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2"/>
  </p:notesMasterIdLst>
  <p:sldIdLst>
    <p:sldId id="256" r:id="rId2"/>
    <p:sldId id="257" r:id="rId3"/>
    <p:sldId id="576" r:id="rId4"/>
    <p:sldId id="258" r:id="rId5"/>
    <p:sldId id="259" r:id="rId6"/>
    <p:sldId id="276" r:id="rId7"/>
    <p:sldId id="573" r:id="rId8"/>
    <p:sldId id="283" r:id="rId9"/>
    <p:sldId id="574" r:id="rId10"/>
    <p:sldId id="286" r:id="rId11"/>
    <p:sldId id="287" r:id="rId12"/>
    <p:sldId id="291" r:id="rId13"/>
    <p:sldId id="510" r:id="rId14"/>
    <p:sldId id="511" r:id="rId15"/>
    <p:sldId id="512" r:id="rId16"/>
    <p:sldId id="513" r:id="rId17"/>
    <p:sldId id="514" r:id="rId18"/>
    <p:sldId id="515" r:id="rId19"/>
    <p:sldId id="516" r:id="rId20"/>
    <p:sldId id="517" r:id="rId21"/>
    <p:sldId id="518" r:id="rId22"/>
    <p:sldId id="314" r:id="rId23"/>
    <p:sldId id="315" r:id="rId24"/>
    <p:sldId id="316" r:id="rId25"/>
    <p:sldId id="571" r:id="rId26"/>
    <p:sldId id="570" r:id="rId27"/>
    <p:sldId id="572" r:id="rId28"/>
    <p:sldId id="519" r:id="rId29"/>
    <p:sldId id="318" r:id="rId30"/>
    <p:sldId id="522" r:id="rId31"/>
    <p:sldId id="320" r:id="rId32"/>
    <p:sldId id="575" r:id="rId33"/>
    <p:sldId id="321" r:id="rId34"/>
    <p:sldId id="577" r:id="rId35"/>
    <p:sldId id="324" r:id="rId36"/>
    <p:sldId id="326" r:id="rId37"/>
    <p:sldId id="327" r:id="rId38"/>
    <p:sldId id="523" r:id="rId39"/>
    <p:sldId id="524" r:id="rId40"/>
    <p:sldId id="331" r:id="rId41"/>
    <p:sldId id="568" r:id="rId42"/>
    <p:sldId id="333" r:id="rId43"/>
    <p:sldId id="334" r:id="rId44"/>
    <p:sldId id="525" r:id="rId45"/>
    <p:sldId id="336" r:id="rId46"/>
    <p:sldId id="338" r:id="rId47"/>
    <p:sldId id="526" r:id="rId48"/>
    <p:sldId id="527" r:id="rId49"/>
    <p:sldId id="528" r:id="rId50"/>
    <p:sldId id="342" r:id="rId51"/>
    <p:sldId id="345" r:id="rId52"/>
    <p:sldId id="529" r:id="rId53"/>
    <p:sldId id="530" r:id="rId54"/>
    <p:sldId id="531" r:id="rId55"/>
    <p:sldId id="532" r:id="rId56"/>
    <p:sldId id="533" r:id="rId57"/>
    <p:sldId id="534" r:id="rId58"/>
    <p:sldId id="351" r:id="rId59"/>
    <p:sldId id="582" r:id="rId60"/>
    <p:sldId id="352" r:id="rId61"/>
    <p:sldId id="535" r:id="rId62"/>
    <p:sldId id="536" r:id="rId63"/>
    <p:sldId id="537" r:id="rId64"/>
    <p:sldId id="538" r:id="rId65"/>
    <p:sldId id="539" r:id="rId66"/>
    <p:sldId id="358" r:id="rId67"/>
    <p:sldId id="579" r:id="rId68"/>
    <p:sldId id="359" r:id="rId69"/>
    <p:sldId id="540" r:id="rId70"/>
    <p:sldId id="361" r:id="rId71"/>
    <p:sldId id="581" r:id="rId72"/>
    <p:sldId id="580" r:id="rId73"/>
    <p:sldId id="521" r:id="rId74"/>
    <p:sldId id="363" r:id="rId75"/>
    <p:sldId id="364" r:id="rId76"/>
    <p:sldId id="365" r:id="rId77"/>
    <p:sldId id="366" r:id="rId78"/>
    <p:sldId id="370" r:id="rId79"/>
    <p:sldId id="541" r:id="rId80"/>
    <p:sldId id="548" r:id="rId81"/>
    <p:sldId id="549" r:id="rId82"/>
    <p:sldId id="550" r:id="rId83"/>
    <p:sldId id="551" r:id="rId84"/>
    <p:sldId id="552" r:id="rId85"/>
    <p:sldId id="553" r:id="rId86"/>
    <p:sldId id="554" r:id="rId87"/>
    <p:sldId id="555" r:id="rId88"/>
    <p:sldId id="556" r:id="rId89"/>
    <p:sldId id="557" r:id="rId90"/>
    <p:sldId id="558" r:id="rId91"/>
    <p:sldId id="559" r:id="rId92"/>
    <p:sldId id="560" r:id="rId93"/>
    <p:sldId id="389" r:id="rId94"/>
    <p:sldId id="390" r:id="rId95"/>
    <p:sldId id="391" r:id="rId96"/>
    <p:sldId id="567" r:id="rId97"/>
    <p:sldId id="392" r:id="rId98"/>
    <p:sldId id="393" r:id="rId99"/>
    <p:sldId id="394" r:id="rId100"/>
    <p:sldId id="395" r:id="rId101"/>
    <p:sldId id="396" r:id="rId102"/>
    <p:sldId id="397" r:id="rId103"/>
    <p:sldId id="561" r:id="rId104"/>
    <p:sldId id="399" r:id="rId105"/>
    <p:sldId id="400" r:id="rId106"/>
    <p:sldId id="401" r:id="rId107"/>
    <p:sldId id="402" r:id="rId108"/>
    <p:sldId id="403" r:id="rId109"/>
    <p:sldId id="404" r:id="rId110"/>
    <p:sldId id="578" r:id="rId111"/>
    <p:sldId id="405" r:id="rId112"/>
    <p:sldId id="406" r:id="rId113"/>
    <p:sldId id="407" r:id="rId114"/>
    <p:sldId id="562" r:id="rId115"/>
    <p:sldId id="411" r:id="rId116"/>
    <p:sldId id="563" r:id="rId117"/>
    <p:sldId id="409" r:id="rId118"/>
    <p:sldId id="412" r:id="rId119"/>
    <p:sldId id="564" r:id="rId120"/>
    <p:sldId id="414" r:id="rId121"/>
    <p:sldId id="415" r:id="rId122"/>
    <p:sldId id="416"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 id="435" r:id="rId142"/>
    <p:sldId id="436"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49" r:id="rId156"/>
    <p:sldId id="450" r:id="rId157"/>
    <p:sldId id="451" r:id="rId158"/>
    <p:sldId id="452" r:id="rId159"/>
    <p:sldId id="453" r:id="rId160"/>
    <p:sldId id="454" r:id="rId161"/>
    <p:sldId id="455" r:id="rId162"/>
    <p:sldId id="456" r:id="rId163"/>
    <p:sldId id="457" r:id="rId164"/>
    <p:sldId id="458" r:id="rId165"/>
    <p:sldId id="459" r:id="rId166"/>
    <p:sldId id="460" r:id="rId167"/>
    <p:sldId id="461" r:id="rId168"/>
    <p:sldId id="565" r:id="rId169"/>
    <p:sldId id="463" r:id="rId170"/>
    <p:sldId id="464" r:id="rId171"/>
    <p:sldId id="465" r:id="rId172"/>
    <p:sldId id="466" r:id="rId173"/>
    <p:sldId id="468" r:id="rId174"/>
    <p:sldId id="469" r:id="rId175"/>
    <p:sldId id="470" r:id="rId176"/>
    <p:sldId id="471" r:id="rId177"/>
    <p:sldId id="472" r:id="rId178"/>
    <p:sldId id="473" r:id="rId179"/>
    <p:sldId id="566" r:id="rId180"/>
    <p:sldId id="475" r:id="rId181"/>
    <p:sldId id="476" r:id="rId182"/>
    <p:sldId id="477" r:id="rId183"/>
    <p:sldId id="569" r:id="rId184"/>
    <p:sldId id="482" r:id="rId185"/>
    <p:sldId id="483" r:id="rId186"/>
    <p:sldId id="484" r:id="rId187"/>
    <p:sldId id="485" r:id="rId188"/>
    <p:sldId id="486" r:id="rId189"/>
    <p:sldId id="487" r:id="rId190"/>
    <p:sldId id="488" r:id="rId191"/>
    <p:sldId id="489" r:id="rId192"/>
    <p:sldId id="490" r:id="rId193"/>
    <p:sldId id="491" r:id="rId194"/>
    <p:sldId id="492" r:id="rId195"/>
    <p:sldId id="493" r:id="rId196"/>
    <p:sldId id="494" r:id="rId197"/>
    <p:sldId id="495" r:id="rId198"/>
    <p:sldId id="496" r:id="rId199"/>
    <p:sldId id="497" r:id="rId200"/>
    <p:sldId id="498" r:id="rId201"/>
    <p:sldId id="499" r:id="rId202"/>
    <p:sldId id="500" r:id="rId203"/>
    <p:sldId id="501" r:id="rId204"/>
    <p:sldId id="502" r:id="rId205"/>
    <p:sldId id="503" r:id="rId206"/>
    <p:sldId id="504" r:id="rId207"/>
    <p:sldId id="505" r:id="rId208"/>
    <p:sldId id="506" r:id="rId209"/>
    <p:sldId id="507" r:id="rId210"/>
    <p:sldId id="509" r:id="rId2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35019"/>
    <a:srgbClr val="31EF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3" autoAdjust="0"/>
    <p:restoredTop sz="87081" autoAdjust="0"/>
  </p:normalViewPr>
  <p:slideViewPr>
    <p:cSldViewPr>
      <p:cViewPr varScale="1">
        <p:scale>
          <a:sx n="59" d="100"/>
          <a:sy n="59" d="100"/>
        </p:scale>
        <p:origin x="1205"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customXml" Target="../customXml/item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customXml" Target="../customXml/item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customXml" Target="../customXml/item3.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6F498-E4F8-4FF5-9880-EA752583171D}" type="datetimeFigureOut">
              <a:rPr lang="en-US" smtClean="0"/>
              <a:pPr/>
              <a:t>5/18/2021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26839-1E63-4EA2-A761-B777D391FC7F}" type="slidenum">
              <a:rPr lang="en-US" smtClean="0"/>
              <a:pPr/>
              <a:t>‹#›</a:t>
            </a:fld>
            <a:endParaRPr lang="en-US"/>
          </a:p>
        </p:txBody>
      </p:sp>
    </p:spTree>
    <p:extLst>
      <p:ext uri="{BB962C8B-B14F-4D97-AF65-F5344CB8AC3E}">
        <p14:creationId xmlns:p14="http://schemas.microsoft.com/office/powerpoint/2010/main" val="257041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26839-1E63-4EA2-A761-B777D391FC7F}" type="slidenum">
              <a:rPr lang="en-US" smtClean="0"/>
              <a:pPr/>
              <a:t>6</a:t>
            </a:fld>
            <a:endParaRPr lang="en-US"/>
          </a:p>
        </p:txBody>
      </p:sp>
    </p:spTree>
    <p:extLst>
      <p:ext uri="{BB962C8B-B14F-4D97-AF65-F5344CB8AC3E}">
        <p14:creationId xmlns:p14="http://schemas.microsoft.com/office/powerpoint/2010/main" val="103222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26839-1E63-4EA2-A761-B777D391FC7F}" type="slidenum">
              <a:rPr lang="en-US" smtClean="0"/>
              <a:pPr/>
              <a:t>7</a:t>
            </a:fld>
            <a:endParaRPr lang="en-US"/>
          </a:p>
        </p:txBody>
      </p:sp>
    </p:spTree>
    <p:extLst>
      <p:ext uri="{BB962C8B-B14F-4D97-AF65-F5344CB8AC3E}">
        <p14:creationId xmlns:p14="http://schemas.microsoft.com/office/powerpoint/2010/main" val="206452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Alternately, a chained-overflow hash table can be used. Each hash entry can be a linked list instead of an individual value, and we can resolve collisions by adding the new entry to the linked list</a:t>
            </a:r>
          </a:p>
        </p:txBody>
      </p:sp>
      <p:sp>
        <p:nvSpPr>
          <p:cNvPr id="4" name="Slide Number Placeholder 3"/>
          <p:cNvSpPr>
            <a:spLocks noGrp="1"/>
          </p:cNvSpPr>
          <p:nvPr>
            <p:ph type="sldNum" sz="quarter" idx="10"/>
          </p:nvPr>
        </p:nvSpPr>
        <p:spPr/>
        <p:txBody>
          <a:bodyPr/>
          <a:lstStyle/>
          <a:p>
            <a:fld id="{53526839-1E63-4EA2-A761-B777D391FC7F}" type="slidenum">
              <a:rPr lang="en-US" smtClean="0"/>
              <a:pPr/>
              <a:t>43</a:t>
            </a:fld>
            <a:endParaRPr lang="en-US"/>
          </a:p>
        </p:txBody>
      </p:sp>
    </p:spTree>
    <p:extLst>
      <p:ext uri="{BB962C8B-B14F-4D97-AF65-F5344CB8AC3E}">
        <p14:creationId xmlns:p14="http://schemas.microsoft.com/office/powerpoint/2010/main" val="373509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Thông thường khi format thì mặc định thì 1 cluster = 8 sector (4KB)</a:t>
            </a:r>
            <a:r>
              <a:rPr lang="en-US" dirty="0"/>
              <a:t>.</a:t>
            </a:r>
            <a:r>
              <a:rPr lang="vi-VN" dirty="0"/>
              <a:t> Đơn vị lưu trữ file mà hệ điều hành Windows sử dụng là Cluster.</a:t>
            </a:r>
            <a:endParaRPr lang="en-US" dirty="0"/>
          </a:p>
        </p:txBody>
      </p:sp>
      <p:sp>
        <p:nvSpPr>
          <p:cNvPr id="4" name="Slide Number Placeholder 3"/>
          <p:cNvSpPr>
            <a:spLocks noGrp="1"/>
          </p:cNvSpPr>
          <p:nvPr>
            <p:ph type="sldNum" sz="quarter" idx="10"/>
          </p:nvPr>
        </p:nvSpPr>
        <p:spPr/>
        <p:txBody>
          <a:bodyPr/>
          <a:lstStyle/>
          <a:p>
            <a:fld id="{53526839-1E63-4EA2-A761-B777D391FC7F}" type="slidenum">
              <a:rPr lang="en-US" smtClean="0"/>
              <a:pPr/>
              <a:t>96</a:t>
            </a:fld>
            <a:endParaRPr lang="en-US"/>
          </a:p>
        </p:txBody>
      </p:sp>
    </p:spTree>
    <p:extLst>
      <p:ext uri="{BB962C8B-B14F-4D97-AF65-F5344CB8AC3E}">
        <p14:creationId xmlns:p14="http://schemas.microsoft.com/office/powerpoint/2010/main" val="42100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Đơn vị lưu trữ file mà hệ điều hành Windows sử dụng là Cluster. Giả sử bạn có 1 file chỉ chừng 200bytes (khoảng 200 ký tự) thì trên ổ cứng nó vẫn phải dùng hết 4KB (vì cluster là đơn vị cơ sở), do đó bạn để ý khi properties kích thước file thì nó sẽ có 2 dạng kích thước là size và size on disk.</a:t>
            </a:r>
          </a:p>
          <a:p>
            <a:r>
              <a:rPr lang="vi-VN" dirty="0"/>
              <a:t>Chẳng hạn, với kích thước cluster 8KB thì một tập tin 4KB cũng chiếm hết cluster đó, phần còn lại bị lãng phí. </a:t>
            </a:r>
          </a:p>
          <a:p>
            <a:r>
              <a:rPr lang="vi-VN" dirty="0"/>
              <a:t>Một file lớn có thể chứa hàng trăm hoặc hàng nghìn cluster, nằm rải rác trên khắp HDD (khi bị phân mảnh nhiều). Dữ liệu nằm rải rác trên HDD này vẫn được theo dõi và quản lý bởi thành phần hệ thống file của hệ điều hành.</a:t>
            </a:r>
          </a:p>
          <a:p>
            <a:endParaRPr lang="vi-VN" dirty="0"/>
          </a:p>
          <a:p>
            <a:r>
              <a:rPr lang="vi-VN" dirty="0"/>
              <a:t>Tóm lại 1 tập tin nó sẽ chia ra nhiều mảnh cluster như vậy. Ban đầu khi copy file thì các cluster nó có thể nằm liên tiếp (nếu đủ không gian trống cho kích cỡ file đó).</a:t>
            </a:r>
          </a:p>
          <a:p>
            <a:r>
              <a:rPr lang="vi-VN" dirty="0"/>
              <a:t>Lưu ý là Folder cũng là 1 file (nhưng có thuộc tính folder).</a:t>
            </a:r>
          </a:p>
        </p:txBody>
      </p:sp>
      <p:sp>
        <p:nvSpPr>
          <p:cNvPr id="4" name="Slide Number Placeholder 3"/>
          <p:cNvSpPr>
            <a:spLocks noGrp="1"/>
          </p:cNvSpPr>
          <p:nvPr>
            <p:ph type="sldNum" sz="quarter" idx="10"/>
          </p:nvPr>
        </p:nvSpPr>
        <p:spPr/>
        <p:txBody>
          <a:bodyPr/>
          <a:lstStyle/>
          <a:p>
            <a:fld id="{53526839-1E63-4EA2-A761-B777D391FC7F}" type="slidenum">
              <a:rPr lang="en-US" smtClean="0"/>
              <a:pPr/>
              <a:t>116</a:t>
            </a:fld>
            <a:endParaRPr lang="en-US"/>
          </a:p>
        </p:txBody>
      </p:sp>
    </p:spTree>
    <p:extLst>
      <p:ext uri="{BB962C8B-B14F-4D97-AF65-F5344CB8AC3E}">
        <p14:creationId xmlns:p14="http://schemas.microsoft.com/office/powerpoint/2010/main" val="63681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entry value will be </a:t>
            </a:r>
            <a:r>
              <a:rPr lang="en-US" dirty="0" err="1"/>
              <a:t>ORed</a:t>
            </a:r>
            <a:r>
              <a:rPr lang="en-US" dirty="0"/>
              <a:t> with 0x40 and it is the mark for last entry</a:t>
            </a:r>
          </a:p>
        </p:txBody>
      </p:sp>
      <p:sp>
        <p:nvSpPr>
          <p:cNvPr id="4" name="Slide Number Placeholder 3"/>
          <p:cNvSpPr>
            <a:spLocks noGrp="1"/>
          </p:cNvSpPr>
          <p:nvPr>
            <p:ph type="sldNum" sz="quarter" idx="10"/>
          </p:nvPr>
        </p:nvSpPr>
        <p:spPr/>
        <p:txBody>
          <a:bodyPr/>
          <a:lstStyle/>
          <a:p>
            <a:fld id="{53526839-1E63-4EA2-A761-B777D391FC7F}" type="slidenum">
              <a:rPr lang="en-US" smtClean="0"/>
              <a:pPr/>
              <a:t>190</a:t>
            </a:fld>
            <a:endParaRPr lang="en-US"/>
          </a:p>
        </p:txBody>
      </p:sp>
    </p:spTree>
    <p:extLst>
      <p:ext uri="{BB962C8B-B14F-4D97-AF65-F5344CB8AC3E}">
        <p14:creationId xmlns:p14="http://schemas.microsoft.com/office/powerpoint/2010/main" val="1681849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Times New Roman" panose="02020603050405020304" pitchFamily="18" charset="0"/>
                <a:cs typeface="Times New Roman" panose="02020603050405020304" pitchFamily="18" charset="0"/>
              </a:defRPr>
            </a:lvl1pPr>
          </a:lstStyle>
          <a:p>
            <a:r>
              <a:rPr lang="vi-VN" altLang="zh-CN"/>
              <a:t>Bấm để sửa kiểu tiêu đề Bản cái</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zh-CN"/>
              <a:t>Bấm để chỉnh sửa kiểu tiêu đề phụ của Bản cái</a:t>
            </a:r>
            <a:endParaRPr lang="en-US" dirty="0"/>
          </a:p>
        </p:txBody>
      </p:sp>
      <p:sp>
        <p:nvSpPr>
          <p:cNvPr id="4" name="Date Placeholder 3"/>
          <p:cNvSpPr>
            <a:spLocks noGrp="1"/>
          </p:cNvSpPr>
          <p:nvPr>
            <p:ph type="dt" sz="half" idx="10"/>
          </p:nvPr>
        </p:nvSpPr>
        <p:spPr/>
        <p:txBody>
          <a:bodyPr/>
          <a:lstStyle>
            <a:lvl1pPr>
              <a:defRPr>
                <a:solidFill>
                  <a:schemeClr val="bg1">
                    <a:lumMod val="95000"/>
                  </a:schemeClr>
                </a:solidFill>
                <a:latin typeface="Times New Roman" panose="02020603050405020304" pitchFamily="18" charset="0"/>
                <a:cs typeface="Times New Roman" panose="02020603050405020304" pitchFamily="18" charset="0"/>
              </a:defRPr>
            </a:lvl1p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5" name="Footer Placeholder 4"/>
          <p:cNvSpPr>
            <a:spLocks noGrp="1"/>
          </p:cNvSpPr>
          <p:nvPr>
            <p:ph type="ftr" sz="quarter" idx="11"/>
          </p:nvPr>
        </p:nvSpPr>
        <p:spPr/>
        <p:txBody>
          <a:bodyPr/>
          <a:lstStyle>
            <a:lvl1pPr>
              <a:defRPr>
                <a:solidFill>
                  <a:schemeClr val="bg1">
                    <a:lumMod val="95000"/>
                  </a:schemeClr>
                </a:solidFill>
                <a:latin typeface="Times New Roman" panose="02020603050405020304" pitchFamily="18" charset="0"/>
                <a:cs typeface="Times New Roman" panose="02020603050405020304" pitchFamily="18" charset="0"/>
              </a:defRPr>
            </a:lvl1pPr>
          </a:lstStyle>
          <a:p>
            <a:endParaRPr lang="ja-JP" altLang="en-US">
              <a:solidFill>
                <a:srgbClr val="073E87"/>
              </a:solidFill>
            </a:endParaRPr>
          </a:p>
        </p:txBody>
      </p:sp>
      <p:sp>
        <p:nvSpPr>
          <p:cNvPr id="6" name="Slide Number Placeholder 5"/>
          <p:cNvSpPr>
            <a:spLocks noGrp="1"/>
          </p:cNvSpPr>
          <p:nvPr>
            <p:ph type="sldNum" sz="quarter" idx="12"/>
          </p:nvPr>
        </p:nvSpPr>
        <p:spPr/>
        <p:txBody>
          <a:bodyPr/>
          <a:lstStyle>
            <a:lvl1pPr>
              <a:defRPr>
                <a:solidFill>
                  <a:schemeClr val="bg1">
                    <a:lumMod val="95000"/>
                  </a:schemeClr>
                </a:solidFill>
                <a:latin typeface="Times New Roman" panose="02020603050405020304" pitchFamily="18" charset="0"/>
                <a:cs typeface="Times New Roman" panose="02020603050405020304" pitchFamily="18" charset="0"/>
              </a:defRPr>
            </a:lvl1p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43116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3" name="Footer Placeholder 2"/>
          <p:cNvSpPr>
            <a:spLocks noGrp="1"/>
          </p:cNvSpPr>
          <p:nvPr>
            <p:ph type="ftr" sz="quarter" idx="11"/>
          </p:nvPr>
        </p:nvSpPr>
        <p:spPr/>
        <p:txBody>
          <a:bodyPr/>
          <a:lstStyle/>
          <a:p>
            <a:endParaRPr lang="ja-JP" altLang="en-US">
              <a:solidFill>
                <a:srgbClr val="073E87"/>
              </a:solidFill>
            </a:endParaRPr>
          </a:p>
        </p:txBody>
      </p:sp>
      <p:sp>
        <p:nvSpPr>
          <p:cNvPr id="4" name="Slide Number Placeholder 3"/>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519522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3" name="Footer Placeholder 2"/>
          <p:cNvSpPr>
            <a:spLocks noGrp="1"/>
          </p:cNvSpPr>
          <p:nvPr>
            <p:ph type="ftr" sz="quarter" idx="11"/>
          </p:nvPr>
        </p:nvSpPr>
        <p:spPr/>
        <p:txBody>
          <a:bodyPr/>
          <a:lstStyle/>
          <a:p>
            <a:endParaRPr lang="ja-JP" altLang="en-US">
              <a:solidFill>
                <a:srgbClr val="073E87"/>
              </a:solidFill>
            </a:endParaRPr>
          </a:p>
        </p:txBody>
      </p:sp>
      <p:sp>
        <p:nvSpPr>
          <p:cNvPr id="4" name="Slide Number Placeholder 3"/>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4202018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vi-VN" altLang="zh-CN"/>
              <a:t>Bấm để sửa kiểu tiêu đề Bản cái</a:t>
            </a:r>
            <a:endParaRPr lang="en-US" dirty="0"/>
          </a:p>
        </p:txBody>
      </p:sp>
      <p:sp>
        <p:nvSpPr>
          <p:cNvPr id="3" name="Content Placeholder 2"/>
          <p:cNvSpPr>
            <a:spLocks noGrp="1"/>
          </p:cNvSpPr>
          <p:nvPr>
            <p:ph idx="1"/>
          </p:nvPr>
        </p:nvSpPr>
        <p:spPr>
          <a:xfrm>
            <a:off x="3887391" y="457200"/>
            <a:ext cx="4629150" cy="540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zh-CN"/>
              <a:t>Bấm để chỉnh sửa kiểu văn bản của Bản cái</a:t>
            </a:r>
          </a:p>
        </p:txBody>
      </p:sp>
      <p:sp>
        <p:nvSpPr>
          <p:cNvPr id="5" name="Date Placeholder 4"/>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6" name="Footer Placeholder 5"/>
          <p:cNvSpPr>
            <a:spLocks noGrp="1"/>
          </p:cNvSpPr>
          <p:nvPr>
            <p:ph type="ftr" sz="quarter" idx="11"/>
          </p:nvPr>
        </p:nvSpPr>
        <p:spPr/>
        <p:txBody>
          <a:bodyPr/>
          <a:lstStyle/>
          <a:p>
            <a:endParaRPr lang="ja-JP" altLang="en-US">
              <a:solidFill>
                <a:srgbClr val="073E87"/>
              </a:solidFill>
            </a:endParaRPr>
          </a:p>
        </p:txBody>
      </p:sp>
      <p:sp>
        <p:nvSpPr>
          <p:cNvPr id="7" name="Slide Number Placeholder 6"/>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784757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vi-VN" altLang="zh-CN"/>
              <a:t>Bấm để sửa kiểu tiêu đề Bản cái</a:t>
            </a:r>
            <a:endParaRPr lang="en-US" dirty="0"/>
          </a:p>
        </p:txBody>
      </p:sp>
      <p:sp>
        <p:nvSpPr>
          <p:cNvPr id="3" name="Picture Placeholder 2"/>
          <p:cNvSpPr>
            <a:spLocks noGrp="1" noChangeAspect="1"/>
          </p:cNvSpPr>
          <p:nvPr>
            <p:ph type="pic" idx="1"/>
          </p:nvPr>
        </p:nvSpPr>
        <p:spPr>
          <a:xfrm>
            <a:off x="3887391" y="457200"/>
            <a:ext cx="4629150" cy="540385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ltLang="zh-CN"/>
              <a:t>Bấm biểu tượng để thêm hình ảnh</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zh-CN"/>
              <a:t>Bấm để chỉnh sửa kiểu văn bản của Bản cái</a:t>
            </a:r>
          </a:p>
        </p:txBody>
      </p:sp>
      <p:sp>
        <p:nvSpPr>
          <p:cNvPr id="5" name="Date Placeholder 4"/>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6" name="Footer Placeholder 5"/>
          <p:cNvSpPr>
            <a:spLocks noGrp="1"/>
          </p:cNvSpPr>
          <p:nvPr>
            <p:ph type="ftr" sz="quarter" idx="11"/>
          </p:nvPr>
        </p:nvSpPr>
        <p:spPr/>
        <p:txBody>
          <a:bodyPr/>
          <a:lstStyle/>
          <a:p>
            <a:endParaRPr lang="ja-JP" altLang="en-US">
              <a:solidFill>
                <a:srgbClr val="073E87"/>
              </a:solidFill>
            </a:endParaRPr>
          </a:p>
        </p:txBody>
      </p:sp>
      <p:sp>
        <p:nvSpPr>
          <p:cNvPr id="7" name="Slide Number Placeholder 6"/>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2142013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zh-C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4" name="Date Placeholder 3"/>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5" name="Footer Placeholder 4"/>
          <p:cNvSpPr>
            <a:spLocks noGrp="1"/>
          </p:cNvSpPr>
          <p:nvPr>
            <p:ph type="ftr" sz="quarter" idx="11"/>
          </p:nvPr>
        </p:nvSpPr>
        <p:spPr/>
        <p:txBody>
          <a:bodyPr/>
          <a:lstStyle/>
          <a:p>
            <a:endParaRPr lang="ja-JP" altLang="en-US">
              <a:solidFill>
                <a:srgbClr val="073E87"/>
              </a:solidFill>
            </a:endParaRPr>
          </a:p>
        </p:txBody>
      </p:sp>
      <p:sp>
        <p:nvSpPr>
          <p:cNvPr id="6" name="Slide Number Placeholder 5"/>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02557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vi-VN" altLang="zh-CN"/>
              <a:t>Bấm để sửa kiểu tiêu đề Bản cái</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4" name="Date Placeholder 3"/>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5" name="Footer Placeholder 4"/>
          <p:cNvSpPr>
            <a:spLocks noGrp="1"/>
          </p:cNvSpPr>
          <p:nvPr>
            <p:ph type="ftr" sz="quarter" idx="11"/>
          </p:nvPr>
        </p:nvSpPr>
        <p:spPr/>
        <p:txBody>
          <a:bodyPr/>
          <a:lstStyle/>
          <a:p>
            <a:endParaRPr lang="ja-JP" altLang="en-US">
              <a:solidFill>
                <a:srgbClr val="073E87"/>
              </a:solidFill>
            </a:endParaRPr>
          </a:p>
        </p:txBody>
      </p:sp>
      <p:sp>
        <p:nvSpPr>
          <p:cNvPr id="6" name="Slide Number Placeholder 5"/>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359957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7886700" cy="1325563"/>
          </a:xfrm>
        </p:spPr>
        <p:txBody>
          <a:bodyPr/>
          <a:lstStyle/>
          <a:p>
            <a:r>
              <a:rPr lang="vi-VN" altLang="zh-CN"/>
              <a:t>Bấm để sửa kiểu tiêu đề Bản cái</a:t>
            </a:r>
            <a:endParaRPr lang="en-US" dirty="0"/>
          </a:p>
        </p:txBody>
      </p:sp>
      <p:sp>
        <p:nvSpPr>
          <p:cNvPr id="3" name="Content Placeholder 2"/>
          <p:cNvSpPr>
            <a:spLocks noGrp="1"/>
          </p:cNvSpPr>
          <p:nvPr>
            <p:ph idx="1"/>
          </p:nvPr>
        </p:nvSpPr>
        <p:spPr>
          <a:xfrm>
            <a:off x="628650" y="1593851"/>
            <a:ext cx="7886700" cy="4483100"/>
          </a:xfrm>
        </p:spPr>
        <p:txBody>
          <a:body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4" name="Date Placeholder 3"/>
          <p:cNvSpPr>
            <a:spLocks noGrp="1"/>
          </p:cNvSpPr>
          <p:nvPr>
            <p:ph type="dt" sz="half" idx="10"/>
          </p:nvPr>
        </p:nvSpPr>
        <p:spPr>
          <a:xfrm>
            <a:off x="6457950" y="6141245"/>
            <a:ext cx="2057400" cy="365125"/>
          </a:xfrm>
        </p:spPr>
        <p:txBody>
          <a:bodyPr/>
          <a:lstStyle>
            <a:lvl1pPr algn="r">
              <a:defRPr/>
            </a:lvl1p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6" name="Slide Number Placeholder 5"/>
          <p:cNvSpPr>
            <a:spLocks noGrp="1"/>
          </p:cNvSpPr>
          <p:nvPr>
            <p:ph type="sldNum" sz="quarter" idx="12"/>
          </p:nvPr>
        </p:nvSpPr>
        <p:spPr>
          <a:xfrm>
            <a:off x="7372350" y="6413501"/>
            <a:ext cx="1143000" cy="365125"/>
          </a:xfrm>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543113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623888" y="1223966"/>
            <a:ext cx="7886700" cy="2852737"/>
          </a:xfrm>
        </p:spPr>
        <p:txBody>
          <a:bodyPr anchor="b"/>
          <a:lstStyle>
            <a:lvl1pPr>
              <a:defRPr sz="6000"/>
            </a:lvl1pPr>
          </a:lstStyle>
          <a:p>
            <a:r>
              <a:rPr lang="vi-VN" altLang="zh-CN"/>
              <a:t>Bấm để sửa kiểu tiêu đề Bản cái</a:t>
            </a:r>
            <a:endParaRPr lang="en-US" dirty="0"/>
          </a:p>
        </p:txBody>
      </p:sp>
      <p:sp>
        <p:nvSpPr>
          <p:cNvPr id="3" name="Text Placeholder 2"/>
          <p:cNvSpPr>
            <a:spLocks noGrp="1"/>
          </p:cNvSpPr>
          <p:nvPr>
            <p:ph type="body" idx="1"/>
          </p:nvPr>
        </p:nvSpPr>
        <p:spPr>
          <a:xfrm>
            <a:off x="623888" y="43227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zh-CN"/>
              <a:t>Bấm để chỉnh sửa kiểu văn bản của Bản cái</a:t>
            </a:r>
          </a:p>
        </p:txBody>
      </p:sp>
      <p:sp>
        <p:nvSpPr>
          <p:cNvPr id="4" name="Date Placeholder 3"/>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5" name="Footer Placeholder 4"/>
          <p:cNvSpPr>
            <a:spLocks noGrp="1"/>
          </p:cNvSpPr>
          <p:nvPr>
            <p:ph type="ftr" sz="quarter" idx="11"/>
          </p:nvPr>
        </p:nvSpPr>
        <p:spPr/>
        <p:txBody>
          <a:bodyPr/>
          <a:lstStyle/>
          <a:p>
            <a:endParaRPr lang="ja-JP" altLang="en-US">
              <a:solidFill>
                <a:srgbClr val="073E87"/>
              </a:solidFill>
            </a:endParaRPr>
          </a:p>
        </p:txBody>
      </p:sp>
      <p:sp>
        <p:nvSpPr>
          <p:cNvPr id="6" name="Slide Number Placeholder 5"/>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348396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zh-CN"/>
              <a:t>Bấm để sửa kiểu tiêu đề Bản cái</a:t>
            </a:r>
            <a:endParaRPr lang="en-US" dirty="0"/>
          </a:p>
        </p:txBody>
      </p:sp>
      <p:sp>
        <p:nvSpPr>
          <p:cNvPr id="3" name="Content Placeholder 2"/>
          <p:cNvSpPr>
            <a:spLocks noGrp="1"/>
          </p:cNvSpPr>
          <p:nvPr>
            <p:ph sz="half" idx="1"/>
          </p:nvPr>
        </p:nvSpPr>
        <p:spPr>
          <a:xfrm>
            <a:off x="628650" y="1628775"/>
            <a:ext cx="3886200" cy="4351338"/>
          </a:xfrm>
        </p:spPr>
        <p:txBody>
          <a:body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4" name="Content Placeholder 3"/>
          <p:cNvSpPr>
            <a:spLocks noGrp="1"/>
          </p:cNvSpPr>
          <p:nvPr>
            <p:ph sz="half" idx="2"/>
          </p:nvPr>
        </p:nvSpPr>
        <p:spPr>
          <a:xfrm>
            <a:off x="4629150" y="1628775"/>
            <a:ext cx="3886200" cy="4351338"/>
          </a:xfrm>
        </p:spPr>
        <p:txBody>
          <a:body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5" name="Date Placeholder 4"/>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6" name="Footer Placeholder 5"/>
          <p:cNvSpPr>
            <a:spLocks noGrp="1"/>
          </p:cNvSpPr>
          <p:nvPr>
            <p:ph type="ftr" sz="quarter" idx="11"/>
          </p:nvPr>
        </p:nvSpPr>
        <p:spPr/>
        <p:txBody>
          <a:bodyPr/>
          <a:lstStyle/>
          <a:p>
            <a:endParaRPr lang="ja-JP" altLang="en-US">
              <a:solidFill>
                <a:srgbClr val="073E87"/>
              </a:solidFill>
            </a:endParaRPr>
          </a:p>
        </p:txBody>
      </p:sp>
      <p:sp>
        <p:nvSpPr>
          <p:cNvPr id="7" name="Slide Number Placeholder 6"/>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54710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vi-VN" altLang="zh-CN"/>
              <a:t>Bấm để sửa kiểu tiêu đề Bản cái</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zh-CN"/>
              <a:t>Bấm để chỉnh sửa kiểu văn bản của Bản cái</a:t>
            </a:r>
          </a:p>
        </p:txBody>
      </p:sp>
      <p:sp>
        <p:nvSpPr>
          <p:cNvPr id="4" name="Content Placeholder 3"/>
          <p:cNvSpPr>
            <a:spLocks noGrp="1"/>
          </p:cNvSpPr>
          <p:nvPr>
            <p:ph sz="half" idx="2"/>
          </p:nvPr>
        </p:nvSpPr>
        <p:spPr>
          <a:xfrm>
            <a:off x="629842" y="2505075"/>
            <a:ext cx="3868340" cy="3684588"/>
          </a:xfrm>
        </p:spPr>
        <p:txBody>
          <a:body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zh-CN"/>
              <a:t>Bấm để chỉnh sửa kiểu văn bản của Bản cái</a:t>
            </a:r>
          </a:p>
        </p:txBody>
      </p:sp>
      <p:sp>
        <p:nvSpPr>
          <p:cNvPr id="6" name="Content Placeholder 5"/>
          <p:cNvSpPr>
            <a:spLocks noGrp="1"/>
          </p:cNvSpPr>
          <p:nvPr>
            <p:ph sz="quarter" idx="4"/>
          </p:nvPr>
        </p:nvSpPr>
        <p:spPr>
          <a:xfrm>
            <a:off x="4629150" y="2505075"/>
            <a:ext cx="3887391" cy="3684588"/>
          </a:xfrm>
        </p:spPr>
        <p:txBody>
          <a:bodyPr/>
          <a:lstStyle/>
          <a:p>
            <a:pPr lvl="0"/>
            <a:r>
              <a:rPr lang="vi-VN" altLang="zh-CN"/>
              <a:t>Bấm để chỉnh sửa kiểu văn bản của Bản cái</a:t>
            </a:r>
          </a:p>
          <a:p>
            <a:pPr lvl="1"/>
            <a:r>
              <a:rPr lang="vi-VN" altLang="zh-CN"/>
              <a:t>Mức hai</a:t>
            </a:r>
          </a:p>
          <a:p>
            <a:pPr lvl="2"/>
            <a:r>
              <a:rPr lang="vi-VN" altLang="zh-CN"/>
              <a:t>Mức ba</a:t>
            </a:r>
          </a:p>
          <a:p>
            <a:pPr lvl="3"/>
            <a:r>
              <a:rPr lang="vi-VN" altLang="zh-CN"/>
              <a:t>Mức bốn</a:t>
            </a:r>
          </a:p>
          <a:p>
            <a:pPr lvl="4"/>
            <a:r>
              <a:rPr lang="vi-VN" altLang="zh-CN"/>
              <a:t>Mức năm</a:t>
            </a:r>
            <a:endParaRPr lang="en-US" dirty="0"/>
          </a:p>
        </p:txBody>
      </p:sp>
      <p:sp>
        <p:nvSpPr>
          <p:cNvPr id="7" name="Date Placeholder 6"/>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8" name="Footer Placeholder 7"/>
          <p:cNvSpPr>
            <a:spLocks noGrp="1"/>
          </p:cNvSpPr>
          <p:nvPr>
            <p:ph type="ftr" sz="quarter" idx="11"/>
          </p:nvPr>
        </p:nvSpPr>
        <p:spPr/>
        <p:txBody>
          <a:bodyPr/>
          <a:lstStyle/>
          <a:p>
            <a:endParaRPr lang="ja-JP" altLang="en-US">
              <a:solidFill>
                <a:srgbClr val="073E87"/>
              </a:solidFill>
            </a:endParaRPr>
          </a:p>
        </p:txBody>
      </p:sp>
      <p:sp>
        <p:nvSpPr>
          <p:cNvPr id="9" name="Slide Number Placeholder 8"/>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50377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zh-CN"/>
              <a:t>Bấm để sửa kiểu tiêu đề Bản cái</a:t>
            </a:r>
            <a:endParaRPr lang="en-US" dirty="0"/>
          </a:p>
        </p:txBody>
      </p:sp>
      <p:sp>
        <p:nvSpPr>
          <p:cNvPr id="3" name="Date Placeholder 2"/>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4" name="Footer Placeholder 3"/>
          <p:cNvSpPr>
            <a:spLocks noGrp="1"/>
          </p:cNvSpPr>
          <p:nvPr>
            <p:ph type="ftr" sz="quarter" idx="11"/>
          </p:nvPr>
        </p:nvSpPr>
        <p:spPr/>
        <p:txBody>
          <a:bodyPr/>
          <a:lstStyle/>
          <a:p>
            <a:endParaRPr lang="ja-JP" altLang="en-US">
              <a:solidFill>
                <a:srgbClr val="073E87"/>
              </a:solidFill>
            </a:endParaRPr>
          </a:p>
        </p:txBody>
      </p:sp>
      <p:sp>
        <p:nvSpPr>
          <p:cNvPr id="5" name="Slide Number Placeholder 4"/>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59123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00" y="1781176"/>
            <a:ext cx="2711450" cy="4244974"/>
          </a:xfrm>
        </p:spPr>
        <p:txBody>
          <a:bodyPr/>
          <a:lstStyle>
            <a:lvl1pPr>
              <a:defRPr>
                <a:solidFill>
                  <a:schemeClr val="bg1">
                    <a:lumMod val="95000"/>
                  </a:schemeClr>
                </a:solidFill>
              </a:defRPr>
            </a:lvl1pPr>
          </a:lstStyle>
          <a:p>
            <a:r>
              <a:rPr lang="vi-VN" altLang="zh-CN"/>
              <a:t>Bấm để sửa kiểu tiêu đề Bản cái</a:t>
            </a:r>
            <a:endParaRPr lang="en-US" dirty="0"/>
          </a:p>
        </p:txBody>
      </p:sp>
      <p:sp>
        <p:nvSpPr>
          <p:cNvPr id="3" name="Date Placeholder 2"/>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4" name="Footer Placeholder 3"/>
          <p:cNvSpPr>
            <a:spLocks noGrp="1"/>
          </p:cNvSpPr>
          <p:nvPr>
            <p:ph type="ftr" sz="quarter" idx="11"/>
          </p:nvPr>
        </p:nvSpPr>
        <p:spPr/>
        <p:txBody>
          <a:bodyPr/>
          <a:lstStyle/>
          <a:p>
            <a:endParaRPr lang="ja-JP" altLang="en-US">
              <a:solidFill>
                <a:srgbClr val="073E87"/>
              </a:solidFill>
            </a:endParaRPr>
          </a:p>
        </p:txBody>
      </p:sp>
      <p:sp>
        <p:nvSpPr>
          <p:cNvPr id="5" name="Slide Number Placeholder 4"/>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157496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vi-VN" altLang="zh-CN"/>
              <a:t>Bấm để sửa kiểu tiêu đề Bản cái</a:t>
            </a:r>
            <a:endParaRPr lang="en-US" dirty="0"/>
          </a:p>
        </p:txBody>
      </p:sp>
      <p:sp>
        <p:nvSpPr>
          <p:cNvPr id="3" name="Date Placeholder 2"/>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4" name="Footer Placeholder 3"/>
          <p:cNvSpPr>
            <a:spLocks noGrp="1"/>
          </p:cNvSpPr>
          <p:nvPr>
            <p:ph type="ftr" sz="quarter" idx="11"/>
          </p:nvPr>
        </p:nvSpPr>
        <p:spPr/>
        <p:txBody>
          <a:bodyPr/>
          <a:lstStyle/>
          <a:p>
            <a:endParaRPr lang="ja-JP" altLang="en-US">
              <a:solidFill>
                <a:srgbClr val="073E87"/>
              </a:solidFill>
            </a:endParaRPr>
          </a:p>
        </p:txBody>
      </p:sp>
      <p:sp>
        <p:nvSpPr>
          <p:cNvPr id="5" name="Slide Number Placeholder 4"/>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36117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FA0D5-37F2-47E3-BB0F-F6843410FE64}" type="datetimeFigureOut">
              <a:rPr lang="ja-JP" altLang="en-US" smtClean="0">
                <a:solidFill>
                  <a:srgbClr val="073E87"/>
                </a:solidFill>
              </a:rPr>
              <a:pPr/>
              <a:t>2021/5/18</a:t>
            </a:fld>
            <a:endParaRPr lang="ja-JP" altLang="en-US">
              <a:solidFill>
                <a:srgbClr val="073E87"/>
              </a:solidFill>
            </a:endParaRPr>
          </a:p>
        </p:txBody>
      </p:sp>
      <p:sp>
        <p:nvSpPr>
          <p:cNvPr id="3" name="Footer Placeholder 2"/>
          <p:cNvSpPr>
            <a:spLocks noGrp="1"/>
          </p:cNvSpPr>
          <p:nvPr>
            <p:ph type="ftr" sz="quarter" idx="11"/>
          </p:nvPr>
        </p:nvSpPr>
        <p:spPr/>
        <p:txBody>
          <a:bodyPr/>
          <a:lstStyle/>
          <a:p>
            <a:endParaRPr lang="ja-JP" altLang="en-US">
              <a:solidFill>
                <a:srgbClr val="073E87"/>
              </a:solidFill>
            </a:endParaRPr>
          </a:p>
        </p:txBody>
      </p:sp>
      <p:sp>
        <p:nvSpPr>
          <p:cNvPr id="4" name="Slide Number Placeholder 3"/>
          <p:cNvSpPr>
            <a:spLocks noGrp="1"/>
          </p:cNvSpPr>
          <p:nvPr>
            <p:ph type="sldNum" sz="quarter" idx="12"/>
          </p:nvPr>
        </p:nvSpPr>
        <p:spPr/>
        <p:txBody>
          <a:bodyPr/>
          <a:lstStyle/>
          <a:p>
            <a:fld id="{B9AC648D-85B6-408A-95BB-E34AA573DFDD}" type="slidenum">
              <a:rPr lang="ja-JP" altLang="en-US" smtClean="0">
                <a:solidFill>
                  <a:srgbClr val="073E87"/>
                </a:solidFill>
              </a:rPr>
              <a:pPr/>
              <a:t>‹#›</a:t>
            </a:fld>
            <a:endParaRPr lang="ja-JP" altLang="en-US">
              <a:solidFill>
                <a:srgbClr val="073E87"/>
              </a:solidFill>
            </a:endParaRPr>
          </a:p>
        </p:txBody>
      </p:sp>
    </p:spTree>
    <p:extLst>
      <p:ext uri="{BB962C8B-B14F-4D97-AF65-F5344CB8AC3E}">
        <p14:creationId xmlns:p14="http://schemas.microsoft.com/office/powerpoint/2010/main" val="4124052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5576"/>
            <a:ext cx="7886700" cy="1325563"/>
          </a:xfrm>
          <a:prstGeom prst="rect">
            <a:avLst/>
          </a:prstGeom>
        </p:spPr>
        <p:txBody>
          <a:bodyPr vert="horz" lIns="91440" tIns="45720" rIns="91440" bIns="45720" rtlCol="0" anchor="ctr">
            <a:normAutofit/>
          </a:bodyPr>
          <a:lstStyle/>
          <a:p>
            <a:r>
              <a:rPr lang="vi-VN" altLang="zh-CN" dirty="0"/>
              <a:t>Bấm để sửa kiểu tiêu đề Bản cái</a:t>
            </a:r>
            <a:endParaRPr lang="en-US" dirty="0"/>
          </a:p>
        </p:txBody>
      </p:sp>
      <p:sp>
        <p:nvSpPr>
          <p:cNvPr id="3" name="Text Placeholder 2"/>
          <p:cNvSpPr>
            <a:spLocks noGrp="1"/>
          </p:cNvSpPr>
          <p:nvPr>
            <p:ph type="body" idx="1"/>
          </p:nvPr>
        </p:nvSpPr>
        <p:spPr>
          <a:xfrm>
            <a:off x="628650" y="1625600"/>
            <a:ext cx="7886700" cy="4460876"/>
          </a:xfrm>
          <a:prstGeom prst="rect">
            <a:avLst/>
          </a:prstGeom>
        </p:spPr>
        <p:txBody>
          <a:bodyPr vert="horz" lIns="91440" tIns="45720" rIns="91440" bIns="45720" rtlCol="0">
            <a:normAutofit/>
          </a:bodyPr>
          <a:lstStyle/>
          <a:p>
            <a:pPr lvl="0"/>
            <a:r>
              <a:rPr lang="vi-VN" altLang="zh-CN" dirty="0" err="1"/>
              <a:t>Bấm</a:t>
            </a:r>
            <a:r>
              <a:rPr lang="vi-VN" altLang="zh-CN" dirty="0"/>
              <a:t> </a:t>
            </a:r>
            <a:r>
              <a:rPr lang="vi-VN" altLang="zh-CN" dirty="0" err="1"/>
              <a:t>để</a:t>
            </a:r>
            <a:r>
              <a:rPr lang="vi-VN" altLang="zh-CN" dirty="0"/>
              <a:t> </a:t>
            </a:r>
            <a:r>
              <a:rPr lang="vi-VN" altLang="zh-CN" dirty="0" err="1"/>
              <a:t>chỉnh</a:t>
            </a:r>
            <a:r>
              <a:rPr lang="vi-VN" altLang="zh-CN" dirty="0"/>
              <a:t> </a:t>
            </a:r>
            <a:r>
              <a:rPr lang="vi-VN" altLang="zh-CN" dirty="0" err="1"/>
              <a:t>sửa</a:t>
            </a:r>
            <a:r>
              <a:rPr lang="vi-VN" altLang="zh-CN" dirty="0"/>
              <a:t> </a:t>
            </a:r>
            <a:r>
              <a:rPr lang="vi-VN" altLang="zh-CN" dirty="0" err="1"/>
              <a:t>kiểu</a:t>
            </a:r>
            <a:r>
              <a:rPr lang="vi-VN" altLang="zh-CN" dirty="0"/>
              <a:t> văn </a:t>
            </a:r>
            <a:r>
              <a:rPr lang="vi-VN" altLang="zh-CN" dirty="0" err="1"/>
              <a:t>bản</a:t>
            </a:r>
            <a:r>
              <a:rPr lang="vi-VN" altLang="zh-CN" dirty="0"/>
              <a:t> </a:t>
            </a:r>
            <a:r>
              <a:rPr lang="vi-VN" altLang="zh-CN" dirty="0" err="1"/>
              <a:t>của</a:t>
            </a:r>
            <a:r>
              <a:rPr lang="vi-VN" altLang="zh-CN" dirty="0"/>
              <a:t> </a:t>
            </a:r>
            <a:r>
              <a:rPr lang="vi-VN" altLang="zh-CN" dirty="0" err="1"/>
              <a:t>Bản</a:t>
            </a:r>
            <a:r>
              <a:rPr lang="vi-VN" altLang="zh-CN" dirty="0"/>
              <a:t> </a:t>
            </a:r>
            <a:r>
              <a:rPr lang="vi-VN" altLang="zh-CN" dirty="0" err="1"/>
              <a:t>cái</a:t>
            </a:r>
            <a:endParaRPr lang="vi-VN" altLang="zh-CN" dirty="0"/>
          </a:p>
          <a:p>
            <a:pPr lvl="1"/>
            <a:r>
              <a:rPr lang="vi-VN" altLang="zh-CN" dirty="0" err="1"/>
              <a:t>Mức</a:t>
            </a:r>
            <a:r>
              <a:rPr lang="vi-VN" altLang="zh-CN" dirty="0"/>
              <a:t> hai</a:t>
            </a:r>
          </a:p>
          <a:p>
            <a:pPr lvl="2"/>
            <a:r>
              <a:rPr lang="vi-VN" altLang="zh-CN" dirty="0" err="1"/>
              <a:t>Mức</a:t>
            </a:r>
            <a:r>
              <a:rPr lang="vi-VN" altLang="zh-CN" dirty="0"/>
              <a:t> ba</a:t>
            </a:r>
          </a:p>
          <a:p>
            <a:pPr lvl="3"/>
            <a:r>
              <a:rPr lang="vi-VN" altLang="zh-CN" dirty="0" err="1"/>
              <a:t>Mức</a:t>
            </a:r>
            <a:r>
              <a:rPr lang="vi-VN" altLang="zh-CN" dirty="0"/>
              <a:t> </a:t>
            </a:r>
            <a:r>
              <a:rPr lang="vi-VN" altLang="zh-CN" dirty="0" err="1"/>
              <a:t>bốn</a:t>
            </a:r>
            <a:endParaRPr lang="vi-VN" altLang="zh-CN" dirty="0"/>
          </a:p>
          <a:p>
            <a:pPr lvl="4"/>
            <a:r>
              <a:rPr lang="vi-VN" altLang="zh-CN" dirty="0" err="1"/>
              <a:t>Mức</a:t>
            </a:r>
            <a:r>
              <a:rPr lang="vi-VN" altLang="zh-CN" dirty="0"/>
              <a:t> năm</a:t>
            </a:r>
            <a:endParaRPr lang="en-US" dirty="0"/>
          </a:p>
        </p:txBody>
      </p:sp>
      <p:sp>
        <p:nvSpPr>
          <p:cNvPr id="4" name="Date Placeholder 3"/>
          <p:cNvSpPr>
            <a:spLocks noGrp="1"/>
          </p:cNvSpPr>
          <p:nvPr>
            <p:ph type="dt" sz="half" idx="2"/>
          </p:nvPr>
        </p:nvSpPr>
        <p:spPr>
          <a:xfrm>
            <a:off x="7397750" y="6121400"/>
            <a:ext cx="1117600" cy="276227"/>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A0DDF991-C085-40BD-A091-9EED1087150F}" type="datetimeFigureOut">
              <a:rPr kumimoji="1" lang="ja-JP" altLang="en-US" smtClean="0"/>
              <a:pPr/>
              <a:t>2021/5/18</a:t>
            </a:fld>
            <a:endParaRPr kumimoji="1" lang="ja-JP" altLang="en-US"/>
          </a:p>
        </p:txBody>
      </p:sp>
      <p:sp>
        <p:nvSpPr>
          <p:cNvPr id="5" name="Footer Placeholder 4"/>
          <p:cNvSpPr>
            <a:spLocks noGrp="1"/>
          </p:cNvSpPr>
          <p:nvPr>
            <p:ph type="ftr" sz="quarter" idx="3"/>
          </p:nvPr>
        </p:nvSpPr>
        <p:spPr>
          <a:xfrm>
            <a:off x="4387850" y="6432550"/>
            <a:ext cx="30099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7397750" y="6432551"/>
            <a:ext cx="1117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6317529-A306-4ADC-840B-972964187DB8}" type="slidenum">
              <a:rPr kumimoji="1" lang="ja-JP" altLang="en-US" smtClean="0"/>
              <a:pPr/>
              <a:t>‹#›</a:t>
            </a:fld>
            <a:endParaRPr kumimoji="1" lang="ja-JP" altLang="en-US"/>
          </a:p>
        </p:txBody>
      </p:sp>
    </p:spTree>
    <p:extLst>
      <p:ext uri="{BB962C8B-B14F-4D97-AF65-F5344CB8AC3E}">
        <p14:creationId xmlns:p14="http://schemas.microsoft.com/office/powerpoint/2010/main" val="35274386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914400" rtl="0" eaLnBrk="1" latinLnBrk="0" hangingPunct="1">
        <a:lnSpc>
          <a:spcPct val="90000"/>
        </a:lnSpc>
        <a:spcBef>
          <a:spcPct val="0"/>
        </a:spcBef>
        <a:buNone/>
        <a:defRPr sz="4400" kern="1200" baseline="0">
          <a:solidFill>
            <a:schemeClr val="tx1"/>
          </a:solidFill>
          <a:latin typeface="Arial" panose="020B0604020202020204" pitchFamily="34"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01.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9.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1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4" Type="http://schemas.openxmlformats.org/officeDocument/2006/relationships/slide" Target="slide201.xml"/></Relationships>
</file>

<file path=ppt/slides/_rels/slide1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4" Type="http://schemas.openxmlformats.org/officeDocument/2006/relationships/slide" Target="slide201.xml"/></Relationships>
</file>

<file path=ppt/slides/_rels/slide1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7.png"/></Relationships>
</file>

<file path=ppt/slides/_rels/slide1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50.jpe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p>
            <a:r>
              <a:rPr lang="en-US" altLang="ja-JP" dirty="0">
                <a:latin typeface="Tahoma" panose="020B0604030504040204" pitchFamily="34" charset="0"/>
                <a:ea typeface="Tahoma" panose="020B0604030504040204" pitchFamily="34" charset="0"/>
                <a:cs typeface="Tahoma" panose="020B0604030504040204" pitchFamily="34" charset="0"/>
              </a:rPr>
              <a:t>Hệ Điều Hành</a:t>
            </a:r>
            <a:br>
              <a:rPr lang="en-US" altLang="ja-JP" dirty="0">
                <a:latin typeface="Tahoma" panose="020B0604030504040204" pitchFamily="34" charset="0"/>
                <a:ea typeface="Tahoma" panose="020B0604030504040204" pitchFamily="34" charset="0"/>
                <a:cs typeface="Tahoma" panose="020B0604030504040204" pitchFamily="34" charset="0"/>
              </a:rPr>
            </a:br>
            <a:r>
              <a:rPr lang="en-US" altLang="ja-JP" sz="2800" dirty="0">
                <a:latin typeface="Tahoma" panose="020B0604030504040204" pitchFamily="34" charset="0"/>
                <a:ea typeface="Tahoma" panose="020B0604030504040204" pitchFamily="34" charset="0"/>
                <a:cs typeface="Tahoma" panose="020B0604030504040204" pitchFamily="34" charset="0"/>
              </a:rPr>
              <a:t>(</a:t>
            </a:r>
            <a:r>
              <a:rPr lang="en-US" altLang="ja-JP" sz="2800" i="1" dirty="0">
                <a:latin typeface="Tahoma" panose="020B0604030504040204" pitchFamily="34" charset="0"/>
                <a:ea typeface="Tahoma" panose="020B0604030504040204" pitchFamily="34" charset="0"/>
                <a:cs typeface="Tahoma" panose="020B0604030504040204" pitchFamily="34" charset="0"/>
              </a:rPr>
              <a:t>Nguyên lý các hệ điều hành</a:t>
            </a:r>
            <a:r>
              <a:rPr lang="en-US" altLang="ja-JP" sz="2800" dirty="0">
                <a:latin typeface="Tahoma" panose="020B0604030504040204" pitchFamily="34" charset="0"/>
                <a:ea typeface="Tahoma" panose="020B0604030504040204" pitchFamily="34" charset="0"/>
                <a:cs typeface="Tahoma" panose="020B0604030504040204" pitchFamily="34" charset="0"/>
              </a:rPr>
              <a:t>)</a:t>
            </a:r>
            <a:endParaRPr kumimoji="1" lang="ja-JP" altLang="en-US" sz="2800" dirty="0">
              <a:latin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533400" y="3847070"/>
            <a:ext cx="7543800" cy="1752600"/>
          </a:xfrm>
        </p:spPr>
        <p:txBody>
          <a:bodyPr>
            <a:normAutofit/>
          </a:bodyPr>
          <a:lstStyle/>
          <a:p>
            <a:r>
              <a:rPr lang="en-US" altLang="ja-JP" dirty="0" err="1">
                <a:latin typeface="Tahoma" panose="020B0604030504040204" pitchFamily="34" charset="0"/>
                <a:ea typeface="Tahoma" panose="020B0604030504040204" pitchFamily="34" charset="0"/>
                <a:cs typeface="Tahoma" panose="020B0604030504040204" pitchFamily="34" charset="0"/>
              </a:rPr>
              <a:t>Người</a:t>
            </a:r>
            <a:r>
              <a:rPr lang="en-US" altLang="ja-JP" dirty="0">
                <a:latin typeface="Tahoma" panose="020B0604030504040204" pitchFamily="34" charset="0"/>
                <a:ea typeface="Tahoma" panose="020B0604030504040204" pitchFamily="34" charset="0"/>
                <a:cs typeface="Tahoma" panose="020B0604030504040204" pitchFamily="34" charset="0"/>
              </a:rPr>
              <a:t> trình </a:t>
            </a:r>
            <a:r>
              <a:rPr lang="en-US" altLang="ja-JP" dirty="0" err="1">
                <a:latin typeface="Tahoma" panose="020B0604030504040204" pitchFamily="34" charset="0"/>
                <a:ea typeface="Tahoma" panose="020B0604030504040204" pitchFamily="34" charset="0"/>
                <a:cs typeface="Tahoma" panose="020B0604030504040204" pitchFamily="34" charset="0"/>
              </a:rPr>
              <a:t>bày</a:t>
            </a:r>
            <a:r>
              <a:rPr lang="en-US" altLang="ja-JP">
                <a:latin typeface="Tahoma" panose="020B0604030504040204" pitchFamily="34" charset="0"/>
                <a:ea typeface="Tahoma" panose="020B0604030504040204" pitchFamily="34" charset="0"/>
                <a:cs typeface="Tahoma" panose="020B0604030504040204" pitchFamily="34" charset="0"/>
              </a:rPr>
              <a:t>:</a:t>
            </a:r>
            <a:endParaRPr lang="en-US" altLang="ja-JP" dirty="0">
              <a:latin typeface="Tahoma" panose="020B0604030504040204" pitchFamily="34" charset="0"/>
              <a:ea typeface="Tahoma" panose="020B0604030504040204" pitchFamily="34" charset="0"/>
              <a:cs typeface="Tahoma" panose="020B0604030504040204" pitchFamily="34" charset="0"/>
            </a:endParaRPr>
          </a:p>
          <a:p>
            <a:r>
              <a:rPr kumimoji="1" lang="en-US" altLang="ja-JP" dirty="0">
                <a:latin typeface="Tahoma" panose="020B0604030504040204" pitchFamily="34" charset="0"/>
                <a:ea typeface="Tahoma" panose="020B0604030504040204" pitchFamily="34" charset="0"/>
                <a:cs typeface="Tahoma" panose="020B0604030504040204" pitchFamily="34" charset="0"/>
              </a:rPr>
              <a:t>Bộ môn Khoa Học Máy Tính</a:t>
            </a:r>
          </a:p>
          <a:p>
            <a:r>
              <a:rPr lang="en-US" altLang="ja-JP" dirty="0">
                <a:latin typeface="Tahoma" panose="020B0604030504040204" pitchFamily="34" charset="0"/>
                <a:ea typeface="Tahoma" panose="020B0604030504040204" pitchFamily="34" charset="0"/>
                <a:cs typeface="Tahoma" panose="020B0604030504040204" pitchFamily="34" charset="0"/>
              </a:rPr>
              <a:t>Viện Công Nghệ Thông Tin và Truyền Thông</a:t>
            </a:r>
          </a:p>
        </p:txBody>
      </p:sp>
    </p:spTree>
    <p:extLst>
      <p:ext uri="{BB962C8B-B14F-4D97-AF65-F5344CB8AC3E}">
        <p14:creationId xmlns:p14="http://schemas.microsoft.com/office/powerpoint/2010/main" val="8599883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992766" y="1442144"/>
            <a:ext cx="133482" cy="133359"/>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1568309" y="1768935"/>
            <a:ext cx="107536" cy="107437"/>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1568309" y="2370677"/>
            <a:ext cx="107536" cy="107437"/>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92766" y="2645629"/>
            <a:ext cx="133482" cy="133359"/>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1568309" y="2972445"/>
            <a:ext cx="107536" cy="107437"/>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1568309" y="3273316"/>
            <a:ext cx="107536" cy="10743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568309" y="3574188"/>
            <a:ext cx="107536" cy="10743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126248" y="4404236"/>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6" name="object 36"/>
          <p:cNvSpPr/>
          <p:nvPr/>
        </p:nvSpPr>
        <p:spPr>
          <a:xfrm>
            <a:off x="3982469" y="5973716"/>
            <a:ext cx="4679058" cy="362023"/>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9050">
            <a:solidFill>
              <a:srgbClr val="0000FF"/>
            </a:solidFill>
          </a:ln>
        </p:spPr>
        <p:txBody>
          <a:bodyPr wrap="square" lIns="0" tIns="0" rIns="0" bIns="0" rtlCol="0"/>
          <a:lstStyle/>
          <a:p>
            <a:endParaRPr/>
          </a:p>
        </p:txBody>
      </p:sp>
      <p:sp>
        <p:nvSpPr>
          <p:cNvPr id="37" name="object 37"/>
          <p:cNvSpPr txBox="1"/>
          <p:nvPr/>
        </p:nvSpPr>
        <p:spPr>
          <a:xfrm>
            <a:off x="1599649" y="5956551"/>
            <a:ext cx="2253253" cy="346048"/>
          </a:xfrm>
          <a:prstGeom prst="rect">
            <a:avLst/>
          </a:prstGeom>
        </p:spPr>
        <p:txBody>
          <a:bodyPr vert="horz" wrap="square" lIns="0" tIns="22661" rIns="0" bIns="0" rtlCol="0">
            <a:spAutoFit/>
          </a:bodyPr>
          <a:lstStyle/>
          <a:p>
            <a:pPr marL="25179">
              <a:spcBef>
                <a:spcPts val="178"/>
              </a:spcBef>
            </a:pPr>
            <a:r>
              <a:rPr sz="2100" spc="-79" dirty="0">
                <a:solidFill>
                  <a:srgbClr val="0000FF"/>
                </a:solidFill>
                <a:latin typeface="Arial"/>
                <a:cs typeface="Arial"/>
              </a:rPr>
              <a:t>Không </a:t>
            </a:r>
            <a:r>
              <a:rPr sz="2100" spc="-99" dirty="0">
                <a:solidFill>
                  <a:srgbClr val="0000FF"/>
                </a:solidFill>
                <a:latin typeface="Arial"/>
                <a:cs typeface="Arial"/>
              </a:rPr>
              <a:t>gian  </a:t>
            </a:r>
            <a:r>
              <a:rPr sz="2100" spc="-119" dirty="0">
                <a:solidFill>
                  <a:srgbClr val="0000FF"/>
                </a:solidFill>
                <a:latin typeface="Arial"/>
                <a:cs typeface="Arial"/>
              </a:rPr>
              <a:t>lưu</a:t>
            </a:r>
            <a:r>
              <a:rPr sz="2100" spc="-50" dirty="0">
                <a:solidFill>
                  <a:srgbClr val="0000FF"/>
                </a:solidFill>
                <a:latin typeface="Arial"/>
                <a:cs typeface="Arial"/>
              </a:rPr>
              <a:t> </a:t>
            </a:r>
            <a:r>
              <a:rPr sz="2100" spc="-69" dirty="0">
                <a:solidFill>
                  <a:srgbClr val="0000FF"/>
                </a:solidFill>
                <a:latin typeface="Arial"/>
                <a:cs typeface="Arial"/>
              </a:rPr>
              <a:t>tr</a:t>
            </a:r>
            <a:r>
              <a:rPr lang="en-US" sz="2100" spc="-69" dirty="0">
                <a:solidFill>
                  <a:srgbClr val="0000FF"/>
                </a:solidFill>
                <a:latin typeface="Arial"/>
                <a:cs typeface="Arial"/>
              </a:rPr>
              <a:t>ữ</a:t>
            </a:r>
            <a:endParaRPr sz="2100" dirty="0">
              <a:latin typeface="Arial"/>
              <a:cs typeface="Arial"/>
            </a:endParaRPr>
          </a:p>
        </p:txBody>
      </p:sp>
      <p:sp>
        <p:nvSpPr>
          <p:cNvPr id="38" name="object 38"/>
          <p:cNvSpPr/>
          <p:nvPr/>
        </p:nvSpPr>
        <p:spPr>
          <a:xfrm>
            <a:off x="1126248" y="4689596"/>
            <a:ext cx="1428278" cy="215178"/>
          </a:xfrm>
          <a:custGeom>
            <a:avLst/>
            <a:gdLst/>
            <a:ahLst/>
            <a:cxnLst/>
            <a:rect l="l" t="t" r="r" b="b"/>
            <a:pathLst>
              <a:path w="720090" h="108585">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9" name="object 39"/>
          <p:cNvSpPr/>
          <p:nvPr/>
        </p:nvSpPr>
        <p:spPr>
          <a:xfrm>
            <a:off x="2554357" y="4404236"/>
            <a:ext cx="0" cy="713484"/>
          </a:xfrm>
          <a:custGeom>
            <a:avLst/>
            <a:gdLst/>
            <a:ahLst/>
            <a:cxnLst/>
            <a:rect l="l" t="t" r="r" b="b"/>
            <a:pathLst>
              <a:path h="360044">
                <a:moveTo>
                  <a:pt x="0" y="360002"/>
                </a:moveTo>
                <a:lnTo>
                  <a:pt x="0" y="0"/>
                </a:lnTo>
              </a:path>
            </a:pathLst>
          </a:custGeom>
          <a:ln w="10122">
            <a:solidFill>
              <a:srgbClr val="0000FF"/>
            </a:solidFill>
          </a:ln>
        </p:spPr>
        <p:txBody>
          <a:bodyPr wrap="square" lIns="0" tIns="0" rIns="0" bIns="0" rtlCol="0"/>
          <a:lstStyle/>
          <a:p>
            <a:endParaRPr/>
          </a:p>
        </p:txBody>
      </p:sp>
      <p:sp>
        <p:nvSpPr>
          <p:cNvPr id="40" name="object 40"/>
          <p:cNvSpPr txBox="1"/>
          <p:nvPr/>
        </p:nvSpPr>
        <p:spPr>
          <a:xfrm>
            <a:off x="1531507" y="4392547"/>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41" name="object 41"/>
          <p:cNvSpPr txBox="1"/>
          <p:nvPr/>
        </p:nvSpPr>
        <p:spPr>
          <a:xfrm>
            <a:off x="1126248" y="4689596"/>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2" name="object 42"/>
          <p:cNvSpPr/>
          <p:nvPr/>
        </p:nvSpPr>
        <p:spPr>
          <a:xfrm>
            <a:off x="2554357" y="4689596"/>
            <a:ext cx="1428278" cy="215178"/>
          </a:xfrm>
          <a:custGeom>
            <a:avLst/>
            <a:gdLst/>
            <a:ahLst/>
            <a:cxnLst/>
            <a:rect l="l" t="t" r="r" b="b"/>
            <a:pathLst>
              <a:path w="720089" h="108585">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43" name="object 43"/>
          <p:cNvSpPr/>
          <p:nvPr/>
        </p:nvSpPr>
        <p:spPr>
          <a:xfrm>
            <a:off x="3982468" y="4404236"/>
            <a:ext cx="0" cy="713484"/>
          </a:xfrm>
          <a:custGeom>
            <a:avLst/>
            <a:gdLst/>
            <a:ahLst/>
            <a:cxnLst/>
            <a:rect l="l" t="t" r="r" b="b"/>
            <a:pathLst>
              <a:path h="360044">
                <a:moveTo>
                  <a:pt x="0" y="360002"/>
                </a:moveTo>
                <a:lnTo>
                  <a:pt x="0" y="0"/>
                </a:lnTo>
              </a:path>
            </a:pathLst>
          </a:custGeom>
          <a:ln w="10122">
            <a:solidFill>
              <a:srgbClr val="0000FF"/>
            </a:solidFill>
          </a:ln>
        </p:spPr>
        <p:txBody>
          <a:bodyPr wrap="square" lIns="0" tIns="0" rIns="0" bIns="0" rtlCol="0"/>
          <a:lstStyle/>
          <a:p>
            <a:endParaRPr/>
          </a:p>
        </p:txBody>
      </p:sp>
      <p:sp>
        <p:nvSpPr>
          <p:cNvPr id="44" name="object 44"/>
          <p:cNvSpPr txBox="1"/>
          <p:nvPr/>
        </p:nvSpPr>
        <p:spPr>
          <a:xfrm>
            <a:off x="2902781" y="4373068"/>
            <a:ext cx="731772" cy="270375"/>
          </a:xfrm>
          <a:prstGeom prst="rect">
            <a:avLst/>
          </a:prstGeom>
        </p:spPr>
        <p:txBody>
          <a:bodyPr vert="horz" wrap="square" lIns="0" tIns="23920" rIns="0" bIns="0" rtlCol="0">
            <a:spAutoFit/>
          </a:bodyPr>
          <a:lstStyle/>
          <a:p>
            <a:pPr marL="25179">
              <a:spcBef>
                <a:spcPts val="188"/>
              </a:spcBef>
            </a:pPr>
            <a:r>
              <a:rPr sz="1600" spc="-10" dirty="0">
                <a:solidFill>
                  <a:srgbClr val="0000FF"/>
                </a:solidFill>
                <a:latin typeface="Arial"/>
                <a:cs typeface="Arial"/>
              </a:rPr>
              <a:t>hdh.pdf</a:t>
            </a:r>
            <a:endParaRPr sz="1600">
              <a:latin typeface="Arial"/>
              <a:cs typeface="Arial"/>
            </a:endParaRPr>
          </a:p>
        </p:txBody>
      </p:sp>
      <p:sp>
        <p:nvSpPr>
          <p:cNvPr id="45" name="object 45"/>
          <p:cNvSpPr txBox="1"/>
          <p:nvPr/>
        </p:nvSpPr>
        <p:spPr>
          <a:xfrm>
            <a:off x="2554357" y="4689596"/>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6" name="object 46"/>
          <p:cNvSpPr/>
          <p:nvPr/>
        </p:nvSpPr>
        <p:spPr>
          <a:xfrm>
            <a:off x="5410577" y="4404236"/>
            <a:ext cx="0" cy="713484"/>
          </a:xfrm>
          <a:custGeom>
            <a:avLst/>
            <a:gdLst/>
            <a:ahLst/>
            <a:cxnLst/>
            <a:rect l="l" t="t" r="r" b="b"/>
            <a:pathLst>
              <a:path h="360044">
                <a:moveTo>
                  <a:pt x="0" y="0"/>
                </a:moveTo>
                <a:lnTo>
                  <a:pt x="0" y="360002"/>
                </a:lnTo>
              </a:path>
            </a:pathLst>
          </a:custGeom>
          <a:ln w="3175">
            <a:solidFill>
              <a:srgbClr val="00FF00"/>
            </a:solidFill>
          </a:ln>
        </p:spPr>
        <p:txBody>
          <a:bodyPr wrap="square" lIns="0" tIns="0" rIns="0" bIns="0" rtlCol="0"/>
          <a:lstStyle/>
          <a:p>
            <a:endParaRPr/>
          </a:p>
        </p:txBody>
      </p:sp>
      <p:sp>
        <p:nvSpPr>
          <p:cNvPr id="47" name="object 47"/>
          <p:cNvSpPr/>
          <p:nvPr/>
        </p:nvSpPr>
        <p:spPr>
          <a:xfrm>
            <a:off x="5410577" y="4404236"/>
            <a:ext cx="0" cy="713484"/>
          </a:xfrm>
          <a:custGeom>
            <a:avLst/>
            <a:gdLst/>
            <a:ahLst/>
            <a:cxnLst/>
            <a:rect l="l" t="t" r="r" b="b"/>
            <a:pathLst>
              <a:path h="360044">
                <a:moveTo>
                  <a:pt x="0" y="360002"/>
                </a:moveTo>
                <a:lnTo>
                  <a:pt x="0" y="0"/>
                </a:lnTo>
              </a:path>
            </a:pathLst>
          </a:custGeom>
          <a:ln w="10122">
            <a:solidFill>
              <a:srgbClr val="0000FF"/>
            </a:solidFill>
          </a:ln>
        </p:spPr>
        <p:txBody>
          <a:bodyPr wrap="square" lIns="0" tIns="0" rIns="0" bIns="0" rtlCol="0"/>
          <a:lstStyle/>
          <a:p>
            <a:endParaRPr/>
          </a:p>
        </p:txBody>
      </p:sp>
      <p:sp>
        <p:nvSpPr>
          <p:cNvPr id="48" name="object 48"/>
          <p:cNvSpPr txBox="1"/>
          <p:nvPr/>
        </p:nvSpPr>
        <p:spPr>
          <a:xfrm>
            <a:off x="4339496" y="5973716"/>
            <a:ext cx="1071838" cy="349862"/>
          </a:xfrm>
          <a:prstGeom prst="rect">
            <a:avLst/>
          </a:prstGeom>
          <a:solidFill>
            <a:srgbClr val="00AEEF"/>
          </a:solidFill>
          <a:ln w="10122">
            <a:solidFill>
              <a:srgbClr val="0000FF"/>
            </a:solid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49" name="object 49"/>
          <p:cNvSpPr txBox="1"/>
          <p:nvPr/>
        </p:nvSpPr>
        <p:spPr>
          <a:xfrm>
            <a:off x="6124633" y="5973716"/>
            <a:ext cx="1428278" cy="333425"/>
          </a:xfrm>
          <a:prstGeom prst="rect">
            <a:avLst/>
          </a:prstGeom>
          <a:solidFill>
            <a:srgbClr val="BF7F3F"/>
          </a:solidFill>
          <a:ln w="10122">
            <a:solidFill>
              <a:srgbClr val="0000FF"/>
            </a:solidFill>
          </a:ln>
        </p:spPr>
        <p:txBody>
          <a:bodyPr vert="horz" wrap="square" lIns="0" tIns="0" rIns="0" bIns="0" rtlCol="0">
            <a:spAutoFit/>
          </a:bodyPr>
          <a:lstStyle/>
          <a:p>
            <a:pPr marL="264380">
              <a:lnSpc>
                <a:spcPts val="2617"/>
              </a:lnSpc>
            </a:pPr>
            <a:r>
              <a:rPr sz="2100" spc="-59" dirty="0">
                <a:solidFill>
                  <a:srgbClr val="0000FF"/>
                </a:solidFill>
                <a:latin typeface="Arial"/>
                <a:cs typeface="Arial"/>
              </a:rPr>
              <a:t>hdh.pdf</a:t>
            </a:r>
            <a:endParaRPr sz="2100" dirty="0">
              <a:latin typeface="Arial"/>
              <a:cs typeface="Arial"/>
            </a:endParaRPr>
          </a:p>
        </p:txBody>
      </p:sp>
      <p:sp>
        <p:nvSpPr>
          <p:cNvPr id="50" name="object 50"/>
          <p:cNvSpPr/>
          <p:nvPr/>
        </p:nvSpPr>
        <p:spPr>
          <a:xfrm>
            <a:off x="840626" y="4190215"/>
            <a:ext cx="2000093" cy="1142581"/>
          </a:xfrm>
          <a:custGeom>
            <a:avLst/>
            <a:gdLst/>
            <a:ahLst/>
            <a:cxnLst/>
            <a:rect l="l" t="t" r="r" b="b"/>
            <a:pathLst>
              <a:path w="1008380" h="576580">
                <a:moveTo>
                  <a:pt x="1008007" y="288002"/>
                </a:moveTo>
                <a:lnTo>
                  <a:pt x="994696" y="221965"/>
                </a:lnTo>
                <a:lnTo>
                  <a:pt x="956780" y="161345"/>
                </a:lnTo>
                <a:lnTo>
                  <a:pt x="929541" y="133606"/>
                </a:lnTo>
                <a:lnTo>
                  <a:pt x="897284" y="107870"/>
                </a:lnTo>
                <a:lnTo>
                  <a:pt x="860389" y="84353"/>
                </a:lnTo>
                <a:lnTo>
                  <a:pt x="819233" y="63270"/>
                </a:lnTo>
                <a:lnTo>
                  <a:pt x="774195" y="44838"/>
                </a:lnTo>
                <a:lnTo>
                  <a:pt x="725653" y="29272"/>
                </a:lnTo>
                <a:lnTo>
                  <a:pt x="673984" y="16789"/>
                </a:lnTo>
                <a:lnTo>
                  <a:pt x="619568" y="7606"/>
                </a:lnTo>
                <a:lnTo>
                  <a:pt x="562782" y="1937"/>
                </a:lnTo>
                <a:lnTo>
                  <a:pt x="504003" y="0"/>
                </a:lnTo>
                <a:lnTo>
                  <a:pt x="445225" y="1937"/>
                </a:lnTo>
                <a:lnTo>
                  <a:pt x="388439" y="7606"/>
                </a:lnTo>
                <a:lnTo>
                  <a:pt x="334022" y="16789"/>
                </a:lnTo>
                <a:lnTo>
                  <a:pt x="282354" y="29272"/>
                </a:lnTo>
                <a:lnTo>
                  <a:pt x="233811" y="44838"/>
                </a:lnTo>
                <a:lnTo>
                  <a:pt x="188773" y="63270"/>
                </a:lnTo>
                <a:lnTo>
                  <a:pt x="147618" y="84353"/>
                </a:lnTo>
                <a:lnTo>
                  <a:pt x="110722" y="107870"/>
                </a:lnTo>
                <a:lnTo>
                  <a:pt x="78466" y="133606"/>
                </a:lnTo>
                <a:lnTo>
                  <a:pt x="51226" y="161345"/>
                </a:lnTo>
                <a:lnTo>
                  <a:pt x="13310" y="221965"/>
                </a:lnTo>
                <a:lnTo>
                  <a:pt x="0" y="288002"/>
                </a:lnTo>
                <a:lnTo>
                  <a:pt x="3390" y="321589"/>
                </a:lnTo>
                <a:lnTo>
                  <a:pt x="29382" y="385134"/>
                </a:lnTo>
                <a:lnTo>
                  <a:pt x="78466" y="442397"/>
                </a:lnTo>
                <a:lnTo>
                  <a:pt x="110722" y="468133"/>
                </a:lnTo>
                <a:lnTo>
                  <a:pt x="147618" y="491651"/>
                </a:lnTo>
                <a:lnTo>
                  <a:pt x="188773" y="512734"/>
                </a:lnTo>
                <a:lnTo>
                  <a:pt x="233811" y="531166"/>
                </a:lnTo>
                <a:lnTo>
                  <a:pt x="282354" y="546731"/>
                </a:lnTo>
                <a:lnTo>
                  <a:pt x="334022" y="559214"/>
                </a:lnTo>
                <a:lnTo>
                  <a:pt x="388439" y="568398"/>
                </a:lnTo>
                <a:lnTo>
                  <a:pt x="445225" y="574066"/>
                </a:lnTo>
                <a:lnTo>
                  <a:pt x="504003" y="576004"/>
                </a:lnTo>
                <a:lnTo>
                  <a:pt x="562782" y="574066"/>
                </a:lnTo>
                <a:lnTo>
                  <a:pt x="619568" y="568398"/>
                </a:lnTo>
                <a:lnTo>
                  <a:pt x="673984" y="559214"/>
                </a:lnTo>
                <a:lnTo>
                  <a:pt x="725653" y="546731"/>
                </a:lnTo>
                <a:lnTo>
                  <a:pt x="774195" y="531166"/>
                </a:lnTo>
                <a:lnTo>
                  <a:pt x="819233" y="512734"/>
                </a:lnTo>
                <a:lnTo>
                  <a:pt x="860389" y="491651"/>
                </a:lnTo>
                <a:lnTo>
                  <a:pt x="897284" y="468133"/>
                </a:lnTo>
                <a:lnTo>
                  <a:pt x="929541" y="442397"/>
                </a:lnTo>
                <a:lnTo>
                  <a:pt x="956780" y="414659"/>
                </a:lnTo>
                <a:lnTo>
                  <a:pt x="994696" y="354039"/>
                </a:lnTo>
                <a:lnTo>
                  <a:pt x="1008007" y="288002"/>
                </a:lnTo>
                <a:close/>
              </a:path>
            </a:pathLst>
          </a:custGeom>
          <a:ln w="5060">
            <a:solidFill>
              <a:srgbClr val="00AEEF"/>
            </a:solidFill>
          </a:ln>
        </p:spPr>
        <p:txBody>
          <a:bodyPr wrap="square" lIns="0" tIns="0" rIns="0" bIns="0" rtlCol="0"/>
          <a:lstStyle/>
          <a:p>
            <a:endParaRPr/>
          </a:p>
        </p:txBody>
      </p:sp>
      <p:sp>
        <p:nvSpPr>
          <p:cNvPr id="51" name="object 51"/>
          <p:cNvSpPr txBox="1"/>
          <p:nvPr/>
        </p:nvSpPr>
        <p:spPr>
          <a:xfrm>
            <a:off x="1181539" y="5359470"/>
            <a:ext cx="1076876" cy="270375"/>
          </a:xfrm>
          <a:prstGeom prst="rect">
            <a:avLst/>
          </a:prstGeom>
        </p:spPr>
        <p:txBody>
          <a:bodyPr vert="horz" wrap="square" lIns="0" tIns="23920" rIns="0" bIns="0" rtlCol="0">
            <a:spAutoFit/>
          </a:bodyPr>
          <a:lstStyle/>
          <a:p>
            <a:pPr marL="25179">
              <a:spcBef>
                <a:spcPts val="188"/>
              </a:spcBef>
            </a:pPr>
            <a:r>
              <a:rPr sz="1600" spc="-20" dirty="0">
                <a:solidFill>
                  <a:srgbClr val="00AEEF"/>
                </a:solidFill>
                <a:latin typeface="Arial"/>
                <a:cs typeface="Arial"/>
              </a:rPr>
              <a:t>B</a:t>
            </a:r>
            <a:r>
              <a:rPr lang="en-US" sz="1600" spc="-20" dirty="0">
                <a:solidFill>
                  <a:srgbClr val="00AEEF"/>
                </a:solidFill>
                <a:latin typeface="Arial"/>
                <a:cs typeface="Arial"/>
              </a:rPr>
              <a:t>ả</a:t>
            </a:r>
            <a:r>
              <a:rPr sz="1600" spc="-20" dirty="0">
                <a:solidFill>
                  <a:srgbClr val="00AEEF"/>
                </a:solidFill>
                <a:latin typeface="Arial"/>
                <a:cs typeface="Arial"/>
              </a:rPr>
              <a:t>n </a:t>
            </a:r>
            <a:r>
              <a:rPr sz="1600" spc="-10" dirty="0">
                <a:solidFill>
                  <a:srgbClr val="00AEEF"/>
                </a:solidFill>
                <a:latin typeface="Arial"/>
                <a:cs typeface="Arial"/>
              </a:rPr>
              <a:t>ghi</a:t>
            </a:r>
            <a:r>
              <a:rPr sz="1600" spc="119" dirty="0">
                <a:solidFill>
                  <a:srgbClr val="00AEEF"/>
                </a:solidFill>
                <a:latin typeface="Arial"/>
                <a:cs typeface="Arial"/>
              </a:rPr>
              <a:t> </a:t>
            </a:r>
            <a:r>
              <a:rPr sz="1600" spc="-10" dirty="0">
                <a:solidFill>
                  <a:srgbClr val="00AEEF"/>
                </a:solidFill>
                <a:latin typeface="Arial"/>
                <a:cs typeface="Arial"/>
              </a:rPr>
              <a:t>file</a:t>
            </a:r>
            <a:endParaRPr sz="1600" dirty="0">
              <a:latin typeface="Arial"/>
              <a:cs typeface="Arial"/>
            </a:endParaRPr>
          </a:p>
        </p:txBody>
      </p:sp>
      <p:sp>
        <p:nvSpPr>
          <p:cNvPr id="52" name="object 52"/>
          <p:cNvSpPr/>
          <p:nvPr/>
        </p:nvSpPr>
        <p:spPr>
          <a:xfrm>
            <a:off x="1840304" y="4796604"/>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53" name="object 53"/>
          <p:cNvSpPr/>
          <p:nvPr/>
        </p:nvSpPr>
        <p:spPr>
          <a:xfrm>
            <a:off x="4182142" y="5835545"/>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54" name="object 54"/>
          <p:cNvSpPr/>
          <p:nvPr/>
        </p:nvSpPr>
        <p:spPr>
          <a:xfrm>
            <a:off x="3268413" y="4796605"/>
            <a:ext cx="2806175" cy="1163972"/>
          </a:xfrm>
          <a:custGeom>
            <a:avLst/>
            <a:gdLst/>
            <a:ahLst/>
            <a:cxnLst/>
            <a:rect l="l" t="t" r="r" b="b"/>
            <a:pathLst>
              <a:path w="1414780" h="587375">
                <a:moveTo>
                  <a:pt x="0" y="0"/>
                </a:moveTo>
                <a:lnTo>
                  <a:pt x="60532" y="376"/>
                </a:lnTo>
                <a:lnTo>
                  <a:pt x="117599" y="1492"/>
                </a:lnTo>
                <a:lnTo>
                  <a:pt x="171331" y="3330"/>
                </a:lnTo>
                <a:lnTo>
                  <a:pt x="221856" y="5871"/>
                </a:lnTo>
                <a:lnTo>
                  <a:pt x="269304" y="9095"/>
                </a:lnTo>
                <a:lnTo>
                  <a:pt x="313806" y="12985"/>
                </a:lnTo>
                <a:lnTo>
                  <a:pt x="355489" y="17521"/>
                </a:lnTo>
                <a:lnTo>
                  <a:pt x="394484" y="22685"/>
                </a:lnTo>
                <a:lnTo>
                  <a:pt x="464928" y="34821"/>
                </a:lnTo>
                <a:lnTo>
                  <a:pt x="526173" y="49242"/>
                </a:lnTo>
                <a:lnTo>
                  <a:pt x="579254" y="65800"/>
                </a:lnTo>
                <a:lnTo>
                  <a:pt x="625209" y="84345"/>
                </a:lnTo>
                <a:lnTo>
                  <a:pt x="665072" y="104725"/>
                </a:lnTo>
                <a:lnTo>
                  <a:pt x="699879" y="126792"/>
                </a:lnTo>
                <a:lnTo>
                  <a:pt x="730668" y="150395"/>
                </a:lnTo>
                <a:lnTo>
                  <a:pt x="771580" y="188353"/>
                </a:lnTo>
                <a:lnTo>
                  <a:pt x="809276" y="228925"/>
                </a:lnTo>
                <a:lnTo>
                  <a:pt x="834346" y="257176"/>
                </a:lnTo>
                <a:lnTo>
                  <a:pt x="847251" y="271605"/>
                </a:lnTo>
                <a:lnTo>
                  <a:pt x="874451" y="300980"/>
                </a:lnTo>
                <a:lnTo>
                  <a:pt x="904364" y="330917"/>
                </a:lnTo>
                <a:lnTo>
                  <a:pt x="938027" y="361265"/>
                </a:lnTo>
                <a:lnTo>
                  <a:pt x="976477" y="391877"/>
                </a:lnTo>
                <a:lnTo>
                  <a:pt x="1020749" y="422600"/>
                </a:lnTo>
                <a:lnTo>
                  <a:pt x="1071879" y="453287"/>
                </a:lnTo>
                <a:lnTo>
                  <a:pt x="1130902" y="483785"/>
                </a:lnTo>
                <a:lnTo>
                  <a:pt x="1198856" y="513947"/>
                </a:lnTo>
                <a:lnTo>
                  <a:pt x="1236505" y="528854"/>
                </a:lnTo>
                <a:lnTo>
                  <a:pt x="1276775" y="543621"/>
                </a:lnTo>
                <a:lnTo>
                  <a:pt x="1319796" y="558229"/>
                </a:lnTo>
                <a:lnTo>
                  <a:pt x="1365696" y="572658"/>
                </a:lnTo>
                <a:lnTo>
                  <a:pt x="1414606" y="586891"/>
                </a:lnTo>
              </a:path>
            </a:pathLst>
          </a:custGeom>
          <a:ln w="37958">
            <a:solidFill>
              <a:srgbClr val="0000FF"/>
            </a:solidFill>
          </a:ln>
        </p:spPr>
        <p:txBody>
          <a:bodyPr wrap="square" lIns="0" tIns="0" rIns="0" bIns="0" rtlCol="0"/>
          <a:lstStyle/>
          <a:p>
            <a:endParaRPr/>
          </a:p>
        </p:txBody>
      </p:sp>
      <p:sp>
        <p:nvSpPr>
          <p:cNvPr id="55" name="object 55"/>
          <p:cNvSpPr/>
          <p:nvPr/>
        </p:nvSpPr>
        <p:spPr>
          <a:xfrm>
            <a:off x="5956757" y="5821725"/>
            <a:ext cx="139805" cy="229019"/>
          </a:xfrm>
          <a:custGeom>
            <a:avLst/>
            <a:gdLst/>
            <a:ahLst/>
            <a:cxnLst/>
            <a:rect l="l" t="t" r="r" b="b"/>
            <a:pathLst>
              <a:path w="70485" h="115569">
                <a:moveTo>
                  <a:pt x="32204" y="0"/>
                </a:moveTo>
                <a:lnTo>
                  <a:pt x="35706" y="19937"/>
                </a:lnTo>
                <a:lnTo>
                  <a:pt x="46527" y="42287"/>
                </a:lnTo>
                <a:lnTo>
                  <a:pt x="59640" y="61644"/>
                </a:lnTo>
                <a:lnTo>
                  <a:pt x="70017" y="72605"/>
                </a:lnTo>
                <a:lnTo>
                  <a:pt x="55458" y="76583"/>
                </a:lnTo>
                <a:lnTo>
                  <a:pt x="34199" y="86318"/>
                </a:lnTo>
                <a:lnTo>
                  <a:pt x="13346" y="99799"/>
                </a:lnTo>
                <a:lnTo>
                  <a:pt x="0" y="115019"/>
                </a:lnTo>
              </a:path>
            </a:pathLst>
          </a:custGeom>
          <a:ln w="30366">
            <a:solidFill>
              <a:srgbClr val="0000FF"/>
            </a:solidFill>
          </a:ln>
        </p:spPr>
        <p:txBody>
          <a:bodyPr wrap="square" lIns="0" tIns="0" rIns="0" bIns="0" rtlCol="0"/>
          <a:lstStyle/>
          <a:p>
            <a:endParaRPr/>
          </a:p>
        </p:txBody>
      </p:sp>
      <p:sp>
        <p:nvSpPr>
          <p:cNvPr id="57" name="Rectangle 5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8" name="Rectangle 5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rPr>
              <a:t>Các thuộc tính file (tiếp tục)</a:t>
            </a:r>
          </a:p>
        </p:txBody>
      </p:sp>
      <p:sp>
        <p:nvSpPr>
          <p:cNvPr id="59" name="Rectangle 58"/>
          <p:cNvSpPr/>
          <p:nvPr/>
        </p:nvSpPr>
        <p:spPr>
          <a:xfrm>
            <a:off x="461539" y="1404400"/>
            <a:ext cx="8373731" cy="2554545"/>
          </a:xfrm>
          <a:prstGeom prst="rect">
            <a:avLst/>
          </a:prstGeom>
        </p:spPr>
        <p:txBody>
          <a:bodyPr wrap="square">
            <a:spAutoFit/>
          </a:bodyPr>
          <a:lstStyle/>
          <a:p>
            <a:pPr marL="342900" indent="-342900">
              <a:buFont typeface="Arial" panose="020B0604020202020204" pitchFamily="34" charset="0"/>
              <a:buChar char="•"/>
            </a:pPr>
            <a:r>
              <a:rPr lang="vi-VN" altLang="ja-JP" sz="2000" dirty="0"/>
              <a:t>Thuộc tính file được lưu trong </a:t>
            </a:r>
            <a:r>
              <a:rPr lang="vi-VN" altLang="ja-JP" sz="2000" dirty="0">
                <a:solidFill>
                  <a:srgbClr val="7030A0"/>
                </a:solidFill>
              </a:rPr>
              <a:t>cấu trúc dữ liệu</a:t>
            </a:r>
            <a:r>
              <a:rPr lang="vi-VN" altLang="ja-JP" sz="2000" dirty="0"/>
              <a:t>: </a:t>
            </a:r>
            <a:r>
              <a:rPr lang="vi-VN" altLang="ja-JP" sz="2000" dirty="0">
                <a:solidFill>
                  <a:srgbClr val="0000FF"/>
                </a:solidFill>
              </a:rPr>
              <a:t>Bản ghi file </a:t>
            </a:r>
            <a:endParaRPr lang="en-US" altLang="ja-JP" sz="2000" dirty="0">
              <a:solidFill>
                <a:srgbClr val="0000FF"/>
              </a:solidFill>
            </a:endParaRPr>
          </a:p>
          <a:p>
            <a:pPr marL="800100" lvl="1" indent="-342900">
              <a:buFont typeface="Arial" panose="020B0604020202020204" pitchFamily="34" charset="0"/>
              <a:buChar char="•"/>
            </a:pPr>
            <a:r>
              <a:rPr lang="vi-VN" altLang="ja-JP" sz="2000" dirty="0"/>
              <a:t>Có thể chỉ chứa tên file và định danh file; định danh file xác định các thông tin còn lại </a:t>
            </a:r>
            <a:endParaRPr lang="en-US" altLang="ja-JP" sz="2000" dirty="0"/>
          </a:p>
          <a:p>
            <a:pPr marL="800100" lvl="1" indent="-342900">
              <a:buFont typeface="Arial" panose="020B0604020202020204" pitchFamily="34" charset="0"/>
              <a:buChar char="•"/>
            </a:pPr>
            <a:r>
              <a:rPr lang="vi-VN" altLang="ja-JP" sz="2000" dirty="0"/>
              <a:t>Kích thước từ vài bytes lên tới kilobytes</a:t>
            </a:r>
          </a:p>
          <a:p>
            <a:pPr marL="342900" indent="-342900">
              <a:buFont typeface="Arial" panose="020B0604020202020204" pitchFamily="34" charset="0"/>
              <a:buChar char="•"/>
            </a:pPr>
            <a:r>
              <a:rPr lang="vi-VN" altLang="ja-JP" sz="2000" dirty="0"/>
              <a:t>Các </a:t>
            </a:r>
            <a:r>
              <a:rPr lang="vi-VN" altLang="ja-JP" sz="2000" dirty="0">
                <a:solidFill>
                  <a:srgbClr val="0000FF"/>
                </a:solidFill>
              </a:rPr>
              <a:t>bản ghi file </a:t>
            </a:r>
            <a:r>
              <a:rPr lang="vi-VN" altLang="ja-JP" sz="2000" dirty="0"/>
              <a:t>được lưu giữ trong </a:t>
            </a:r>
            <a:r>
              <a:rPr lang="vi-VN" altLang="ja-JP" sz="2000" dirty="0">
                <a:solidFill>
                  <a:srgbClr val="0000FF"/>
                </a:solidFill>
              </a:rPr>
              <a:t>Thư mục file </a:t>
            </a:r>
            <a:endParaRPr lang="en-US" altLang="ja-JP" sz="2000" dirty="0">
              <a:solidFill>
                <a:srgbClr val="0000FF"/>
              </a:solidFill>
            </a:endParaRPr>
          </a:p>
          <a:p>
            <a:pPr marL="800100" lvl="1" indent="-342900">
              <a:buFont typeface="Arial" panose="020B0604020202020204" pitchFamily="34" charset="0"/>
              <a:buChar char="•"/>
            </a:pPr>
            <a:r>
              <a:rPr lang="vi-VN" altLang="ja-JP" sz="2000" dirty="0"/>
              <a:t>Kích thước có thể đạt tới Megabytes </a:t>
            </a:r>
            <a:endParaRPr lang="en-US" altLang="ja-JP" sz="2000" dirty="0"/>
          </a:p>
          <a:p>
            <a:pPr marL="800100" lvl="1" indent="-342900">
              <a:buFont typeface="Arial" panose="020B0604020202020204" pitchFamily="34" charset="0"/>
              <a:buChar char="•"/>
            </a:pPr>
            <a:r>
              <a:rPr lang="vi-VN" altLang="ja-JP" sz="2000" dirty="0"/>
              <a:t>Thường được lữu trữ trên thiết bị nhớ ngoài </a:t>
            </a:r>
            <a:endParaRPr lang="en-US" altLang="ja-JP" sz="2000" dirty="0"/>
          </a:p>
          <a:p>
            <a:pPr marL="800100" lvl="1" indent="-342900">
              <a:buFont typeface="Arial" panose="020B0604020202020204" pitchFamily="34" charset="0"/>
              <a:buChar char="•"/>
            </a:pPr>
            <a:r>
              <a:rPr lang="vi-VN" altLang="ja-JP" sz="2000" dirty="0"/>
              <a:t>Được đưa từng phần vào bộ nhớ khi cần thiết</a:t>
            </a:r>
            <a:endParaRPr lang="ja-JP" altLang="en-US" sz="2000" dirty="0"/>
          </a:p>
        </p:txBody>
      </p:sp>
      <p:sp>
        <p:nvSpPr>
          <p:cNvPr id="60" name="Rectangle 59"/>
          <p:cNvSpPr/>
          <p:nvPr/>
        </p:nvSpPr>
        <p:spPr>
          <a:xfrm>
            <a:off x="2815706" y="3998016"/>
            <a:ext cx="1533048" cy="369332"/>
          </a:xfrm>
          <a:prstGeom prst="rect">
            <a:avLst/>
          </a:prstGeom>
        </p:spPr>
        <p:txBody>
          <a:bodyPr wrap="none">
            <a:spAutoFit/>
          </a:bodyPr>
          <a:lstStyle/>
          <a:p>
            <a:r>
              <a:rPr lang="vi-VN" altLang="ja-JP" dirty="0">
                <a:solidFill>
                  <a:srgbClr val="0070C0"/>
                </a:solidFill>
              </a:rPr>
              <a:t>Thư mục file </a:t>
            </a:r>
            <a:endParaRPr lang="ja-JP" altLang="en-US" dirty="0"/>
          </a:p>
        </p:txBody>
      </p:sp>
    </p:spTree>
    <p:extLst>
      <p:ext uri="{BB962C8B-B14F-4D97-AF65-F5344CB8AC3E}">
        <p14:creationId xmlns:p14="http://schemas.microsoft.com/office/powerpoint/2010/main" val="296233435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p:bldP spid="38" grpId="0" animBg="1"/>
      <p:bldP spid="39" grpId="0" animBg="1"/>
      <p:bldP spid="40" grpId="0"/>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p:bldP spid="52" grpId="0" animBg="1"/>
      <p:bldP spid="53" grpId="0" animBg="1"/>
      <p:bldP spid="54" grpId="0" animBg="1"/>
      <p:bldP spid="55" grpId="0" animBg="1"/>
      <p:bldP spid="6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28502"/>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568309" y="1784237"/>
            <a:ext cx="107536" cy="107437"/>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2117931" y="2140073"/>
            <a:ext cx="107536" cy="107437"/>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2117931" y="2489642"/>
            <a:ext cx="107536" cy="107437"/>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1568309" y="2790514"/>
            <a:ext cx="107536" cy="107437"/>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1568309" y="3091384"/>
            <a:ext cx="107536" cy="107437"/>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1568309" y="3392256"/>
            <a:ext cx="107536" cy="107437"/>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992766" y="4569844"/>
            <a:ext cx="133482" cy="133359"/>
          </a:xfrm>
          <a:prstGeom prst="rect">
            <a:avLst/>
          </a:prstGeom>
          <a:blipFill>
            <a:blip r:embed="rId2" cstate="print"/>
            <a:stretch>
              <a:fillRect/>
            </a:stretch>
          </a:blipFill>
        </p:spPr>
        <p:txBody>
          <a:bodyPr wrap="square" lIns="0" tIns="0" rIns="0" bIns="0" rtlCol="0"/>
          <a:lstStyle/>
          <a:p>
            <a:endParaRPr/>
          </a:p>
        </p:txBody>
      </p:sp>
      <p:sp>
        <p:nvSpPr>
          <p:cNvPr id="47" name="object 47"/>
          <p:cNvSpPr/>
          <p:nvPr/>
        </p:nvSpPr>
        <p:spPr>
          <a:xfrm>
            <a:off x="992766" y="6444155"/>
            <a:ext cx="133482" cy="133359"/>
          </a:xfrm>
          <a:prstGeom prst="rect">
            <a:avLst/>
          </a:prstGeom>
          <a:blipFill>
            <a:blip r:embed="rId2"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p:cNvSpPr/>
          <p:nvPr/>
        </p:nvSpPr>
        <p:spPr>
          <a:xfrm>
            <a:off x="223420" y="1026499"/>
            <a:ext cx="8686800" cy="402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Sử dụng WIN32 API</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2" name="Rectangle 51"/>
          <p:cNvSpPr/>
          <p:nvPr/>
        </p:nvSpPr>
        <p:spPr>
          <a:xfrm>
            <a:off x="223420" y="1443872"/>
            <a:ext cx="8605420" cy="4801314"/>
          </a:xfrm>
          <a:prstGeom prst="rect">
            <a:avLst/>
          </a:prstGeom>
        </p:spPr>
        <p:txBody>
          <a:bodyPr wrap="square">
            <a:spAutoFit/>
          </a:bodyPr>
          <a:lstStyle/>
          <a:p>
            <a:pPr marL="342900" indent="-342900">
              <a:buFont typeface="Arial" panose="020B0604020202020204" pitchFamily="34" charset="0"/>
              <a:buChar char="•"/>
            </a:pPr>
            <a:r>
              <a:rPr lang="vi-VN" altLang="ja-JP" dirty="0">
                <a:solidFill>
                  <a:srgbClr val="0070C0"/>
                </a:solidFill>
              </a:rPr>
              <a:t>HANDLE CreateFile(. . .): </a:t>
            </a:r>
            <a:r>
              <a:rPr lang="vi-VN" altLang="ja-JP" dirty="0"/>
              <a:t>Mở file/thiết bị vào ra </a:t>
            </a:r>
            <a:endParaRPr lang="en-US" altLang="ja-JP" dirty="0"/>
          </a:p>
          <a:p>
            <a:pPr marL="800100" lvl="1" indent="-342900">
              <a:buFont typeface="Arial" panose="020B0604020202020204" pitchFamily="34" charset="0"/>
              <a:buChar char="•"/>
            </a:pPr>
            <a:r>
              <a:rPr lang="vi-VN" altLang="ja-JP" dirty="0"/>
              <a:t>LPCTSTR lpFileName, ⇒ Tên file/thiết bị vào ra </a:t>
            </a:r>
            <a:endParaRPr lang="en-US" altLang="ja-JP" dirty="0"/>
          </a:p>
          <a:p>
            <a:pPr marL="1257300" lvl="2" indent="-342900">
              <a:buFont typeface="Arial" panose="020B0604020202020204" pitchFamily="34" charset="0"/>
              <a:buChar char="•"/>
            </a:pPr>
            <a:r>
              <a:rPr lang="vi-VN" altLang="ja-JP" dirty="0"/>
              <a:t>” "\\?\\\\\.\\C : ” Phân vùng / Ổ đĩa C </a:t>
            </a:r>
            <a:endParaRPr lang="en-US" altLang="ja-JP" dirty="0"/>
          </a:p>
          <a:p>
            <a:pPr marL="1257300" lvl="2" indent="-342900">
              <a:buFont typeface="Arial" panose="020B0604020202020204" pitchFamily="34" charset="0"/>
              <a:buChar char="•"/>
            </a:pPr>
            <a:r>
              <a:rPr lang="vi-VN" altLang="ja-JP" dirty="0"/>
              <a:t>”\\\\.\\PhysicalDrive0” Ổ đĩa cứng thứ nhất</a:t>
            </a:r>
          </a:p>
          <a:p>
            <a:pPr marL="800100" lvl="1" indent="-342900">
              <a:buFont typeface="Arial" panose="020B0604020202020204" pitchFamily="34" charset="0"/>
              <a:buChar char="•"/>
            </a:pPr>
            <a:r>
              <a:rPr lang="vi-VN" altLang="ja-JP" dirty="0"/>
              <a:t>DWORD dwDesiredAccess,⇒ Thao tác với thiết bị </a:t>
            </a:r>
            <a:endParaRPr lang="en-US" altLang="ja-JP" dirty="0"/>
          </a:p>
          <a:p>
            <a:pPr marL="800100" lvl="1" indent="-342900">
              <a:buFont typeface="Arial" panose="020B0604020202020204" pitchFamily="34" charset="0"/>
              <a:buChar char="•"/>
            </a:pPr>
            <a:r>
              <a:rPr lang="vi-VN" altLang="ja-JP" dirty="0"/>
              <a:t>DWORD dwShareMode,⇒ Cho phép dùng chung </a:t>
            </a:r>
            <a:endParaRPr lang="en-US" altLang="ja-JP" dirty="0"/>
          </a:p>
          <a:p>
            <a:pPr marL="800100" lvl="1" indent="-342900">
              <a:buFont typeface="Arial" panose="020B0604020202020204" pitchFamily="34" charset="0"/>
              <a:buChar char="•"/>
            </a:pPr>
            <a:r>
              <a:rPr lang="vi-VN" altLang="ja-JP" dirty="0"/>
              <a:t>LPSECURITY_ATTRIBUTES lpSecurityAttributes (NULL), </a:t>
            </a:r>
            <a:endParaRPr lang="en-US" altLang="ja-JP" dirty="0"/>
          </a:p>
          <a:p>
            <a:pPr marL="800100" lvl="1" indent="-342900">
              <a:buFont typeface="Arial" panose="020B0604020202020204" pitchFamily="34" charset="0"/>
              <a:buChar char="•"/>
            </a:pPr>
            <a:r>
              <a:rPr lang="vi-VN" altLang="ja-JP" dirty="0"/>
              <a:t>DWORD dwCreationDisposition,⇒ Hành động thực hiện </a:t>
            </a:r>
            <a:endParaRPr lang="en-US" altLang="ja-JP" dirty="0"/>
          </a:p>
          <a:p>
            <a:pPr marL="800100" lvl="1" indent="-342900">
              <a:buFont typeface="Arial" panose="020B0604020202020204" pitchFamily="34" charset="0"/>
              <a:buChar char="•"/>
            </a:pPr>
            <a:r>
              <a:rPr lang="vi-VN" altLang="ja-JP" dirty="0"/>
              <a:t>DWORD dwFlagsAndAttributes, ⇒ Thuộc tính </a:t>
            </a:r>
            <a:endParaRPr lang="en-US" altLang="ja-JP" dirty="0"/>
          </a:p>
          <a:p>
            <a:pPr marL="800100" lvl="1" indent="-342900">
              <a:buFont typeface="Arial" panose="020B0604020202020204" pitchFamily="34" charset="0"/>
              <a:buChar char="•"/>
            </a:pPr>
            <a:r>
              <a:rPr lang="vi-VN" altLang="ja-JP" dirty="0"/>
              <a:t>HANDLE hTemplateFile (NULL)</a:t>
            </a:r>
          </a:p>
          <a:p>
            <a:pPr marL="342900" indent="-342900">
              <a:buFont typeface="Arial" panose="020B0604020202020204" pitchFamily="34" charset="0"/>
              <a:buChar char="•"/>
            </a:pPr>
            <a:r>
              <a:rPr lang="vi-VN" altLang="ja-JP" dirty="0">
                <a:solidFill>
                  <a:srgbClr val="0070C0"/>
                </a:solidFill>
              </a:rPr>
              <a:t>BOOL ReadFile(. . .) </a:t>
            </a:r>
            <a:endParaRPr lang="en-US" altLang="ja-JP" dirty="0">
              <a:solidFill>
                <a:srgbClr val="0070C0"/>
              </a:solidFill>
            </a:endParaRPr>
          </a:p>
          <a:p>
            <a:pPr marL="800100" lvl="1" indent="-342900">
              <a:buFont typeface="Arial" panose="020B0604020202020204" pitchFamily="34" charset="0"/>
              <a:buChar char="•"/>
            </a:pPr>
            <a:r>
              <a:rPr lang="vi-VN" altLang="ja-JP" dirty="0"/>
              <a:t>HANDLE hFile,⇒File muốn đọc </a:t>
            </a:r>
            <a:endParaRPr lang="en-US" altLang="ja-JP" dirty="0"/>
          </a:p>
          <a:p>
            <a:pPr marL="800100" lvl="1" indent="-342900">
              <a:buFont typeface="Arial" panose="020B0604020202020204" pitchFamily="34" charset="0"/>
              <a:buChar char="•"/>
            </a:pPr>
            <a:r>
              <a:rPr lang="vi-VN" altLang="ja-JP" dirty="0"/>
              <a:t>LPVOID lpBuffer, ⇒ Vùng đệm chứa dữ liệu </a:t>
            </a:r>
            <a:endParaRPr lang="en-US" altLang="ja-JP" dirty="0"/>
          </a:p>
          <a:p>
            <a:pPr marL="800100" lvl="1" indent="-342900">
              <a:buFont typeface="Arial" panose="020B0604020202020204" pitchFamily="34" charset="0"/>
              <a:buChar char="•"/>
            </a:pPr>
            <a:r>
              <a:rPr lang="vi-VN" altLang="ja-JP" dirty="0"/>
              <a:t>DWORD nNumberOfBytesToRead,⇒, số byte cần đọc </a:t>
            </a:r>
            <a:endParaRPr lang="en-US" altLang="ja-JP" dirty="0"/>
          </a:p>
          <a:p>
            <a:pPr marL="800100" lvl="1" indent="-342900">
              <a:buFont typeface="Arial" panose="020B0604020202020204" pitchFamily="34" charset="0"/>
              <a:buChar char="•"/>
            </a:pPr>
            <a:r>
              <a:rPr lang="vi-VN" altLang="ja-JP" dirty="0"/>
              <a:t>LPDWORD lpNumberOfBytesRead,⇒ số byte đọc được </a:t>
            </a:r>
            <a:endParaRPr lang="en-US" altLang="ja-JP" dirty="0"/>
          </a:p>
          <a:p>
            <a:pPr marL="800100" lvl="1" indent="-342900">
              <a:buFont typeface="Arial" panose="020B0604020202020204" pitchFamily="34" charset="0"/>
              <a:buChar char="•"/>
            </a:pPr>
            <a:r>
              <a:rPr lang="vi-VN" altLang="ja-JP" dirty="0"/>
              <a:t>LPOVERLAPPED lpOverlapped (NULL)</a:t>
            </a:r>
          </a:p>
          <a:p>
            <a:pPr marL="342900" indent="-342900">
              <a:buFont typeface="Arial" panose="020B0604020202020204" pitchFamily="34" charset="0"/>
              <a:buChar char="•"/>
            </a:pPr>
            <a:r>
              <a:rPr lang="vi-VN" altLang="ja-JP" dirty="0">
                <a:solidFill>
                  <a:srgbClr val="0070C0"/>
                </a:solidFill>
              </a:rPr>
              <a:t>BOOL WriteFile(. . .) </a:t>
            </a:r>
            <a:r>
              <a:rPr lang="vi-VN" altLang="ja-JP" dirty="0"/>
              <a:t>⇒Tham số tương tự ReadFile()</a:t>
            </a:r>
            <a:endParaRPr lang="ja-JP" altLang="en-US" dirty="0"/>
          </a:p>
        </p:txBody>
      </p:sp>
    </p:spTree>
    <p:extLst>
      <p:ext uri="{BB962C8B-B14F-4D97-AF65-F5344CB8AC3E}">
        <p14:creationId xmlns:p14="http://schemas.microsoft.com/office/powerpoint/2010/main" val="4220656420"/>
      </p:ext>
    </p:extLst>
  </p:cSld>
  <p:clrMapOvr>
    <a:masterClrMapping/>
  </p:clrMapOvr>
  <p:transition>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txBox="1"/>
          <p:nvPr/>
        </p:nvSpPr>
        <p:spPr>
          <a:xfrm>
            <a:off x="833580" y="1484072"/>
            <a:ext cx="7983855" cy="4948579"/>
          </a:xfrm>
          <a:prstGeom prst="rect">
            <a:avLst/>
          </a:prstGeom>
        </p:spPr>
        <p:txBody>
          <a:bodyPr vert="horz" wrap="square" lIns="0" tIns="23920" rIns="0" bIns="0" rtlCol="0">
            <a:spAutoFit/>
          </a:bodyPr>
          <a:lstStyle/>
          <a:p>
            <a:pPr marL="25179">
              <a:lnSpc>
                <a:spcPts val="2379"/>
              </a:lnSpc>
              <a:spcBef>
                <a:spcPts val="188"/>
              </a:spcBef>
            </a:pPr>
            <a:r>
              <a:rPr sz="2000" dirty="0">
                <a:latin typeface="Times New Roman" charset="0"/>
                <a:ea typeface="Times New Roman" charset="0"/>
                <a:cs typeface="Times New Roman" charset="0"/>
              </a:rPr>
              <a:t>#include &lt;windows.h&gt;</a:t>
            </a:r>
          </a:p>
          <a:p>
            <a:pPr marL="25179">
              <a:lnSpc>
                <a:spcPts val="2369"/>
              </a:lnSpc>
            </a:pPr>
            <a:r>
              <a:rPr sz="2000" dirty="0">
                <a:latin typeface="Times New Roman" charset="0"/>
                <a:ea typeface="Times New Roman" charset="0"/>
                <a:cs typeface="Times New Roman" charset="0"/>
              </a:rPr>
              <a:t>#include &lt;stdio.h&gt;</a:t>
            </a:r>
          </a:p>
          <a:p>
            <a:pPr marL="288300" marR="3300970" indent="-264380">
              <a:lnSpc>
                <a:spcPts val="2379"/>
              </a:lnSpc>
              <a:spcBef>
                <a:spcPts val="79"/>
              </a:spcBef>
            </a:pPr>
            <a:r>
              <a:rPr sz="2000" dirty="0">
                <a:latin typeface="Times New Roman" charset="0"/>
                <a:ea typeface="Times New Roman" charset="0"/>
                <a:cs typeface="Times New Roman" charset="0"/>
              </a:rPr>
              <a:t>int main(int argc, char *argv[]){  HANDLE   hDisk;</a:t>
            </a:r>
          </a:p>
          <a:p>
            <a:pPr marL="288300">
              <a:lnSpc>
                <a:spcPts val="2290"/>
              </a:lnSpc>
            </a:pPr>
            <a:r>
              <a:rPr sz="2000" dirty="0">
                <a:latin typeface="Times New Roman" charset="0"/>
                <a:ea typeface="Times New Roman" charset="0"/>
                <a:cs typeface="Times New Roman" charset="0"/>
              </a:rPr>
              <a:t>BYTE  Buf[512];</a:t>
            </a:r>
          </a:p>
          <a:p>
            <a:pPr marL="288300">
              <a:lnSpc>
                <a:spcPts val="2379"/>
              </a:lnSpc>
            </a:pPr>
            <a:r>
              <a:rPr sz="2000" dirty="0">
                <a:latin typeface="Times New Roman" charset="0"/>
                <a:ea typeface="Times New Roman" charset="0"/>
                <a:cs typeface="Times New Roman" charset="0"/>
              </a:rPr>
              <a:t>int byteread,i;</a:t>
            </a:r>
          </a:p>
          <a:p>
            <a:pPr marL="2131404" marR="273192" indent="-1844363"/>
            <a:r>
              <a:rPr sz="2000" dirty="0">
                <a:latin typeface="Times New Roman" charset="0"/>
                <a:ea typeface="Times New Roman" charset="0"/>
                <a:cs typeface="Times New Roman" charset="0"/>
              </a:rPr>
              <a:t>hDisk=CreateFile("\\\\.\\PhysicalDrive0",GENERIC_READ,  FILE_SHARE_READ | FILE_SHARE_WRITE,  NULL, OPEN_EXISTING,0,NULL);</a:t>
            </a:r>
          </a:p>
          <a:p>
            <a:pPr marL="288300" marR="10072">
              <a:lnSpc>
                <a:spcPts val="2379"/>
              </a:lnSpc>
              <a:spcBef>
                <a:spcPts val="59"/>
              </a:spcBef>
            </a:pPr>
            <a:r>
              <a:rPr sz="2000" dirty="0">
                <a:latin typeface="Times New Roman" charset="0"/>
                <a:ea typeface="Times New Roman" charset="0"/>
                <a:cs typeface="Times New Roman" charset="0"/>
              </a:rPr>
              <a:t>if (hDisk==INVALID_HANDLE_VALUE) printf("Loi thiet bi");  else {</a:t>
            </a:r>
          </a:p>
          <a:p>
            <a:pPr marL="682351">
              <a:lnSpc>
                <a:spcPts val="2290"/>
              </a:lnSpc>
            </a:pPr>
            <a:r>
              <a:rPr sz="2000" dirty="0">
                <a:latin typeface="Times New Roman" charset="0"/>
                <a:ea typeface="Times New Roman" charset="0"/>
                <a:cs typeface="Times New Roman" charset="0"/>
              </a:rPr>
              <a:t>ReadFile(hDisk,Buf,512,&amp;byteread,NULL);</a:t>
            </a:r>
          </a:p>
          <a:p>
            <a:pPr marL="682351" marR="1588796">
              <a:lnSpc>
                <a:spcPts val="2379"/>
              </a:lnSpc>
              <a:spcBef>
                <a:spcPts val="79"/>
              </a:spcBef>
              <a:tabLst>
                <a:tab pos="3316075" algn="l"/>
              </a:tabLst>
            </a:pPr>
            <a:r>
              <a:rPr sz="2000" dirty="0">
                <a:latin typeface="Times New Roman" charset="0"/>
                <a:ea typeface="Times New Roman" charset="0"/>
                <a:cs typeface="Times New Roman" charset="0"/>
              </a:rPr>
              <a:t>for(i=0;i&lt;512;i++)	printf("%4X",Buf[i]);  CloseHandle(hDisk);</a:t>
            </a:r>
          </a:p>
          <a:p>
            <a:pPr marL="288300">
              <a:lnSpc>
                <a:spcPts val="2290"/>
              </a:lnSpc>
            </a:pPr>
            <a:r>
              <a:rPr sz="2000" dirty="0">
                <a:latin typeface="Times New Roman" charset="0"/>
                <a:ea typeface="Times New Roman" charset="0"/>
                <a:cs typeface="Times New Roman" charset="0"/>
              </a:rPr>
              <a:t>}</a:t>
            </a:r>
          </a:p>
          <a:p>
            <a:pPr marL="288300">
              <a:lnSpc>
                <a:spcPts val="2369"/>
              </a:lnSpc>
            </a:pPr>
            <a:r>
              <a:rPr sz="2000" dirty="0">
                <a:latin typeface="Times New Roman" charset="0"/>
                <a:ea typeface="Times New Roman" charset="0"/>
                <a:cs typeface="Times New Roman" charset="0"/>
              </a:rPr>
              <a:t>return 0;</a:t>
            </a:r>
          </a:p>
          <a:p>
            <a:pPr marL="25179">
              <a:lnSpc>
                <a:spcPts val="2379"/>
              </a:lnSpc>
            </a:pPr>
            <a:r>
              <a:rPr sz="2000" dirty="0">
                <a:latin typeface="Times New Roman" charset="0"/>
                <a:ea typeface="Times New Roman" charset="0"/>
                <a:cs typeface="Times New Roman" charset="0"/>
              </a:rPr>
              <a:t>}</a:t>
            </a:r>
          </a:p>
        </p:txBody>
      </p:sp>
      <p:sp>
        <p:nvSpPr>
          <p:cNvPr id="34" name="object 34"/>
          <p:cNvSpPr/>
          <p:nvPr/>
        </p:nvSpPr>
        <p:spPr>
          <a:xfrm>
            <a:off x="714039" y="1233408"/>
            <a:ext cx="8082238" cy="0"/>
          </a:xfrm>
          <a:custGeom>
            <a:avLst/>
            <a:gdLst/>
            <a:ahLst/>
            <a:cxnLst/>
            <a:rect l="l" t="t" r="r" b="b"/>
            <a:pathLst>
              <a:path w="4074795">
                <a:moveTo>
                  <a:pt x="0" y="0"/>
                </a:moveTo>
                <a:lnTo>
                  <a:pt x="4074706" y="0"/>
                </a:lnTo>
              </a:path>
            </a:pathLst>
          </a:custGeom>
          <a:ln w="5054">
            <a:solidFill>
              <a:srgbClr val="000000"/>
            </a:solidFill>
          </a:ln>
        </p:spPr>
        <p:txBody>
          <a:bodyPr wrap="square" lIns="0" tIns="0" rIns="0" bIns="0" rtlCol="0"/>
          <a:lstStyle/>
          <a:p>
            <a:endParaRPr/>
          </a:p>
        </p:txBody>
      </p:sp>
      <p:sp>
        <p:nvSpPr>
          <p:cNvPr id="35" name="object 35"/>
          <p:cNvSpPr/>
          <p:nvPr/>
        </p:nvSpPr>
        <p:spPr>
          <a:xfrm>
            <a:off x="744115" y="1233408"/>
            <a:ext cx="60246" cy="5449908"/>
          </a:xfrm>
          <a:custGeom>
            <a:avLst/>
            <a:gdLst/>
            <a:ahLst/>
            <a:cxnLst/>
            <a:rect l="l" t="t" r="r" b="b"/>
            <a:pathLst>
              <a:path h="2750185">
                <a:moveTo>
                  <a:pt x="0" y="2749943"/>
                </a:moveTo>
                <a:lnTo>
                  <a:pt x="0" y="0"/>
                </a:lnTo>
              </a:path>
            </a:pathLst>
          </a:custGeom>
          <a:ln w="5054">
            <a:solidFill>
              <a:srgbClr val="000000"/>
            </a:solidFill>
          </a:ln>
        </p:spPr>
        <p:txBody>
          <a:bodyPr wrap="square" lIns="0" tIns="0" rIns="0" bIns="0" rtlCol="0"/>
          <a:lstStyle/>
          <a:p>
            <a:endParaRPr/>
          </a:p>
        </p:txBody>
      </p:sp>
      <p:sp>
        <p:nvSpPr>
          <p:cNvPr id="36" name="object 36"/>
          <p:cNvSpPr/>
          <p:nvPr/>
        </p:nvSpPr>
        <p:spPr>
          <a:xfrm>
            <a:off x="8791085" y="1233408"/>
            <a:ext cx="0" cy="5449908"/>
          </a:xfrm>
          <a:custGeom>
            <a:avLst/>
            <a:gdLst/>
            <a:ahLst/>
            <a:cxnLst/>
            <a:rect l="l" t="t" r="r" b="b"/>
            <a:pathLst>
              <a:path h="2750185">
                <a:moveTo>
                  <a:pt x="0" y="2749943"/>
                </a:moveTo>
                <a:lnTo>
                  <a:pt x="0" y="0"/>
                </a:lnTo>
              </a:path>
            </a:pathLst>
          </a:custGeom>
          <a:ln w="5054">
            <a:solidFill>
              <a:srgbClr val="000000"/>
            </a:solidFill>
          </a:ln>
        </p:spPr>
        <p:txBody>
          <a:bodyPr wrap="square" lIns="0" tIns="0" rIns="0" bIns="0" rtlCol="0"/>
          <a:lstStyle/>
          <a:p>
            <a:endParaRPr/>
          </a:p>
        </p:txBody>
      </p:sp>
      <p:sp>
        <p:nvSpPr>
          <p:cNvPr id="37" name="object 37"/>
          <p:cNvSpPr/>
          <p:nvPr/>
        </p:nvSpPr>
        <p:spPr>
          <a:xfrm>
            <a:off x="714039" y="6682838"/>
            <a:ext cx="8082238" cy="0"/>
          </a:xfrm>
          <a:custGeom>
            <a:avLst/>
            <a:gdLst/>
            <a:ahLst/>
            <a:cxnLst/>
            <a:rect l="l" t="t" r="r" b="b"/>
            <a:pathLst>
              <a:path w="4074795">
                <a:moveTo>
                  <a:pt x="0" y="0"/>
                </a:moveTo>
                <a:lnTo>
                  <a:pt x="4074706" y="0"/>
                </a:lnTo>
              </a:path>
            </a:pathLst>
          </a:custGeom>
          <a:ln w="5054">
            <a:solidFill>
              <a:srgbClr val="000000"/>
            </a:solidFill>
          </a:ln>
        </p:spPr>
        <p:txBody>
          <a:bodyPr wrap="square" lIns="0" tIns="0" rIns="0" bIns="0" rtlCol="0"/>
          <a:lstStyle/>
          <a:p>
            <a:endParaRPr/>
          </a:p>
        </p:txBody>
      </p:sp>
      <p:sp>
        <p:nvSpPr>
          <p:cNvPr id="38" name="object 38"/>
          <p:cNvSpPr/>
          <p:nvPr/>
        </p:nvSpPr>
        <p:spPr>
          <a:xfrm>
            <a:off x="8843784" y="1328691"/>
            <a:ext cx="0" cy="5354273"/>
          </a:xfrm>
          <a:custGeom>
            <a:avLst/>
            <a:gdLst/>
            <a:ahLst/>
            <a:cxnLst/>
            <a:rect l="l" t="t" r="r" b="b"/>
            <a:pathLst>
              <a:path h="2701925">
                <a:moveTo>
                  <a:pt x="0" y="0"/>
                </a:moveTo>
                <a:lnTo>
                  <a:pt x="0" y="2701861"/>
                </a:lnTo>
              </a:path>
            </a:pathLst>
          </a:custGeom>
          <a:ln w="53136">
            <a:solidFill>
              <a:srgbClr val="000000"/>
            </a:solidFill>
          </a:ln>
        </p:spPr>
        <p:txBody>
          <a:bodyPr wrap="square" lIns="0" tIns="0" rIns="0" bIns="0" rtlCol="0"/>
          <a:lstStyle/>
          <a:p>
            <a:endParaRPr/>
          </a:p>
        </p:txBody>
      </p:sp>
      <p:sp>
        <p:nvSpPr>
          <p:cNvPr id="39" name="object 39"/>
          <p:cNvSpPr/>
          <p:nvPr/>
        </p:nvSpPr>
        <p:spPr>
          <a:xfrm>
            <a:off x="762000" y="6683316"/>
            <a:ext cx="8082238" cy="0"/>
          </a:xfrm>
          <a:custGeom>
            <a:avLst/>
            <a:gdLst/>
            <a:ahLst/>
            <a:cxnLst/>
            <a:rect l="l" t="t" r="r" b="b"/>
            <a:pathLst>
              <a:path w="4074795">
                <a:moveTo>
                  <a:pt x="0" y="0"/>
                </a:moveTo>
                <a:lnTo>
                  <a:pt x="4074706" y="0"/>
                </a:lnTo>
              </a:path>
            </a:pathLst>
          </a:custGeom>
          <a:ln w="53136">
            <a:solidFill>
              <a:srgbClr val="000000"/>
            </a:solidFill>
          </a:ln>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500"/>
            <a:ext cx="8686800" cy="3021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Sử dụng WIN32 API (Ví dụ)</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2991684"/>
      </p:ext>
    </p:extLst>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285631" y="1693896"/>
            <a:ext cx="8568339" cy="4226228"/>
          </a:xfrm>
          <a:prstGeom prst="rect">
            <a:avLst/>
          </a:prstGeom>
          <a:blipFill>
            <a:blip r:embed="rId2" cstate="print"/>
            <a:stretch>
              <a:fillRect/>
            </a:stretch>
          </a:blipFill>
        </p:spPr>
        <p:txBody>
          <a:bodyPr wrap="square" lIns="0" tIns="0" rIns="0" bIns="0" rtlCol="0"/>
          <a:lstStyle/>
          <a:p>
            <a:endParaRP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Kết quả thực hiện</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80022185"/>
      </p:ext>
    </p:extLst>
  </p:cSld>
  <p:clrMapOvr>
    <a:masterClrMapping/>
  </p:clrMapOvr>
  <p:transition>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613302" y="2231129"/>
            <a:ext cx="327394" cy="327093"/>
          </a:xfrm>
          <a:prstGeom prst="rect">
            <a:avLst/>
          </a:prstGeom>
          <a:blipFill>
            <a:blip r:embed="rId2" cstate="print"/>
            <a:stretch>
              <a:fillRect/>
            </a:stretch>
          </a:blipFill>
        </p:spPr>
        <p:txBody>
          <a:bodyPr wrap="square" lIns="0" tIns="0" rIns="0" bIns="0" rtlCol="0"/>
          <a:lstStyle/>
          <a:p>
            <a:endParaRPr/>
          </a:p>
        </p:txBody>
      </p:sp>
      <p:sp>
        <p:nvSpPr>
          <p:cNvPr id="38" name="Content Placeholder 2"/>
          <p:cNvSpPr txBox="1">
            <a:spLocks/>
          </p:cNvSpPr>
          <p:nvPr/>
        </p:nvSpPr>
        <p:spPr>
          <a:xfrm>
            <a:off x="914400" y="2743201"/>
            <a:ext cx="7408333" cy="2438400"/>
          </a:xfrm>
          <a:prstGeom prst="rect">
            <a:avLst/>
          </a:prstGeom>
        </p:spPr>
        <p:txBody>
          <a:bodyPr>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kumimoji="1"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kumimoji="1"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kumimoji="1"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kumimoji="1"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kumimoji="1"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9pPr>
          </a:lstStyle>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cs typeface="Tahoma" panose="020B0604030504040204" pitchFamily="34" charset="0"/>
              </a:rPr>
              <a:t>Cấu trúc vật lý của đĩa </a:t>
            </a:r>
            <a:endParaRPr lang="en-US" altLang="ja-JP" sz="2800" dirty="0">
              <a:solidFill>
                <a:schemeClr val="bg1">
                  <a:lumMod val="75000"/>
                </a:schemeClr>
              </a:solidFill>
              <a:latin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solidFill>
                  <a:schemeClr val="accent1">
                    <a:lumMod val="50000"/>
                  </a:schemeClr>
                </a:solidFill>
                <a:latin typeface="Tahoma" panose="020B0604030504040204" pitchFamily="34" charset="0"/>
                <a:cs typeface="Tahoma" panose="020B0604030504040204" pitchFamily="34" charset="0"/>
              </a:rPr>
              <a:t>Cấu trúc logic của đĩa</a:t>
            </a:r>
            <a:endParaRPr lang="ja-JP" altLang="en-US" sz="2800" dirty="0">
              <a:solidFill>
                <a:schemeClr val="accent1">
                  <a:lumMod val="50000"/>
                </a:schemeClr>
              </a:solidFill>
              <a:latin typeface="Tahoma" panose="020B0604030504040204" pitchFamily="34" charset="0"/>
              <a:cs typeface="Tahoma" panose="020B0604030504040204" pitchFamily="34" charset="0"/>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rPr>
              <a:t>Cấu trúc logic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3544283"/>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576660"/>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95275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358649"/>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2117931" y="2684585"/>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117931" y="2960391"/>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328130"/>
            <a:ext cx="107536" cy="107437"/>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2117931" y="3654068"/>
            <a:ext cx="107536" cy="107437"/>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2117931" y="3929872"/>
            <a:ext cx="107536" cy="107437"/>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568309" y="4285079"/>
            <a:ext cx="107536" cy="107437"/>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2117931" y="4611018"/>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1539478" y="5240110"/>
            <a:ext cx="3608479" cy="429097"/>
          </a:xfrm>
          <a:custGeom>
            <a:avLst/>
            <a:gdLst/>
            <a:ahLst/>
            <a:cxnLst/>
            <a:rect l="l" t="t" r="r" b="b"/>
            <a:pathLst>
              <a:path w="1819275" h="216535">
                <a:moveTo>
                  <a:pt x="0" y="216001"/>
                </a:moveTo>
                <a:lnTo>
                  <a:pt x="0" y="0"/>
                </a:lnTo>
                <a:lnTo>
                  <a:pt x="1800013" y="0"/>
                </a:lnTo>
                <a:lnTo>
                  <a:pt x="1781121" y="21411"/>
                </a:lnTo>
                <a:lnTo>
                  <a:pt x="1781121" y="52268"/>
                </a:lnTo>
                <a:lnTo>
                  <a:pt x="1792456" y="88793"/>
                </a:lnTo>
                <a:lnTo>
                  <a:pt x="1807570" y="127207"/>
                </a:lnTo>
                <a:lnTo>
                  <a:pt x="1818905" y="163732"/>
                </a:lnTo>
                <a:lnTo>
                  <a:pt x="1818905" y="194590"/>
                </a:lnTo>
                <a:lnTo>
                  <a:pt x="1800013" y="216001"/>
                </a:lnTo>
                <a:lnTo>
                  <a:pt x="0" y="216001"/>
                </a:lnTo>
              </a:path>
            </a:pathLst>
          </a:custGeom>
          <a:ln w="10122">
            <a:solidFill>
              <a:srgbClr val="0000FF"/>
            </a:solidFill>
          </a:ln>
        </p:spPr>
        <p:txBody>
          <a:bodyPr wrap="square" lIns="0" tIns="0" rIns="0" bIns="0" rtlCol="0"/>
          <a:lstStyle/>
          <a:p>
            <a:endParaRPr/>
          </a:p>
        </p:txBody>
      </p:sp>
      <p:sp>
        <p:nvSpPr>
          <p:cNvPr id="44" name="object 44"/>
          <p:cNvSpPr/>
          <p:nvPr/>
        </p:nvSpPr>
        <p:spPr>
          <a:xfrm>
            <a:off x="5143684" y="5240110"/>
            <a:ext cx="2860334" cy="429097"/>
          </a:xfrm>
          <a:custGeom>
            <a:avLst/>
            <a:gdLst/>
            <a:ahLst/>
            <a:cxnLst/>
            <a:rect l="l" t="t" r="r" b="b"/>
            <a:pathLst>
              <a:path w="1442085" h="216535">
                <a:moveTo>
                  <a:pt x="18892" y="216001"/>
                </a:moveTo>
                <a:lnTo>
                  <a:pt x="37784" y="194590"/>
                </a:lnTo>
                <a:lnTo>
                  <a:pt x="37784" y="163732"/>
                </a:lnTo>
                <a:lnTo>
                  <a:pt x="26449" y="127207"/>
                </a:lnTo>
                <a:lnTo>
                  <a:pt x="11335" y="88793"/>
                </a:lnTo>
                <a:lnTo>
                  <a:pt x="0" y="52268"/>
                </a:lnTo>
                <a:lnTo>
                  <a:pt x="0" y="21411"/>
                </a:lnTo>
                <a:lnTo>
                  <a:pt x="18892" y="0"/>
                </a:lnTo>
                <a:lnTo>
                  <a:pt x="1422902" y="0"/>
                </a:lnTo>
                <a:lnTo>
                  <a:pt x="1404010" y="21411"/>
                </a:lnTo>
                <a:lnTo>
                  <a:pt x="1404010" y="52268"/>
                </a:lnTo>
                <a:lnTo>
                  <a:pt x="1415346" y="88793"/>
                </a:lnTo>
                <a:lnTo>
                  <a:pt x="1430459" y="127207"/>
                </a:lnTo>
                <a:lnTo>
                  <a:pt x="1441795" y="163732"/>
                </a:lnTo>
                <a:lnTo>
                  <a:pt x="1441795" y="194590"/>
                </a:lnTo>
                <a:lnTo>
                  <a:pt x="1422902" y="216001"/>
                </a:lnTo>
                <a:lnTo>
                  <a:pt x="18892" y="216001"/>
                </a:lnTo>
              </a:path>
            </a:pathLst>
          </a:custGeom>
          <a:ln w="10122">
            <a:solidFill>
              <a:srgbClr val="0000FF"/>
            </a:solidFill>
          </a:ln>
        </p:spPr>
        <p:txBody>
          <a:bodyPr wrap="square" lIns="0" tIns="0" rIns="0" bIns="0" rtlCol="0"/>
          <a:lstStyle/>
          <a:p>
            <a:endParaRPr/>
          </a:p>
        </p:txBody>
      </p:sp>
      <p:sp>
        <p:nvSpPr>
          <p:cNvPr id="45" name="object 45"/>
          <p:cNvSpPr/>
          <p:nvPr/>
        </p:nvSpPr>
        <p:spPr>
          <a:xfrm>
            <a:off x="1539477" y="5240110"/>
            <a:ext cx="714139" cy="429097"/>
          </a:xfrm>
          <a:custGeom>
            <a:avLst/>
            <a:gdLst/>
            <a:ahLst/>
            <a:cxnLst/>
            <a:rect l="l" t="t" r="r" b="b"/>
            <a:pathLst>
              <a:path w="360044" h="216535">
                <a:moveTo>
                  <a:pt x="0" y="216001"/>
                </a:moveTo>
                <a:lnTo>
                  <a:pt x="0" y="0"/>
                </a:lnTo>
                <a:lnTo>
                  <a:pt x="360002" y="0"/>
                </a:lnTo>
                <a:lnTo>
                  <a:pt x="360002" y="216001"/>
                </a:lnTo>
                <a:lnTo>
                  <a:pt x="0" y="216001"/>
                </a:lnTo>
                <a:close/>
              </a:path>
            </a:pathLst>
          </a:custGeom>
          <a:solidFill>
            <a:srgbClr val="FF0000"/>
          </a:solidFill>
        </p:spPr>
        <p:txBody>
          <a:bodyPr wrap="square" lIns="0" tIns="0" rIns="0" bIns="0" rtlCol="0"/>
          <a:lstStyle/>
          <a:p>
            <a:endParaRPr/>
          </a:p>
        </p:txBody>
      </p:sp>
      <p:sp>
        <p:nvSpPr>
          <p:cNvPr id="46" name="object 46"/>
          <p:cNvSpPr/>
          <p:nvPr/>
        </p:nvSpPr>
        <p:spPr>
          <a:xfrm>
            <a:off x="1539477" y="5240110"/>
            <a:ext cx="714139" cy="429097"/>
          </a:xfrm>
          <a:custGeom>
            <a:avLst/>
            <a:gdLst/>
            <a:ahLst/>
            <a:cxnLst/>
            <a:rect l="l" t="t" r="r" b="b"/>
            <a:pathLst>
              <a:path w="360044" h="216535">
                <a:moveTo>
                  <a:pt x="0" y="216001"/>
                </a:moveTo>
                <a:lnTo>
                  <a:pt x="0" y="0"/>
                </a:lnTo>
                <a:lnTo>
                  <a:pt x="360002" y="0"/>
                </a:lnTo>
                <a:lnTo>
                  <a:pt x="360002"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txBox="1"/>
          <p:nvPr/>
        </p:nvSpPr>
        <p:spPr>
          <a:xfrm>
            <a:off x="1570871" y="5248690"/>
            <a:ext cx="652423" cy="346048"/>
          </a:xfrm>
          <a:prstGeom prst="rect">
            <a:avLst/>
          </a:prstGeom>
        </p:spPr>
        <p:txBody>
          <a:bodyPr vert="horz" wrap="square" lIns="0" tIns="22661" rIns="0" bIns="0" rtlCol="0">
            <a:spAutoFit/>
          </a:bodyPr>
          <a:lstStyle/>
          <a:p>
            <a:pPr marL="25179">
              <a:spcBef>
                <a:spcPts val="178"/>
              </a:spcBef>
            </a:pPr>
            <a:r>
              <a:rPr sz="2100" spc="-50" dirty="0">
                <a:solidFill>
                  <a:srgbClr val="0000FF"/>
                </a:solidFill>
                <a:latin typeface="Arial"/>
                <a:cs typeface="Arial"/>
              </a:rPr>
              <a:t>MBR</a:t>
            </a:r>
            <a:endParaRPr sz="2100">
              <a:latin typeface="Arial"/>
              <a:cs typeface="Arial"/>
            </a:endParaRPr>
          </a:p>
        </p:txBody>
      </p:sp>
      <p:sp>
        <p:nvSpPr>
          <p:cNvPr id="48" name="object 48"/>
          <p:cNvSpPr/>
          <p:nvPr/>
        </p:nvSpPr>
        <p:spPr>
          <a:xfrm>
            <a:off x="2967585" y="5240110"/>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49" name="object 49"/>
          <p:cNvSpPr/>
          <p:nvPr/>
        </p:nvSpPr>
        <p:spPr>
          <a:xfrm>
            <a:off x="5823806" y="5240110"/>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50" name="object 50"/>
          <p:cNvSpPr/>
          <p:nvPr/>
        </p:nvSpPr>
        <p:spPr>
          <a:xfrm>
            <a:off x="1551020" y="5739490"/>
            <a:ext cx="1405607" cy="0"/>
          </a:xfrm>
          <a:custGeom>
            <a:avLst/>
            <a:gdLst/>
            <a:ahLst/>
            <a:cxnLst/>
            <a:rect l="l" t="t" r="r" b="b"/>
            <a:pathLst>
              <a:path w="708660">
                <a:moveTo>
                  <a:pt x="0" y="0"/>
                </a:moveTo>
                <a:lnTo>
                  <a:pt x="708365" y="0"/>
                </a:lnTo>
              </a:path>
            </a:pathLst>
          </a:custGeom>
          <a:ln w="25400">
            <a:solidFill>
              <a:srgbClr val="00AEEF"/>
            </a:solidFill>
          </a:ln>
        </p:spPr>
        <p:txBody>
          <a:bodyPr wrap="square" lIns="0" tIns="0" rIns="0" bIns="0" rtlCol="0"/>
          <a:lstStyle/>
          <a:p>
            <a:endParaRPr/>
          </a:p>
        </p:txBody>
      </p:sp>
      <p:sp>
        <p:nvSpPr>
          <p:cNvPr id="51" name="object 51"/>
          <p:cNvSpPr/>
          <p:nvPr/>
        </p:nvSpPr>
        <p:spPr>
          <a:xfrm>
            <a:off x="1543491" y="5699373"/>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00AEEF"/>
            </a:solidFill>
          </a:ln>
        </p:spPr>
        <p:txBody>
          <a:bodyPr wrap="square" lIns="0" tIns="0" rIns="0" bIns="0" rtlCol="0"/>
          <a:lstStyle/>
          <a:p>
            <a:endParaRPr/>
          </a:p>
        </p:txBody>
      </p:sp>
      <p:sp>
        <p:nvSpPr>
          <p:cNvPr id="52" name="object 52"/>
          <p:cNvSpPr/>
          <p:nvPr/>
        </p:nvSpPr>
        <p:spPr>
          <a:xfrm>
            <a:off x="2925927" y="5699373"/>
            <a:ext cx="37785" cy="80534"/>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00AEEF"/>
            </a:solidFill>
          </a:ln>
        </p:spPr>
        <p:txBody>
          <a:bodyPr wrap="square" lIns="0" tIns="0" rIns="0" bIns="0" rtlCol="0"/>
          <a:lstStyle/>
          <a:p>
            <a:endParaRPr/>
          </a:p>
        </p:txBody>
      </p:sp>
      <p:sp>
        <p:nvSpPr>
          <p:cNvPr id="53" name="object 53"/>
          <p:cNvSpPr txBox="1"/>
          <p:nvPr/>
        </p:nvSpPr>
        <p:spPr>
          <a:xfrm>
            <a:off x="1685789" y="5783060"/>
            <a:ext cx="1136073" cy="346048"/>
          </a:xfrm>
          <a:prstGeom prst="rect">
            <a:avLst/>
          </a:prstGeom>
        </p:spPr>
        <p:txBody>
          <a:bodyPr vert="horz" wrap="square" lIns="0" tIns="22661" rIns="0" bIns="0" rtlCol="0">
            <a:spAutoFit/>
          </a:bodyPr>
          <a:lstStyle/>
          <a:p>
            <a:pPr marL="25179">
              <a:spcBef>
                <a:spcPts val="178"/>
              </a:spcBef>
            </a:pPr>
            <a:r>
              <a:rPr sz="2100" spc="-119" dirty="0">
                <a:latin typeface="Arial"/>
                <a:cs typeface="Arial"/>
              </a:rPr>
              <a:t>Sector</a:t>
            </a:r>
            <a:r>
              <a:rPr sz="2100" spc="-10" dirty="0">
                <a:latin typeface="Arial"/>
                <a:cs typeface="Arial"/>
              </a:rPr>
              <a:t> </a:t>
            </a:r>
            <a:r>
              <a:rPr lang="en-US" sz="2100" spc="198" dirty="0">
                <a:latin typeface="Arial"/>
                <a:cs typeface="Arial"/>
              </a:rPr>
              <a:t>ẩ</a:t>
            </a:r>
            <a:r>
              <a:rPr sz="2100" spc="198" dirty="0">
                <a:latin typeface="Arial"/>
                <a:cs typeface="Arial"/>
              </a:rPr>
              <a:t>n</a:t>
            </a:r>
            <a:endParaRPr sz="2100" dirty="0">
              <a:latin typeface="Arial"/>
              <a:cs typeface="Arial"/>
            </a:endParaRPr>
          </a:p>
        </p:txBody>
      </p:sp>
      <p:sp>
        <p:nvSpPr>
          <p:cNvPr id="54" name="object 54"/>
          <p:cNvSpPr/>
          <p:nvPr/>
        </p:nvSpPr>
        <p:spPr>
          <a:xfrm>
            <a:off x="2979129" y="5810829"/>
            <a:ext cx="2833884" cy="0"/>
          </a:xfrm>
          <a:custGeom>
            <a:avLst/>
            <a:gdLst/>
            <a:ahLst/>
            <a:cxnLst/>
            <a:rect l="l" t="t" r="r" b="b"/>
            <a:pathLst>
              <a:path w="1428750">
                <a:moveTo>
                  <a:pt x="0" y="0"/>
                </a:moveTo>
                <a:lnTo>
                  <a:pt x="1428370" y="0"/>
                </a:lnTo>
              </a:path>
            </a:pathLst>
          </a:custGeom>
          <a:ln w="25400">
            <a:solidFill>
              <a:srgbClr val="BF7F3F"/>
            </a:solidFill>
          </a:ln>
        </p:spPr>
        <p:txBody>
          <a:bodyPr wrap="square" lIns="0" tIns="0" rIns="0" bIns="0" rtlCol="0"/>
          <a:lstStyle/>
          <a:p>
            <a:endParaRPr/>
          </a:p>
        </p:txBody>
      </p:sp>
      <p:sp>
        <p:nvSpPr>
          <p:cNvPr id="55" name="object 55"/>
          <p:cNvSpPr/>
          <p:nvPr/>
        </p:nvSpPr>
        <p:spPr>
          <a:xfrm>
            <a:off x="2971602" y="5770713"/>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BF7F3F"/>
            </a:solidFill>
          </a:ln>
        </p:spPr>
        <p:txBody>
          <a:bodyPr wrap="square" lIns="0" tIns="0" rIns="0" bIns="0" rtlCol="0"/>
          <a:lstStyle/>
          <a:p>
            <a:endParaRPr/>
          </a:p>
        </p:txBody>
      </p:sp>
      <p:sp>
        <p:nvSpPr>
          <p:cNvPr id="56" name="object 56"/>
          <p:cNvSpPr/>
          <p:nvPr/>
        </p:nvSpPr>
        <p:spPr>
          <a:xfrm>
            <a:off x="5782147" y="5770713"/>
            <a:ext cx="37785" cy="80534"/>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BF7F3F"/>
            </a:solidFill>
          </a:ln>
        </p:spPr>
        <p:txBody>
          <a:bodyPr wrap="square" lIns="0" tIns="0" rIns="0" bIns="0" rtlCol="0"/>
          <a:lstStyle/>
          <a:p>
            <a:endParaRPr/>
          </a:p>
        </p:txBody>
      </p:sp>
      <p:sp>
        <p:nvSpPr>
          <p:cNvPr id="57" name="object 57"/>
          <p:cNvSpPr txBox="1"/>
          <p:nvPr/>
        </p:nvSpPr>
        <p:spPr>
          <a:xfrm>
            <a:off x="3632279" y="5786403"/>
            <a:ext cx="1511405" cy="346048"/>
          </a:xfrm>
          <a:prstGeom prst="rect">
            <a:avLst/>
          </a:prstGeom>
        </p:spPr>
        <p:txBody>
          <a:bodyPr vert="horz" wrap="square" lIns="0" tIns="22661" rIns="0" bIns="0" rtlCol="0">
            <a:spAutoFit/>
          </a:bodyPr>
          <a:lstStyle/>
          <a:p>
            <a:pPr marL="25179">
              <a:spcBef>
                <a:spcPts val="178"/>
              </a:spcBef>
            </a:pPr>
            <a:r>
              <a:rPr sz="2100" spc="-119" dirty="0">
                <a:latin typeface="Arial"/>
                <a:cs typeface="Arial"/>
              </a:rPr>
              <a:t>Phân  </a:t>
            </a:r>
            <a:r>
              <a:rPr sz="2100" spc="-99" dirty="0">
                <a:latin typeface="Arial"/>
                <a:cs typeface="Arial"/>
              </a:rPr>
              <a:t>vùng</a:t>
            </a:r>
            <a:r>
              <a:rPr sz="2100" spc="-226" dirty="0">
                <a:latin typeface="Arial"/>
                <a:cs typeface="Arial"/>
              </a:rPr>
              <a:t> </a:t>
            </a:r>
            <a:r>
              <a:rPr sz="2100" spc="-129" dirty="0">
                <a:latin typeface="Arial"/>
                <a:cs typeface="Arial"/>
              </a:rPr>
              <a:t>1</a:t>
            </a:r>
            <a:endParaRPr sz="2100" dirty="0">
              <a:latin typeface="Arial"/>
              <a:cs typeface="Arial"/>
            </a:endParaRPr>
          </a:p>
        </p:txBody>
      </p:sp>
      <p:sp>
        <p:nvSpPr>
          <p:cNvPr id="58" name="object 58"/>
          <p:cNvSpPr/>
          <p:nvPr/>
        </p:nvSpPr>
        <p:spPr>
          <a:xfrm>
            <a:off x="5835349" y="5739490"/>
            <a:ext cx="2131081" cy="0"/>
          </a:xfrm>
          <a:custGeom>
            <a:avLst/>
            <a:gdLst/>
            <a:ahLst/>
            <a:cxnLst/>
            <a:rect l="l" t="t" r="r" b="b"/>
            <a:pathLst>
              <a:path w="1074420">
                <a:moveTo>
                  <a:pt x="0" y="0"/>
                </a:moveTo>
                <a:lnTo>
                  <a:pt x="1074188" y="0"/>
                </a:lnTo>
              </a:path>
            </a:pathLst>
          </a:custGeom>
          <a:ln w="25400">
            <a:solidFill>
              <a:srgbClr val="00FF00"/>
            </a:solidFill>
          </a:ln>
        </p:spPr>
        <p:txBody>
          <a:bodyPr wrap="square" lIns="0" tIns="0" rIns="0" bIns="0" rtlCol="0"/>
          <a:lstStyle/>
          <a:p>
            <a:endParaRPr/>
          </a:p>
        </p:txBody>
      </p:sp>
      <p:sp>
        <p:nvSpPr>
          <p:cNvPr id="59" name="object 59"/>
          <p:cNvSpPr/>
          <p:nvPr/>
        </p:nvSpPr>
        <p:spPr>
          <a:xfrm>
            <a:off x="5827820" y="5699373"/>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00FF00"/>
            </a:solidFill>
          </a:ln>
        </p:spPr>
        <p:txBody>
          <a:bodyPr wrap="square" lIns="0" tIns="0" rIns="0" bIns="0" rtlCol="0"/>
          <a:lstStyle/>
          <a:p>
            <a:endParaRPr/>
          </a:p>
        </p:txBody>
      </p:sp>
      <p:sp>
        <p:nvSpPr>
          <p:cNvPr id="60" name="object 60"/>
          <p:cNvSpPr txBox="1"/>
          <p:nvPr/>
        </p:nvSpPr>
        <p:spPr>
          <a:xfrm>
            <a:off x="6139723" y="5245442"/>
            <a:ext cx="1511405" cy="346048"/>
          </a:xfrm>
          <a:prstGeom prst="rect">
            <a:avLst/>
          </a:prstGeom>
        </p:spPr>
        <p:txBody>
          <a:bodyPr vert="horz" wrap="square" lIns="0" tIns="22661" rIns="0" bIns="0" rtlCol="0">
            <a:spAutoFit/>
          </a:bodyPr>
          <a:lstStyle/>
          <a:p>
            <a:pPr marL="25179">
              <a:spcBef>
                <a:spcPts val="178"/>
              </a:spcBef>
            </a:pPr>
            <a:r>
              <a:rPr sz="2100" spc="-119" dirty="0">
                <a:latin typeface="Arial"/>
                <a:cs typeface="Arial"/>
              </a:rPr>
              <a:t>Phân  </a:t>
            </a:r>
            <a:r>
              <a:rPr sz="2100" spc="-99" dirty="0">
                <a:latin typeface="Arial"/>
                <a:cs typeface="Arial"/>
              </a:rPr>
              <a:t>vùng</a:t>
            </a:r>
            <a:r>
              <a:rPr sz="2100" spc="-226" dirty="0">
                <a:latin typeface="Arial"/>
                <a:cs typeface="Arial"/>
              </a:rPr>
              <a:t> </a:t>
            </a:r>
            <a:r>
              <a:rPr sz="2100" spc="-129" dirty="0">
                <a:latin typeface="Arial"/>
                <a:cs typeface="Arial"/>
              </a:rPr>
              <a:t>2</a:t>
            </a:r>
            <a:endParaRPr sz="2100">
              <a:latin typeface="Arial"/>
              <a:cs typeface="Arial"/>
            </a:endParaRPr>
          </a:p>
        </p:txBody>
      </p:sp>
      <p:sp>
        <p:nvSpPr>
          <p:cNvPr id="61" name="object 61"/>
          <p:cNvSpPr/>
          <p:nvPr/>
        </p:nvSpPr>
        <p:spPr>
          <a:xfrm>
            <a:off x="1551020" y="5168770"/>
            <a:ext cx="4262162" cy="0"/>
          </a:xfrm>
          <a:custGeom>
            <a:avLst/>
            <a:gdLst/>
            <a:ahLst/>
            <a:cxnLst/>
            <a:rect l="l" t="t" r="r" b="b"/>
            <a:pathLst>
              <a:path w="2148840">
                <a:moveTo>
                  <a:pt x="0" y="0"/>
                </a:moveTo>
                <a:lnTo>
                  <a:pt x="2148376" y="0"/>
                </a:lnTo>
              </a:path>
            </a:pathLst>
          </a:custGeom>
          <a:ln w="25400">
            <a:solidFill>
              <a:srgbClr val="00FF00"/>
            </a:solidFill>
          </a:ln>
        </p:spPr>
        <p:txBody>
          <a:bodyPr wrap="square" lIns="0" tIns="0" rIns="0" bIns="0" rtlCol="0"/>
          <a:lstStyle/>
          <a:p>
            <a:endParaRPr/>
          </a:p>
        </p:txBody>
      </p:sp>
      <p:sp>
        <p:nvSpPr>
          <p:cNvPr id="62" name="object 62"/>
          <p:cNvSpPr/>
          <p:nvPr/>
        </p:nvSpPr>
        <p:spPr>
          <a:xfrm>
            <a:off x="1543491" y="5128654"/>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00FF00"/>
            </a:solidFill>
          </a:ln>
        </p:spPr>
        <p:txBody>
          <a:bodyPr wrap="square" lIns="0" tIns="0" rIns="0" bIns="0" rtlCol="0"/>
          <a:lstStyle/>
          <a:p>
            <a:endParaRPr/>
          </a:p>
        </p:txBody>
      </p:sp>
      <p:sp>
        <p:nvSpPr>
          <p:cNvPr id="63" name="object 63"/>
          <p:cNvSpPr/>
          <p:nvPr/>
        </p:nvSpPr>
        <p:spPr>
          <a:xfrm>
            <a:off x="5782147" y="5128654"/>
            <a:ext cx="37785" cy="80534"/>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00FF00"/>
            </a:solidFill>
          </a:ln>
        </p:spPr>
        <p:txBody>
          <a:bodyPr wrap="square" lIns="0" tIns="0" rIns="0" bIns="0" rtlCol="0"/>
          <a:lstStyle/>
          <a:p>
            <a:endParaRPr/>
          </a:p>
        </p:txBody>
      </p:sp>
      <p:sp>
        <p:nvSpPr>
          <p:cNvPr id="66" name="Rectangle 6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67" name="Rectangle 66"/>
          <p:cNvSpPr/>
          <p:nvPr/>
        </p:nvSpPr>
        <p:spPr>
          <a:xfrm>
            <a:off x="223420" y="1026499"/>
            <a:ext cx="8686800" cy="342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logic</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8" name="Rectangle 67"/>
          <p:cNvSpPr/>
          <p:nvPr/>
        </p:nvSpPr>
        <p:spPr>
          <a:xfrm>
            <a:off x="228600" y="1305342"/>
            <a:ext cx="8681620" cy="3170099"/>
          </a:xfrm>
          <a:prstGeom prst="rect">
            <a:avLst/>
          </a:prstGeom>
        </p:spPr>
        <p:txBody>
          <a:bodyPr wrap="square">
            <a:spAutoFit/>
          </a:bodyPr>
          <a:lstStyle/>
          <a:p>
            <a:pPr marL="342900" indent="-342900">
              <a:buFont typeface="Arial" panose="020B0604020202020204" pitchFamily="34" charset="0"/>
              <a:buChar char="•"/>
            </a:pPr>
            <a:r>
              <a:rPr lang="vi-VN" altLang="ja-JP" sz="2000" dirty="0"/>
              <a:t>Đĩa mềm: Mỗi hệ điều hành có một chiến lược quản lý riêng </a:t>
            </a:r>
            <a:endParaRPr lang="en-US" altLang="ja-JP" sz="2000" dirty="0"/>
          </a:p>
          <a:p>
            <a:pPr marL="342900" indent="-342900">
              <a:buFont typeface="Arial" panose="020B0604020202020204" pitchFamily="34" charset="0"/>
              <a:buChar char="•"/>
            </a:pPr>
            <a:r>
              <a:rPr lang="vi-VN" altLang="ja-JP" sz="2000" dirty="0"/>
              <a:t>Đĩa cứng (Có dung lượng lớn) </a:t>
            </a:r>
            <a:endParaRPr lang="en-US" altLang="ja-JP" sz="2000" dirty="0"/>
          </a:p>
          <a:p>
            <a:pPr marL="800100" lvl="1" indent="-342900">
              <a:buFont typeface="Arial" panose="020B0604020202020204" pitchFamily="34" charset="0"/>
              <a:buChar char="•"/>
            </a:pPr>
            <a:r>
              <a:rPr lang="vi-VN" altLang="ja-JP" sz="2000" dirty="0"/>
              <a:t>Được </a:t>
            </a:r>
            <a:r>
              <a:rPr lang="vi-VN" altLang="ja-JP" sz="2000" dirty="0">
                <a:solidFill>
                  <a:srgbClr val="7030A0"/>
                </a:solidFill>
              </a:rPr>
              <a:t>chia thành </a:t>
            </a:r>
            <a:r>
              <a:rPr lang="vi-VN" altLang="ja-JP" sz="2000" dirty="0"/>
              <a:t>nhiều </a:t>
            </a:r>
            <a:r>
              <a:rPr lang="vi-VN" altLang="ja-JP" sz="2000" dirty="0">
                <a:solidFill>
                  <a:srgbClr val="7030A0"/>
                </a:solidFill>
              </a:rPr>
              <a:t>phân vùng </a:t>
            </a:r>
            <a:r>
              <a:rPr lang="vi-VN" altLang="ja-JP" sz="2000" dirty="0"/>
              <a:t>(Partitions, Volumes,..) </a:t>
            </a:r>
            <a:endParaRPr lang="en-US" altLang="ja-JP" sz="2000" dirty="0"/>
          </a:p>
          <a:p>
            <a:pPr marL="1257300" lvl="2" indent="-342900">
              <a:buFont typeface="Arial" panose="020B0604020202020204" pitchFamily="34" charset="0"/>
              <a:buChar char="•"/>
            </a:pPr>
            <a:r>
              <a:rPr lang="vi-VN" altLang="ja-JP" sz="2000" dirty="0"/>
              <a:t>Mỗi vùng là </a:t>
            </a:r>
            <a:r>
              <a:rPr lang="vi-VN" altLang="ja-JP" sz="2000" dirty="0">
                <a:solidFill>
                  <a:srgbClr val="7030A0"/>
                </a:solidFill>
              </a:rPr>
              <a:t>tập hợp </a:t>
            </a:r>
            <a:r>
              <a:rPr lang="vi-VN" altLang="ja-JP" sz="2000" dirty="0"/>
              <a:t>các </a:t>
            </a:r>
            <a:r>
              <a:rPr lang="vi-VN" altLang="ja-JP" sz="2000" dirty="0">
                <a:solidFill>
                  <a:srgbClr val="7030A0"/>
                </a:solidFill>
              </a:rPr>
              <a:t>Cylinder liên tiếp</a:t>
            </a:r>
            <a:r>
              <a:rPr lang="vi-VN" altLang="ja-JP" sz="2000" dirty="0"/>
              <a:t> nhau </a:t>
            </a:r>
            <a:endParaRPr lang="en-US" altLang="ja-JP" sz="2000" dirty="0"/>
          </a:p>
          <a:p>
            <a:pPr marL="1257300" lvl="2" indent="-342900">
              <a:buFont typeface="Arial" panose="020B0604020202020204" pitchFamily="34" charset="0"/>
              <a:buChar char="•"/>
            </a:pPr>
            <a:r>
              <a:rPr lang="vi-VN" altLang="ja-JP" sz="2000" dirty="0"/>
              <a:t>Người dùng ấn định kích thước (Ví dụ dùng: fdisk)</a:t>
            </a:r>
          </a:p>
          <a:p>
            <a:pPr marL="800100" lvl="1" indent="-342900">
              <a:buFont typeface="Arial" panose="020B0604020202020204" pitchFamily="34" charset="0"/>
              <a:buChar char="•"/>
            </a:pPr>
            <a:r>
              <a:rPr lang="vi-VN" altLang="ja-JP" sz="2000" dirty="0"/>
              <a:t>Mỗi phân vùng có thể được quản lý </a:t>
            </a:r>
            <a:r>
              <a:rPr lang="vi-VN" altLang="ja-JP" sz="2000" dirty="0" err="1"/>
              <a:t>bởi</a:t>
            </a:r>
            <a:r>
              <a:rPr lang="vi-VN" altLang="ja-JP" sz="2000" dirty="0"/>
              <a:t> </a:t>
            </a:r>
            <a:r>
              <a:rPr lang="en-US" altLang="ja-JP" sz="2000" dirty="0"/>
              <a:t>1</a:t>
            </a:r>
            <a:r>
              <a:rPr lang="vi-VN" altLang="ja-JP" sz="2000" dirty="0"/>
              <a:t> </a:t>
            </a:r>
            <a:r>
              <a:rPr lang="vi-VN" altLang="ja-JP" sz="2000" dirty="0">
                <a:solidFill>
                  <a:srgbClr val="7030A0"/>
                </a:solidFill>
              </a:rPr>
              <a:t>HĐH riêng </a:t>
            </a:r>
            <a:endParaRPr lang="en-US" altLang="ja-JP" sz="2000" dirty="0">
              <a:solidFill>
                <a:srgbClr val="7030A0"/>
              </a:solidFill>
            </a:endParaRPr>
          </a:p>
          <a:p>
            <a:pPr marL="1257300" lvl="2" indent="-342900">
              <a:buFont typeface="Arial" panose="020B0604020202020204" pitchFamily="34" charset="0"/>
              <a:buChar char="•"/>
            </a:pPr>
            <a:r>
              <a:rPr lang="vi-VN" altLang="ja-JP" sz="2000" dirty="0"/>
              <a:t>HĐH format phân vùng theo định dạng được sử dụng </a:t>
            </a:r>
            <a:endParaRPr lang="en-US" altLang="ja-JP" sz="2000" dirty="0"/>
          </a:p>
          <a:p>
            <a:pPr marL="1257300" lvl="2" indent="-342900">
              <a:buFont typeface="Arial" panose="020B0604020202020204" pitchFamily="34" charset="0"/>
              <a:buChar char="•"/>
            </a:pPr>
            <a:r>
              <a:rPr lang="vi-VN" altLang="ja-JP" sz="2000" dirty="0"/>
              <a:t>Tồn tại nhiều hệ thống khác nhau: FAT, NTFS, EXT3,...</a:t>
            </a:r>
          </a:p>
          <a:p>
            <a:pPr marL="800100" lvl="1" indent="-342900">
              <a:buFont typeface="Arial" panose="020B0604020202020204" pitchFamily="34" charset="0"/>
              <a:buChar char="•"/>
            </a:pPr>
            <a:r>
              <a:rPr lang="vi-VN" altLang="ja-JP" sz="2000" dirty="0">
                <a:solidFill>
                  <a:srgbClr val="7030A0"/>
                </a:solidFill>
              </a:rPr>
              <a:t>Trước</a:t>
            </a:r>
            <a:r>
              <a:rPr lang="vi-VN" altLang="ja-JP" sz="2000" dirty="0"/>
              <a:t> tất cả các </a:t>
            </a:r>
            <a:r>
              <a:rPr lang="vi-VN" altLang="ja-JP" sz="2000" dirty="0">
                <a:solidFill>
                  <a:srgbClr val="7030A0"/>
                </a:solidFill>
              </a:rPr>
              <a:t>phân vùng </a:t>
            </a:r>
            <a:r>
              <a:rPr lang="vi-VN" altLang="ja-JP" sz="2000" dirty="0"/>
              <a:t>là các </a:t>
            </a:r>
            <a:r>
              <a:rPr lang="vi-VN" altLang="ja-JP" sz="2000" dirty="0">
                <a:solidFill>
                  <a:srgbClr val="7030A0"/>
                </a:solidFill>
              </a:rPr>
              <a:t>sector bị che </a:t>
            </a:r>
            <a:endParaRPr lang="en-US" altLang="ja-JP" sz="2000" dirty="0">
              <a:solidFill>
                <a:srgbClr val="7030A0"/>
              </a:solidFill>
            </a:endParaRPr>
          </a:p>
          <a:p>
            <a:pPr marL="1257300" lvl="2" indent="-342900">
              <a:buFont typeface="Arial" panose="020B0604020202020204" pitchFamily="34" charset="0"/>
              <a:buChar char="•"/>
            </a:pPr>
            <a:r>
              <a:rPr lang="vi-VN" altLang="ja-JP" sz="2000" dirty="0"/>
              <a:t>Master Boot Record (MBR): Sector đầu tiên của đĩa</a:t>
            </a:r>
            <a:endParaRPr lang="ja-JP" altLang="en-US" sz="2000" dirty="0"/>
          </a:p>
        </p:txBody>
      </p:sp>
      <p:sp>
        <p:nvSpPr>
          <p:cNvPr id="69" name="Rectangle 68"/>
          <p:cNvSpPr/>
          <p:nvPr/>
        </p:nvSpPr>
        <p:spPr>
          <a:xfrm>
            <a:off x="2253616" y="4718455"/>
            <a:ext cx="3165162"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ẩn với phân vùng 2</a:t>
            </a:r>
            <a:endParaRPr lang="ja-JP"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9792138"/>
      </p:ext>
    </p:extLst>
  </p:cSld>
  <p:clrMapOvr>
    <a:masterClrMapping/>
  </p:clrMapOvr>
  <p:transition>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992766" y="1464517"/>
            <a:ext cx="133482" cy="133359"/>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92766" y="1805503"/>
            <a:ext cx="133482" cy="133359"/>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992766" y="2146492"/>
            <a:ext cx="133482" cy="133359"/>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3515755" y="2721682"/>
            <a:ext cx="133482" cy="133359"/>
          </a:xfrm>
          <a:prstGeom prst="rect">
            <a:avLst/>
          </a:prstGeom>
          <a:blipFill>
            <a:blip r:embed="rId2" cstate="print"/>
            <a:stretch>
              <a:fillRect/>
            </a:stretch>
          </a:blipFill>
        </p:spPr>
        <p:txBody>
          <a:bodyPr wrap="square" lIns="0" tIns="0" rIns="0" bIns="0" rtlCol="0"/>
          <a:lstStyle/>
          <a:p>
            <a:endParaRPr/>
          </a:p>
        </p:txBody>
      </p:sp>
      <p:sp>
        <p:nvSpPr>
          <p:cNvPr id="48" name="Rectangle 4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49" name="Rectangle 48"/>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Master Boor Record</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20" y="2721682"/>
            <a:ext cx="3301531" cy="3680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Rectangle 49"/>
          <p:cNvSpPr/>
          <p:nvPr/>
        </p:nvSpPr>
        <p:spPr>
          <a:xfrm>
            <a:off x="3599386" y="2650642"/>
            <a:ext cx="5410200" cy="3477875"/>
          </a:xfrm>
          <a:prstGeom prst="rect">
            <a:avLst/>
          </a:prstGeom>
        </p:spPr>
        <p:txBody>
          <a:bodyPr wrap="square">
            <a:spAutoFit/>
          </a:bodyPr>
          <a:lstStyle/>
          <a:p>
            <a:pPr marL="457200" indent="-457200">
              <a:buFont typeface="Arial" panose="020B0604020202020204" pitchFamily="34" charset="0"/>
              <a:buChar char="•"/>
            </a:pPr>
            <a:r>
              <a:rPr lang="vi-VN" altLang="ja-JP" sz="2000" dirty="0"/>
              <a:t>Chương trình nhận biết </a:t>
            </a:r>
            <a:endParaRPr lang="en-US" altLang="ja-JP" sz="2000" dirty="0"/>
          </a:p>
          <a:p>
            <a:pPr marL="914400" lvl="1" indent="-457200">
              <a:buFont typeface="Arial" panose="020B0604020202020204" pitchFamily="34" charset="0"/>
              <a:buChar char="•"/>
            </a:pPr>
            <a:r>
              <a:rPr lang="vi-VN" altLang="ja-JP" sz="2000" dirty="0"/>
              <a:t>Đọc bảng phân chương để biết</a:t>
            </a:r>
          </a:p>
          <a:p>
            <a:pPr marL="1371600" lvl="2" indent="-457200">
              <a:buFont typeface="Arial" panose="020B0604020202020204" pitchFamily="34" charset="0"/>
              <a:buChar char="•"/>
            </a:pPr>
            <a:r>
              <a:rPr lang="vi-VN" altLang="ja-JP" sz="2000" dirty="0"/>
              <a:t>Vị trí các phân vùng </a:t>
            </a:r>
            <a:endParaRPr lang="en-US" altLang="ja-JP" sz="2000" dirty="0"/>
          </a:p>
          <a:p>
            <a:pPr marL="1371600" lvl="2" indent="-457200">
              <a:buFont typeface="Arial" panose="020B0604020202020204" pitchFamily="34" charset="0"/>
              <a:buChar char="•"/>
            </a:pPr>
            <a:r>
              <a:rPr lang="vi-VN" altLang="ja-JP" sz="2000" dirty="0"/>
              <a:t>Phân vùng tích cực (chứa HĐH)</a:t>
            </a:r>
          </a:p>
          <a:p>
            <a:pPr marL="914400" lvl="1" indent="-457200">
              <a:buFont typeface="Arial" panose="020B0604020202020204" pitchFamily="34" charset="0"/>
              <a:buChar char="•"/>
            </a:pPr>
            <a:r>
              <a:rPr lang="vi-VN" altLang="ja-JP" sz="2000" dirty="0"/>
              <a:t>Đọc và thực hiện sector đầu tiên của phân vùng tích cực</a:t>
            </a:r>
          </a:p>
          <a:p>
            <a:pPr marL="457200" indent="-457200">
              <a:buFont typeface="Arial" panose="020B0604020202020204" pitchFamily="34" charset="0"/>
              <a:buChar char="•"/>
            </a:pPr>
            <a:r>
              <a:rPr lang="vi-VN" altLang="ja-JP" sz="2000" dirty="0"/>
              <a:t>Bảng phân chương (64bytes) </a:t>
            </a:r>
            <a:endParaRPr lang="en-US" altLang="ja-JP" sz="2000" dirty="0"/>
          </a:p>
          <a:p>
            <a:pPr marL="914400" lvl="1" indent="-457200">
              <a:buFont typeface="Arial" panose="020B0604020202020204" pitchFamily="34" charset="0"/>
              <a:buChar char="•"/>
            </a:pPr>
            <a:r>
              <a:rPr lang="vi-VN" altLang="ja-JP" sz="2000" dirty="0"/>
              <a:t>Gồm 4 phần tử, mỗi phần tử 16 bytes </a:t>
            </a:r>
            <a:endParaRPr lang="en-US" altLang="ja-JP" sz="2000" dirty="0"/>
          </a:p>
          <a:p>
            <a:pPr marL="914400" lvl="1" indent="-457200">
              <a:buFont typeface="Arial" panose="020B0604020202020204" pitchFamily="34" charset="0"/>
              <a:buChar char="•"/>
            </a:pPr>
            <a:r>
              <a:rPr lang="vi-VN" altLang="ja-JP" sz="2000" dirty="0"/>
              <a:t>Mỗi phần tử chứa thông tin một vùng Vị trí, kích thước, hệ thống chiếm giữ</a:t>
            </a:r>
          </a:p>
          <a:p>
            <a:pPr marL="457200" indent="-457200">
              <a:buFont typeface="Arial" panose="020B0604020202020204" pitchFamily="34" charset="0"/>
              <a:buChar char="•"/>
            </a:pPr>
            <a:r>
              <a:rPr lang="vi-VN" altLang="ja-JP" sz="2000" dirty="0"/>
              <a:t>Chữ ký hệ thống (luôn là 55AA)</a:t>
            </a:r>
            <a:endParaRPr lang="ja-JP" altLang="en-US" sz="2000" dirty="0"/>
          </a:p>
        </p:txBody>
      </p:sp>
      <p:sp>
        <p:nvSpPr>
          <p:cNvPr id="51" name="Rectangle 50"/>
          <p:cNvSpPr/>
          <p:nvPr/>
        </p:nvSpPr>
        <p:spPr>
          <a:xfrm>
            <a:off x="233584" y="1591659"/>
            <a:ext cx="7843615" cy="1015663"/>
          </a:xfrm>
          <a:prstGeom prst="rect">
            <a:avLst/>
          </a:prstGeom>
        </p:spPr>
        <p:txBody>
          <a:bodyPr wrap="square">
            <a:spAutoFit/>
          </a:bodyPr>
          <a:lstStyle/>
          <a:p>
            <a:pPr marL="342900" indent="-342900">
              <a:buFont typeface="Arial" panose="020B0604020202020204" pitchFamily="34" charset="0"/>
              <a:buChar char="•"/>
            </a:pPr>
            <a:r>
              <a:rPr lang="vi-VN" altLang="ja-JP" sz="2000" dirty="0"/>
              <a:t>Sector quan trọng nhất của đĩa </a:t>
            </a:r>
            <a:endParaRPr lang="en-US" altLang="ja-JP" sz="2000" dirty="0"/>
          </a:p>
          <a:p>
            <a:pPr marL="342900" indent="-342900">
              <a:buFont typeface="Arial" panose="020B0604020202020204" pitchFamily="34" charset="0"/>
              <a:buChar char="•"/>
            </a:pPr>
            <a:r>
              <a:rPr lang="en-US" altLang="ja-JP" sz="2000" dirty="0">
                <a:solidFill>
                  <a:srgbClr val="0000FF"/>
                </a:solidFill>
              </a:rPr>
              <a:t>S</a:t>
            </a:r>
            <a:r>
              <a:rPr lang="vi-VN" altLang="ja-JP" sz="2000" dirty="0">
                <a:solidFill>
                  <a:srgbClr val="0000FF"/>
                </a:solidFill>
              </a:rPr>
              <a:t>ector đầu tiên </a:t>
            </a:r>
            <a:r>
              <a:rPr lang="vi-VN" altLang="ja-JP" sz="2000" dirty="0"/>
              <a:t>trên đĩa (Số hiệu 0 hoặc địa chỉ &lt;0, 0, 1&gt;) </a:t>
            </a:r>
            <a:endParaRPr lang="en-US" altLang="ja-JP" sz="2000" dirty="0"/>
          </a:p>
          <a:p>
            <a:pPr marL="342900" indent="-342900">
              <a:buFont typeface="Arial" panose="020B0604020202020204" pitchFamily="34" charset="0"/>
              <a:buChar char="•"/>
            </a:pPr>
            <a:r>
              <a:rPr lang="vi-VN" altLang="ja-JP" sz="2000" dirty="0"/>
              <a:t>Cấu trúc gồm 3 phần</a:t>
            </a:r>
            <a:endParaRPr lang="ja-JP" altLang="en-US" sz="2000" dirty="0"/>
          </a:p>
        </p:txBody>
      </p:sp>
    </p:spTree>
    <p:extLst>
      <p:ext uri="{BB962C8B-B14F-4D97-AF65-F5344CB8AC3E}">
        <p14:creationId xmlns:p14="http://schemas.microsoft.com/office/powerpoint/2010/main" val="2539703189"/>
      </p:ext>
    </p:extLst>
  </p:cSld>
  <p:clrMapOvr>
    <a:masterClrMapping/>
  </p:clrMapOvr>
  <p:transition>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1"/>
          <p:cNvGraphicFramePr>
            <a:graphicFrameLocks noGrp="1"/>
          </p:cNvGraphicFramePr>
          <p:nvPr>
            <p:extLst>
              <p:ext uri="{D42A27DB-BD31-4B8C-83A1-F6EECF244321}">
                <p14:modId xmlns:p14="http://schemas.microsoft.com/office/powerpoint/2010/main" val="1127535114"/>
              </p:ext>
            </p:extLst>
          </p:nvPr>
        </p:nvGraphicFramePr>
        <p:xfrm>
          <a:off x="223420" y="1549404"/>
          <a:ext cx="8577487" cy="5184398"/>
        </p:xfrm>
        <a:graphic>
          <a:graphicData uri="http://schemas.openxmlformats.org/drawingml/2006/table">
            <a:tbl>
              <a:tblPr firstRow="1" bandRow="1">
                <a:tableStyleId>{2D5ABB26-0587-4C30-8999-92F81FD0307C}</a:tableStyleId>
              </a:tblPr>
              <a:tblGrid>
                <a:gridCol w="689221">
                  <a:extLst>
                    <a:ext uri="{9D8B030D-6E8A-4147-A177-3AD203B41FA5}">
                      <a16:colId xmlns:a16="http://schemas.microsoft.com/office/drawing/2014/main" val="20000"/>
                    </a:ext>
                  </a:extLst>
                </a:gridCol>
                <a:gridCol w="682943">
                  <a:extLst>
                    <a:ext uri="{9D8B030D-6E8A-4147-A177-3AD203B41FA5}">
                      <a16:colId xmlns:a16="http://schemas.microsoft.com/office/drawing/2014/main" val="20001"/>
                    </a:ext>
                  </a:extLst>
                </a:gridCol>
                <a:gridCol w="725305">
                  <a:extLst>
                    <a:ext uri="{9D8B030D-6E8A-4147-A177-3AD203B41FA5}">
                      <a16:colId xmlns:a16="http://schemas.microsoft.com/office/drawing/2014/main" val="20002"/>
                    </a:ext>
                  </a:extLst>
                </a:gridCol>
                <a:gridCol w="930683">
                  <a:extLst>
                    <a:ext uri="{9D8B030D-6E8A-4147-A177-3AD203B41FA5}">
                      <a16:colId xmlns:a16="http://schemas.microsoft.com/office/drawing/2014/main" val="20003"/>
                    </a:ext>
                  </a:extLst>
                </a:gridCol>
                <a:gridCol w="5549335">
                  <a:extLst>
                    <a:ext uri="{9D8B030D-6E8A-4147-A177-3AD203B41FA5}">
                      <a16:colId xmlns:a16="http://schemas.microsoft.com/office/drawing/2014/main" val="20004"/>
                    </a:ext>
                  </a:extLst>
                </a:gridCol>
              </a:tblGrid>
              <a:tr h="377505">
                <a:tc rowSpan="2">
                  <a:txBody>
                    <a:bodyPr/>
                    <a:lstStyle/>
                    <a:p>
                      <a:pPr>
                        <a:lnSpc>
                          <a:spcPct val="100000"/>
                        </a:lnSpc>
                      </a:pPr>
                      <a:endParaRPr sz="20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0"/>
                        </a:spcBef>
                      </a:pPr>
                      <a:r>
                        <a:rPr sz="2100" spc="5" dirty="0">
                          <a:latin typeface="Arial"/>
                          <a:cs typeface="Arial"/>
                        </a:rPr>
                        <a:t>Stt</a:t>
                      </a:r>
                      <a:endParaRPr sz="2100">
                        <a:latin typeface="Arial"/>
                        <a:cs typeface="Arial"/>
                      </a:endParaRPr>
                    </a:p>
                  </a:txBody>
                  <a:tcPr marL="0" marR="0" marT="1510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0"/>
                        </a:spcBef>
                      </a:pPr>
                      <a:r>
                        <a:rPr sz="2100" spc="-55" dirty="0">
                          <a:latin typeface="Arial"/>
                          <a:cs typeface="Arial"/>
                        </a:rPr>
                        <a:t>Ofs</a:t>
                      </a:r>
                      <a:endParaRPr sz="2100">
                        <a:latin typeface="Arial"/>
                        <a:cs typeface="Arial"/>
                      </a:endParaRPr>
                    </a:p>
                  </a:txBody>
                  <a:tcPr marL="0" marR="0" marT="1510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97155" algn="r">
                        <a:lnSpc>
                          <a:spcPct val="100000"/>
                        </a:lnSpc>
                        <a:spcBef>
                          <a:spcPts val="60"/>
                        </a:spcBef>
                      </a:pPr>
                      <a:r>
                        <a:rPr sz="2100" spc="-5" dirty="0">
                          <a:latin typeface="Arial"/>
                          <a:cs typeface="Arial"/>
                        </a:rPr>
                        <a:t>Size</a:t>
                      </a:r>
                      <a:endParaRPr sz="2100">
                        <a:latin typeface="Arial"/>
                        <a:cs typeface="Arial"/>
                      </a:endParaRPr>
                    </a:p>
                  </a:txBody>
                  <a:tcPr marL="0" marR="0" marT="1510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6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1510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27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0">
                        <a:lnSpc>
                          <a:spcPts val="1200"/>
                        </a:lnSpc>
                      </a:pPr>
                      <a:r>
                        <a:rPr sz="2100" spc="-40" dirty="0">
                          <a:latin typeface="Arial"/>
                          <a:cs typeface="Arial"/>
                        </a:rPr>
                        <a:t>1B</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sz="2100" spc="-60" dirty="0">
                          <a:latin typeface="Arial"/>
                          <a:cs typeface="Arial"/>
                        </a:rPr>
                        <a:t>Phân  </a:t>
                      </a:r>
                      <a:r>
                        <a:rPr sz="2100" spc="-50" dirty="0">
                          <a:latin typeface="Arial"/>
                          <a:cs typeface="Arial"/>
                        </a:rPr>
                        <a:t>vùng </a:t>
                      </a:r>
                      <a:r>
                        <a:rPr sz="2100" spc="-20" dirty="0">
                          <a:latin typeface="Arial"/>
                          <a:cs typeface="Arial"/>
                        </a:rPr>
                        <a:t>tích </a:t>
                      </a:r>
                      <a:r>
                        <a:rPr sz="2100" spc="-50" dirty="0">
                          <a:latin typeface="Arial"/>
                          <a:cs typeface="Arial"/>
                        </a:rPr>
                        <a:t>c</a:t>
                      </a:r>
                      <a:r>
                        <a:rPr lang="en-US" sz="2100" spc="-50" dirty="0">
                          <a:latin typeface="Arial"/>
                          <a:cs typeface="Arial"/>
                        </a:rPr>
                        <a:t>ự</a:t>
                      </a:r>
                      <a:r>
                        <a:rPr sz="2100" spc="-50" dirty="0">
                          <a:latin typeface="Arial"/>
                          <a:cs typeface="Arial"/>
                        </a:rPr>
                        <a:t>c? </a:t>
                      </a:r>
                      <a:r>
                        <a:rPr sz="2100" spc="-65" dirty="0">
                          <a:latin typeface="Arial"/>
                          <a:cs typeface="Arial"/>
                        </a:rPr>
                        <a:t>80h  </a:t>
                      </a:r>
                      <a:r>
                        <a:rPr sz="2100" spc="-165" dirty="0">
                          <a:latin typeface="Arial"/>
                          <a:cs typeface="Arial"/>
                        </a:rPr>
                        <a:t>n</a:t>
                      </a:r>
                      <a:r>
                        <a:rPr lang="en-US" sz="2100" spc="-165" dirty="0">
                          <a:latin typeface="Arial"/>
                          <a:cs typeface="Arial"/>
                        </a:rPr>
                        <a:t>ế</a:t>
                      </a:r>
                      <a:r>
                        <a:rPr sz="2100" spc="-165" dirty="0">
                          <a:latin typeface="Arial"/>
                          <a:cs typeface="Arial"/>
                        </a:rPr>
                        <a:t>u   </a:t>
                      </a:r>
                      <a:r>
                        <a:rPr sz="2100" spc="-45" dirty="0">
                          <a:latin typeface="Arial"/>
                          <a:cs typeface="Arial"/>
                        </a:rPr>
                        <a:t>đúng; </a:t>
                      </a:r>
                      <a:r>
                        <a:rPr sz="2100" spc="-40" dirty="0">
                          <a:latin typeface="Arial"/>
                          <a:cs typeface="Arial"/>
                        </a:rPr>
                        <a:t>0:</a:t>
                      </a:r>
                      <a:r>
                        <a:rPr sz="2100" spc="25" dirty="0">
                          <a:latin typeface="Arial"/>
                          <a:cs typeface="Arial"/>
                        </a:rPr>
                        <a:t> </a:t>
                      </a:r>
                      <a:r>
                        <a:rPr sz="2100" spc="-25" dirty="0">
                          <a:latin typeface="Arial"/>
                          <a:cs typeface="Arial"/>
                        </a:rPr>
                        <a:t>Data</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27171">
                <a:tc rowSpan="3">
                  <a:txBody>
                    <a:bodyPr/>
                    <a:lstStyle/>
                    <a:p>
                      <a:pPr marL="292735">
                        <a:lnSpc>
                          <a:spcPct val="100000"/>
                        </a:lnSpc>
                        <a:spcBef>
                          <a:spcPts val="500"/>
                        </a:spcBef>
                      </a:pPr>
                      <a:r>
                        <a:rPr lang="en-US" sz="2100" spc="-5" dirty="0">
                          <a:latin typeface="Arial"/>
                          <a:cs typeface="Arial"/>
                        </a:rPr>
                        <a:t>Địa chỉ</a:t>
                      </a:r>
                      <a:r>
                        <a:rPr lang="en-US" sz="2100" spc="-5" baseline="0" dirty="0">
                          <a:latin typeface="Arial"/>
                          <a:cs typeface="Arial"/>
                        </a:rPr>
                        <a:t> đầu</a:t>
                      </a:r>
                      <a:endParaRPr sz="2100" dirty="0">
                        <a:latin typeface="Arial"/>
                        <a:cs typeface="Arial"/>
                      </a:endParaRPr>
                    </a:p>
                  </a:txBody>
                  <a:tcPr marL="0" marR="0" marT="125835" marB="0" vert="vert27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2</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0">
                        <a:lnSpc>
                          <a:spcPts val="1200"/>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ệu</a:t>
                      </a:r>
                      <a:r>
                        <a:rPr lang="en-US" sz="2100" spc="-120" baseline="0" dirty="0">
                          <a:latin typeface="Arial"/>
                          <a:cs typeface="Arial"/>
                        </a:rPr>
                        <a:t> mặt đĩa đầu của </a:t>
                      </a:r>
                      <a:r>
                        <a:rPr sz="2100" spc="-60" dirty="0">
                          <a:latin typeface="Arial"/>
                          <a:cs typeface="Arial"/>
                        </a:rPr>
                        <a:t>phân</a:t>
                      </a:r>
                      <a:r>
                        <a:rPr sz="2100" spc="-130" dirty="0">
                          <a:latin typeface="Arial"/>
                          <a:cs typeface="Arial"/>
                        </a:rPr>
                        <a:t> </a:t>
                      </a:r>
                      <a:r>
                        <a:rPr sz="2100" spc="-50" dirty="0">
                          <a:latin typeface="Arial"/>
                          <a:cs typeface="Arial"/>
                        </a:rPr>
                        <a:t>vùng</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27171">
                <a:tc vMerge="1">
                  <a:txBody>
                    <a:bodyPr/>
                    <a:lstStyle/>
                    <a:p>
                      <a:endParaRPr/>
                    </a:p>
                  </a:txBody>
                  <a:tcPr marL="0" marR="0" marT="63500" marB="0" vert="vert27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
                  <a:txBody>
                    <a:bodyPr/>
                    <a:lstStyle/>
                    <a:p>
                      <a:pPr algn="ctr">
                        <a:lnSpc>
                          <a:spcPts val="1200"/>
                        </a:lnSpc>
                      </a:pPr>
                      <a:r>
                        <a:rPr sz="2100" dirty="0">
                          <a:latin typeface="Arial"/>
                          <a:cs typeface="Arial"/>
                        </a:rPr>
                        <a:t>3</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2</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ts val="1200"/>
                        </a:lnSpc>
                      </a:pPr>
                      <a:r>
                        <a:rPr sz="2100" spc="-45" dirty="0">
                          <a:latin typeface="Arial"/>
                          <a:cs typeface="Arial"/>
                        </a:rPr>
                        <a:t>1W</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lang="en-US" sz="2100" spc="-95" dirty="0">
                          <a:latin typeface="Arial"/>
                          <a:cs typeface="Arial"/>
                        </a:rPr>
                        <a:t>Số</a:t>
                      </a:r>
                      <a:r>
                        <a:rPr lang="en-US" sz="2100" spc="-95" baseline="0" dirty="0">
                          <a:latin typeface="Arial"/>
                          <a:cs typeface="Arial"/>
                        </a:rPr>
                        <a:t> hiêu sector và cylinder đầu của phân vùng</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484851">
                <a:tc vMerge="1">
                  <a:txBody>
                    <a:bodyPr/>
                    <a:lstStyle/>
                    <a:p>
                      <a:endParaRPr/>
                    </a:p>
                  </a:txBody>
                  <a:tcPr marL="0" marR="0" marT="63500" marB="0" vert="vert27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3">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679508">
                <a:tc>
                  <a:txBody>
                    <a:bodyPr/>
                    <a:lstStyle/>
                    <a:p>
                      <a:pPr>
                        <a:lnSpc>
                          <a:spcPct val="100000"/>
                        </a:lnSpc>
                      </a:pPr>
                      <a:endParaRPr sz="20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4</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4</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0">
                        <a:lnSpc>
                          <a:spcPts val="1200"/>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0">
                        <a:lnSpc>
                          <a:spcPts val="1200"/>
                        </a:lnSpc>
                        <a:spcBef>
                          <a:spcPts val="1200"/>
                        </a:spcBef>
                      </a:pPr>
                      <a:r>
                        <a:rPr lang="en-US" sz="2100" spc="-30" dirty="0">
                          <a:latin typeface="Arial"/>
                          <a:cs typeface="Arial"/>
                        </a:rPr>
                        <a:t>Mã</a:t>
                      </a:r>
                      <a:r>
                        <a:rPr lang="en-US" sz="2100" spc="-30" baseline="0" dirty="0">
                          <a:latin typeface="Arial"/>
                          <a:cs typeface="Arial"/>
                        </a:rPr>
                        <a:t> nhận diện </a:t>
                      </a:r>
                      <a:r>
                        <a:rPr lang="en-US" sz="2100" spc="-30" baseline="0" dirty="0" err="1">
                          <a:latin typeface="Arial"/>
                          <a:cs typeface="Arial"/>
                        </a:rPr>
                        <a:t>hệ</a:t>
                      </a:r>
                      <a:r>
                        <a:rPr lang="en-US" sz="2100" spc="-30" baseline="0" dirty="0">
                          <a:latin typeface="Arial"/>
                          <a:cs typeface="Arial"/>
                        </a:rPr>
                        <a:t> </a:t>
                      </a:r>
                      <a:r>
                        <a:rPr lang="en-US" sz="2100" spc="-30" baseline="0" dirty="0" err="1">
                          <a:latin typeface="Arial"/>
                          <a:cs typeface="Arial"/>
                        </a:rPr>
                        <a:t>thống</a:t>
                      </a:r>
                      <a:r>
                        <a:rPr sz="2100" spc="-25" dirty="0">
                          <a:latin typeface="Arial"/>
                          <a:cs typeface="Arial"/>
                        </a:rPr>
                        <a:t>. </a:t>
                      </a:r>
                      <a:r>
                        <a:rPr sz="2100" spc="-10" dirty="0">
                          <a:latin typeface="Arial"/>
                          <a:cs typeface="Arial"/>
                        </a:rPr>
                        <a:t>05/0F: </a:t>
                      </a:r>
                      <a:r>
                        <a:rPr sz="2100" spc="-15" dirty="0">
                          <a:latin typeface="Arial"/>
                          <a:cs typeface="Arial"/>
                        </a:rPr>
                        <a:t>Partition</a:t>
                      </a:r>
                      <a:r>
                        <a:rPr sz="2100" spc="-210" dirty="0">
                          <a:latin typeface="Arial"/>
                          <a:cs typeface="Arial"/>
                        </a:rPr>
                        <a:t> </a:t>
                      </a:r>
                      <a:r>
                        <a:rPr sz="2100" spc="-195" dirty="0">
                          <a:latin typeface="Arial"/>
                          <a:cs typeface="Arial"/>
                        </a:rPr>
                        <a:t>m</a:t>
                      </a:r>
                      <a:r>
                        <a:rPr lang="en-US" sz="2100" spc="-195" dirty="0">
                          <a:latin typeface="Arial"/>
                          <a:cs typeface="Arial"/>
                        </a:rPr>
                        <a:t>ở</a:t>
                      </a:r>
                      <a:r>
                        <a:rPr lang="en-US" sz="2100" spc="-195" baseline="0" dirty="0">
                          <a:latin typeface="Arial"/>
                          <a:cs typeface="Arial"/>
                        </a:rPr>
                        <a:t> rộng </a:t>
                      </a:r>
                    </a:p>
                    <a:p>
                      <a:pPr marL="0">
                        <a:lnSpc>
                          <a:spcPts val="1200"/>
                        </a:lnSpc>
                        <a:spcBef>
                          <a:spcPts val="1200"/>
                        </a:spcBef>
                      </a:pPr>
                      <a:r>
                        <a:rPr sz="2100" spc="-35" dirty="0">
                          <a:latin typeface="Arial"/>
                          <a:cs typeface="Arial"/>
                        </a:rPr>
                        <a:t>06:Big </a:t>
                      </a:r>
                      <a:r>
                        <a:rPr sz="2100" spc="-55" dirty="0">
                          <a:latin typeface="Arial"/>
                          <a:cs typeface="Arial"/>
                        </a:rPr>
                        <a:t>Dos;  </a:t>
                      </a:r>
                      <a:r>
                        <a:rPr sz="2100" spc="-40" dirty="0">
                          <a:latin typeface="Arial"/>
                          <a:cs typeface="Arial"/>
                        </a:rPr>
                        <a:t>07:NTFS; </a:t>
                      </a:r>
                      <a:r>
                        <a:rPr sz="2100" spc="-30" dirty="0">
                          <a:latin typeface="Arial"/>
                          <a:cs typeface="Arial"/>
                        </a:rPr>
                        <a:t>0B: </a:t>
                      </a:r>
                      <a:r>
                        <a:rPr sz="2100" spc="5" dirty="0">
                          <a:latin typeface="Arial"/>
                          <a:cs typeface="Arial"/>
                        </a:rPr>
                        <a:t> </a:t>
                      </a:r>
                      <a:r>
                        <a:rPr sz="2100" spc="-45" dirty="0">
                          <a:latin typeface="Arial"/>
                          <a:cs typeface="Arial"/>
                        </a:rPr>
                        <a:t>FAT32,..</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27171">
                <a:tc rowSpan="2">
                  <a:txBody>
                    <a:bodyPr/>
                    <a:lstStyle/>
                    <a:p>
                      <a:pPr marL="41275">
                        <a:lnSpc>
                          <a:spcPct val="100000"/>
                        </a:lnSpc>
                        <a:spcBef>
                          <a:spcPts val="555"/>
                        </a:spcBef>
                      </a:pPr>
                      <a:r>
                        <a:rPr sz="2100" spc="-5" dirty="0">
                          <a:latin typeface="Arial"/>
                          <a:cs typeface="Arial"/>
                        </a:rPr>
                        <a:t>đ/</a:t>
                      </a:r>
                      <a:r>
                        <a:rPr sz="2100" dirty="0">
                          <a:latin typeface="Arial"/>
                          <a:cs typeface="Arial"/>
                        </a:rPr>
                        <a:t>c</a:t>
                      </a:r>
                      <a:r>
                        <a:rPr sz="2100" spc="65" dirty="0">
                          <a:latin typeface="Arial"/>
                          <a:cs typeface="Arial"/>
                        </a:rPr>
                        <a:t> </a:t>
                      </a:r>
                      <a:r>
                        <a:rPr lang="en-US" sz="2100" dirty="0">
                          <a:latin typeface="Arial"/>
                          <a:cs typeface="Arial"/>
                        </a:rPr>
                        <a:t>cuối</a:t>
                      </a:r>
                      <a:endParaRPr sz="2100" dirty="0">
                        <a:latin typeface="Arial"/>
                        <a:cs typeface="Arial"/>
                      </a:endParaRPr>
                    </a:p>
                  </a:txBody>
                  <a:tcPr marL="0" marR="0" marT="139677" marB="0" vert="vert27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5</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5</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9700">
                        <a:lnSpc>
                          <a:spcPts val="1200"/>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lang="en-US" sz="2100" spc="-95" dirty="0">
                          <a:latin typeface="Arial"/>
                          <a:cs typeface="Arial"/>
                        </a:rPr>
                        <a:t>Số</a:t>
                      </a:r>
                      <a:r>
                        <a:rPr lang="en-US" sz="2100" spc="-95" baseline="0" dirty="0">
                          <a:latin typeface="Arial"/>
                          <a:cs typeface="Arial"/>
                        </a:rPr>
                        <a:t> hiệu đầu đọc cuối</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679508">
                <a:tc vMerge="1">
                  <a:txBody>
                    <a:bodyPr/>
                    <a:lstStyle/>
                    <a:p>
                      <a:endParaRPr/>
                    </a:p>
                  </a:txBody>
                  <a:tcPr marL="0" marR="0" marT="70485" marB="0" vert="vert27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6</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6</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0">
                        <a:lnSpc>
                          <a:spcPts val="1200"/>
                        </a:lnSpc>
                      </a:pPr>
                      <a:r>
                        <a:rPr sz="2100" spc="-45" dirty="0">
                          <a:latin typeface="Arial"/>
                          <a:cs typeface="Arial"/>
                        </a:rPr>
                        <a:t>1W</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lang="en-US" sz="2100" spc="-95" dirty="0">
                          <a:latin typeface="Arial"/>
                          <a:cs typeface="Arial"/>
                        </a:rPr>
                        <a:t>Số</a:t>
                      </a:r>
                      <a:r>
                        <a:rPr lang="en-US" sz="2100" spc="-95" baseline="0" dirty="0">
                          <a:latin typeface="Arial"/>
                          <a:cs typeface="Arial"/>
                        </a:rPr>
                        <a:t> hiệu sector và cylinder cuối của phân vùng</a:t>
                      </a:r>
                      <a:r>
                        <a:rPr sz="2100" spc="-45" dirty="0">
                          <a:latin typeface="Arial"/>
                          <a:cs typeface="Arial"/>
                        </a:rPr>
                        <a:t>.</a:t>
                      </a:r>
                      <a:endParaRPr lang="en-US" sz="2100" spc="-45" dirty="0">
                        <a:latin typeface="Arial"/>
                        <a:cs typeface="Arial"/>
                      </a:endParaRPr>
                    </a:p>
                    <a:p>
                      <a:pPr marL="72390">
                        <a:lnSpc>
                          <a:spcPts val="1200"/>
                        </a:lnSpc>
                      </a:pPr>
                      <a:r>
                        <a:rPr sz="2100" spc="-45" dirty="0">
                          <a:latin typeface="Arial"/>
                          <a:cs typeface="Arial"/>
                        </a:rPr>
                        <a:t> </a:t>
                      </a:r>
                      <a:endParaRPr lang="en-US" sz="2100" spc="-45" dirty="0">
                        <a:latin typeface="Arial"/>
                        <a:cs typeface="Arial"/>
                      </a:endParaRPr>
                    </a:p>
                    <a:p>
                      <a:pPr marL="72390">
                        <a:lnSpc>
                          <a:spcPts val="1200"/>
                        </a:lnSpc>
                      </a:pPr>
                      <a:r>
                        <a:rPr sz="2100" i="1" spc="-50" dirty="0">
                          <a:latin typeface="Arial"/>
                          <a:cs typeface="Arial"/>
                        </a:rPr>
                        <a:t>(</a:t>
                      </a:r>
                      <a:r>
                        <a:rPr lang="en-US" sz="2100" i="1" spc="-50" dirty="0">
                          <a:latin typeface="Arial"/>
                          <a:cs typeface="Arial"/>
                        </a:rPr>
                        <a:t>Số</a:t>
                      </a:r>
                      <a:r>
                        <a:rPr lang="en-US" sz="2100" i="1" spc="-50" baseline="0" dirty="0">
                          <a:latin typeface="Arial"/>
                          <a:cs typeface="Arial"/>
                        </a:rPr>
                        <a:t> hiệu sector chỉ dùng 6 bit thấp</a:t>
                      </a:r>
                      <a:r>
                        <a:rPr sz="2100" i="1" dirty="0">
                          <a:latin typeface="Arial"/>
                          <a:cs typeface="Arial"/>
                        </a:rPr>
                        <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27171">
                <a:tc rowSpan="2">
                  <a:txBody>
                    <a:bodyPr/>
                    <a:lstStyle/>
                    <a:p>
                      <a:pPr>
                        <a:lnSpc>
                          <a:spcPct val="100000"/>
                        </a:lnSpc>
                      </a:pPr>
                      <a:endParaRPr sz="2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7</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635" algn="ctr">
                        <a:lnSpc>
                          <a:spcPts val="1200"/>
                        </a:lnSpc>
                      </a:pPr>
                      <a:r>
                        <a:rPr sz="2100" dirty="0">
                          <a:latin typeface="Arial"/>
                          <a:cs typeface="Arial"/>
                        </a:rPr>
                        <a:t>8</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ts val="1200"/>
                        </a:lnSpc>
                      </a:pPr>
                      <a:r>
                        <a:rPr sz="2100" spc="-5" dirty="0">
                          <a:latin typeface="Arial"/>
                          <a:cs typeface="Arial"/>
                        </a:rPr>
                        <a:t>1</a:t>
                      </a:r>
                      <a:r>
                        <a:rPr sz="2100" spc="-35" dirty="0">
                          <a:latin typeface="Arial"/>
                          <a:cs typeface="Arial"/>
                        </a:rPr>
                        <a:t>D</a:t>
                      </a:r>
                      <a:r>
                        <a:rPr sz="2100" dirty="0">
                          <a:latin typeface="Arial"/>
                          <a:cs typeface="Arial"/>
                        </a:rPr>
                        <a:t>W</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pPr>
                      <a:r>
                        <a:rPr sz="2100" spc="-25" dirty="0">
                          <a:latin typeface="Arial"/>
                          <a:cs typeface="Arial"/>
                        </a:rPr>
                        <a:t>Đia </a:t>
                      </a:r>
                      <a:r>
                        <a:rPr sz="2100" spc="-55" dirty="0">
                          <a:latin typeface="Arial"/>
                          <a:cs typeface="Arial"/>
                        </a:rPr>
                        <a:t>ch</a:t>
                      </a:r>
                      <a:r>
                        <a:rPr lang="en-US" sz="2100" spc="-55" dirty="0">
                          <a:latin typeface="Arial"/>
                          <a:cs typeface="Arial"/>
                        </a:rPr>
                        <a:t>ỉ</a:t>
                      </a:r>
                      <a:r>
                        <a:rPr lang="en-US" sz="2100" spc="-55" baseline="0" dirty="0">
                          <a:latin typeface="Arial"/>
                          <a:cs typeface="Arial"/>
                        </a:rPr>
                        <a:t> đầ</a:t>
                      </a:r>
                      <a:r>
                        <a:rPr sz="2100" spc="-110" dirty="0">
                          <a:latin typeface="Arial"/>
                          <a:cs typeface="Arial"/>
                        </a:rPr>
                        <a:t>u,  </a:t>
                      </a:r>
                      <a:r>
                        <a:rPr sz="2100" spc="-15" dirty="0">
                          <a:latin typeface="Arial"/>
                          <a:cs typeface="Arial"/>
                        </a:rPr>
                        <a:t>tính </a:t>
                      </a:r>
                      <a:r>
                        <a:rPr sz="2100" spc="-40" dirty="0">
                          <a:latin typeface="Arial"/>
                          <a:cs typeface="Arial"/>
                        </a:rPr>
                        <a:t>theo  </a:t>
                      </a:r>
                      <a:r>
                        <a:rPr lang="en-US" sz="2100" spc="-95" dirty="0">
                          <a:latin typeface="Arial"/>
                          <a:cs typeface="Arial"/>
                        </a:rPr>
                        <a:t>số</a:t>
                      </a:r>
                      <a:r>
                        <a:rPr lang="en-US" sz="2100" spc="-95" baseline="0" dirty="0">
                          <a:latin typeface="Arial"/>
                          <a:cs typeface="Arial"/>
                        </a:rPr>
                        <a:t> hiệu</a:t>
                      </a:r>
                      <a:r>
                        <a:rPr sz="2100" spc="-70" dirty="0">
                          <a:latin typeface="Arial"/>
                          <a:cs typeface="Arial"/>
                        </a:rPr>
                        <a:t> </a:t>
                      </a:r>
                      <a:r>
                        <a:rPr sz="2100" spc="-55" dirty="0">
                          <a:latin typeface="Arial"/>
                          <a:cs typeface="Arial"/>
                        </a:rPr>
                        <a:t>sector</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27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00"/>
                        </a:lnSpc>
                      </a:pPr>
                      <a:r>
                        <a:rPr sz="2100" dirty="0">
                          <a:latin typeface="Arial"/>
                          <a:cs typeface="Arial"/>
                        </a:rPr>
                        <a:t>8</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8419" algn="ctr">
                        <a:lnSpc>
                          <a:spcPts val="1200"/>
                        </a:lnSpc>
                      </a:pPr>
                      <a:r>
                        <a:rPr sz="2100" spc="-70" dirty="0">
                          <a:latin typeface="Arial"/>
                          <a:cs typeface="Arial"/>
                        </a:rPr>
                        <a:t>12</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ts val="1200"/>
                        </a:lnSpc>
                      </a:pPr>
                      <a:r>
                        <a:rPr sz="2100" spc="-5" dirty="0">
                          <a:latin typeface="Arial"/>
                          <a:cs typeface="Arial"/>
                        </a:rPr>
                        <a:t>1</a:t>
                      </a:r>
                      <a:r>
                        <a:rPr sz="2100" spc="-35" dirty="0">
                          <a:latin typeface="Arial"/>
                          <a:cs typeface="Arial"/>
                        </a:rPr>
                        <a:t>D</a:t>
                      </a:r>
                      <a:r>
                        <a:rPr sz="2100" dirty="0">
                          <a:latin typeface="Arial"/>
                          <a:cs typeface="Arial"/>
                        </a:rPr>
                        <a:t>W</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00"/>
                        </a:lnSpc>
                        <a:tabLst>
                          <a:tab pos="2327910" algn="l"/>
                        </a:tabLst>
                      </a:pPr>
                      <a:r>
                        <a:rPr sz="2100" spc="-95" dirty="0">
                          <a:latin typeface="Arial"/>
                          <a:cs typeface="Arial"/>
                        </a:rPr>
                        <a:t>S</a:t>
                      </a:r>
                      <a:r>
                        <a:rPr lang="en-US" sz="2100" spc="-95" dirty="0">
                          <a:latin typeface="Arial"/>
                          <a:cs typeface="Arial"/>
                        </a:rPr>
                        <a:t>ố</a:t>
                      </a:r>
                      <a:r>
                        <a:rPr sz="2100" spc="-95" dirty="0">
                          <a:latin typeface="Arial"/>
                          <a:cs typeface="Arial"/>
                        </a:rPr>
                        <a:t>  </a:t>
                      </a:r>
                      <a:r>
                        <a:rPr sz="2100" spc="-55" dirty="0">
                          <a:latin typeface="Arial"/>
                          <a:cs typeface="Arial"/>
                        </a:rPr>
                        <a:t>sector  </a:t>
                      </a:r>
                      <a:r>
                        <a:rPr sz="2100" spc="-20" dirty="0">
                          <a:solidFill>
                            <a:schemeClr val="tx1"/>
                          </a:solidFill>
                          <a:latin typeface="Arial"/>
                          <a:cs typeface="Arial"/>
                        </a:rPr>
                        <a:t>trong</a:t>
                      </a:r>
                      <a:r>
                        <a:rPr lang="en-US" sz="2100" spc="-20" dirty="0">
                          <a:solidFill>
                            <a:schemeClr val="tx1"/>
                          </a:solidFill>
                          <a:latin typeface="Arial"/>
                          <a:cs typeface="Arial"/>
                        </a:rPr>
                        <a:t> phân</a:t>
                      </a:r>
                      <a:r>
                        <a:rPr lang="en-US" sz="2100" spc="-20" baseline="0" dirty="0">
                          <a:solidFill>
                            <a:schemeClr val="tx1"/>
                          </a:solidFill>
                          <a:latin typeface="Arial"/>
                          <a:cs typeface="Arial"/>
                        </a:rPr>
                        <a:t> vùng</a:t>
                      </a:r>
                      <a:r>
                        <a:rPr sz="2100" spc="-20" dirty="0">
                          <a:solidFill>
                            <a:schemeClr val="tx1"/>
                          </a:solidFill>
                          <a:latin typeface="Arial"/>
                          <a:cs typeface="Arial"/>
                        </a:rPr>
                        <a:t> </a:t>
                      </a:r>
                      <a:r>
                        <a:rPr sz="2100" spc="-55" dirty="0">
                          <a:latin typeface="Arial"/>
                          <a:cs typeface="Arial"/>
                        </a:rPr>
                        <a:t>	</a:t>
                      </a:r>
                      <a:r>
                        <a:rPr sz="2100" u="heavy" spc="-55" dirty="0">
                          <a:latin typeface="Times New Roman"/>
                          <a:cs typeface="Times New Roman"/>
                          <a:hlinkClick r:id="rId2" action="ppaction://hlinksldjump"/>
                        </a:rPr>
                        <a:t> </a:t>
                      </a:r>
                      <a:r>
                        <a:rPr sz="2100" u="heavy" spc="105" dirty="0">
                          <a:latin typeface="Times New Roman"/>
                          <a:cs typeface="Times New Roman"/>
                          <a:hlinkClick r:id="rId2" action="ppaction://hlinksldjump"/>
                        </a:rPr>
                        <a:t> </a:t>
                      </a:r>
                      <a:endParaRPr sz="2100" dirty="0">
                        <a:latin typeface="Times New Roman"/>
                        <a:cs typeface="Times New Roman"/>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bl>
          </a:graphicData>
        </a:graphic>
      </p:graphicFrame>
      <p:sp>
        <p:nvSpPr>
          <p:cNvPr id="32" name="object 32"/>
          <p:cNvSpPr/>
          <p:nvPr/>
        </p:nvSpPr>
        <p:spPr>
          <a:xfrm>
            <a:off x="2231012" y="2932946"/>
            <a:ext cx="6426488" cy="1410684"/>
          </a:xfrm>
          <a:prstGeom prst="rect">
            <a:avLst/>
          </a:prstGeom>
          <a:blipFill>
            <a:blip r:embed="rId3" cstate="print"/>
            <a:stretch>
              <a:fillRect/>
            </a:stretch>
          </a:blipFill>
        </p:spPr>
        <p:txBody>
          <a:bodyPr wrap="square" lIns="0" tIns="0" rIns="0" bIns="0" rtlCol="0"/>
          <a:lstStyle/>
          <a:p>
            <a:endParaRPr/>
          </a:p>
        </p:txBody>
      </p:sp>
      <p:sp>
        <p:nvSpPr>
          <p:cNvPr id="34" name="Rectangle 3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5" name="Rectangle 34"/>
          <p:cNvSpPr/>
          <p:nvPr/>
        </p:nvSpPr>
        <p:spPr>
          <a:xfrm>
            <a:off x="223420" y="1026499"/>
            <a:ext cx="8686800" cy="4213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 bảng phân chương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9175414"/>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3"/>
          <p:cNvGraphicFramePr>
            <a:graphicFrameLocks noGrp="1"/>
          </p:cNvGraphicFramePr>
          <p:nvPr>
            <p:extLst>
              <p:ext uri="{D42A27DB-BD31-4B8C-83A1-F6EECF244321}">
                <p14:modId xmlns:p14="http://schemas.microsoft.com/office/powerpoint/2010/main" val="4031547276"/>
              </p:ext>
            </p:extLst>
          </p:nvPr>
        </p:nvGraphicFramePr>
        <p:xfrm>
          <a:off x="709024" y="1555823"/>
          <a:ext cx="7615234" cy="1661022"/>
        </p:xfrm>
        <a:graphic>
          <a:graphicData uri="http://schemas.openxmlformats.org/drawingml/2006/table">
            <a:tbl>
              <a:tblPr firstRow="1" bandRow="1">
                <a:tableStyleId>{2D5ABB26-0587-4C30-8999-92F81FD0307C}</a:tableStyleId>
              </a:tblPr>
              <a:tblGrid>
                <a:gridCol w="1851856">
                  <a:extLst>
                    <a:ext uri="{9D8B030D-6E8A-4147-A177-3AD203B41FA5}">
                      <a16:colId xmlns:a16="http://schemas.microsoft.com/office/drawing/2014/main" val="20000"/>
                    </a:ext>
                  </a:extLst>
                </a:gridCol>
                <a:gridCol w="1939722">
                  <a:extLst>
                    <a:ext uri="{9D8B030D-6E8A-4147-A177-3AD203B41FA5}">
                      <a16:colId xmlns:a16="http://schemas.microsoft.com/office/drawing/2014/main" val="20001"/>
                    </a:ext>
                  </a:extLst>
                </a:gridCol>
                <a:gridCol w="1936288">
                  <a:extLst>
                    <a:ext uri="{9D8B030D-6E8A-4147-A177-3AD203B41FA5}">
                      <a16:colId xmlns:a16="http://schemas.microsoft.com/office/drawing/2014/main" val="20002"/>
                    </a:ext>
                  </a:extLst>
                </a:gridCol>
                <a:gridCol w="1887368">
                  <a:extLst>
                    <a:ext uri="{9D8B030D-6E8A-4147-A177-3AD203B41FA5}">
                      <a16:colId xmlns:a16="http://schemas.microsoft.com/office/drawing/2014/main" val="20003"/>
                    </a:ext>
                  </a:extLst>
                </a:gridCol>
              </a:tblGrid>
              <a:tr h="327171">
                <a:tc>
                  <a:txBody>
                    <a:bodyPr/>
                    <a:lstStyle/>
                    <a:p>
                      <a:pPr marL="72390">
                        <a:lnSpc>
                          <a:spcPts val="1210"/>
                        </a:lnSpc>
                      </a:pPr>
                      <a:r>
                        <a:rPr sz="2400" spc="-85" dirty="0">
                          <a:latin typeface="Arial"/>
                          <a:cs typeface="Arial"/>
                        </a:rPr>
                        <a:t>00 01 01 </a:t>
                      </a:r>
                      <a:r>
                        <a:rPr sz="2400" spc="-5" dirty="0">
                          <a:latin typeface="Arial"/>
                          <a:cs typeface="Arial"/>
                        </a:rPr>
                        <a:t> </a:t>
                      </a:r>
                      <a:r>
                        <a:rPr sz="2400" spc="-90" dirty="0">
                          <a:latin typeface="Arial"/>
                          <a:cs typeface="Arial"/>
                        </a:rPr>
                        <a:t>00</a:t>
                      </a:r>
                      <a:endParaRPr sz="2400" dirty="0">
                        <a:latin typeface="Arial"/>
                        <a:cs typeface="Arial"/>
                      </a:endParaRPr>
                    </a:p>
                  </a:txBody>
                  <a:tcPr marL="0" marR="0" marT="0" marB="0" anchor="b">
                    <a:lnL w="6350">
                      <a:solidFill>
                        <a:srgbClr val="000000"/>
                      </a:solidFill>
                      <a:prstDash val="solid"/>
                    </a:lnL>
                    <a:lnT w="6350">
                      <a:solidFill>
                        <a:srgbClr val="000000"/>
                      </a:solidFill>
                      <a:prstDash val="solid"/>
                    </a:lnT>
                  </a:tcPr>
                </a:tc>
                <a:tc>
                  <a:txBody>
                    <a:bodyPr/>
                    <a:lstStyle/>
                    <a:p>
                      <a:pPr marL="75565">
                        <a:lnSpc>
                          <a:spcPts val="1210"/>
                        </a:lnSpc>
                      </a:pPr>
                      <a:r>
                        <a:rPr sz="2400" spc="-85" dirty="0">
                          <a:latin typeface="Arial"/>
                          <a:cs typeface="Arial"/>
                        </a:rPr>
                        <a:t>07 </a:t>
                      </a:r>
                      <a:r>
                        <a:rPr sz="2400" spc="-90" dirty="0">
                          <a:latin typeface="Arial"/>
                          <a:cs typeface="Arial"/>
                        </a:rPr>
                        <a:t>FE </a:t>
                      </a:r>
                      <a:r>
                        <a:rPr sz="2400" spc="-80" dirty="0">
                          <a:latin typeface="Arial"/>
                          <a:cs typeface="Arial"/>
                        </a:rPr>
                        <a:t>3F </a:t>
                      </a:r>
                      <a:r>
                        <a:rPr sz="2400" dirty="0">
                          <a:latin typeface="Arial"/>
                          <a:cs typeface="Arial"/>
                        </a:rPr>
                        <a:t> </a:t>
                      </a:r>
                      <a:r>
                        <a:rPr sz="2400" spc="-75" dirty="0">
                          <a:latin typeface="Arial"/>
                          <a:cs typeface="Arial"/>
                        </a:rPr>
                        <a:t>F8</a:t>
                      </a:r>
                      <a:endParaRPr sz="2400" dirty="0">
                        <a:latin typeface="Arial"/>
                        <a:cs typeface="Arial"/>
                      </a:endParaRPr>
                    </a:p>
                  </a:txBody>
                  <a:tcPr marL="0" marR="0" marT="0" marB="0" anchor="b">
                    <a:lnT w="6350">
                      <a:solidFill>
                        <a:srgbClr val="000000"/>
                      </a:solidFill>
                      <a:prstDash val="solid"/>
                    </a:lnT>
                  </a:tcPr>
                </a:tc>
                <a:tc>
                  <a:txBody>
                    <a:bodyPr/>
                    <a:lstStyle/>
                    <a:p>
                      <a:pPr marL="75565">
                        <a:lnSpc>
                          <a:spcPts val="1210"/>
                        </a:lnSpc>
                      </a:pPr>
                      <a:r>
                        <a:rPr sz="2400" spc="-80" dirty="0">
                          <a:latin typeface="Arial"/>
                          <a:cs typeface="Arial"/>
                        </a:rPr>
                        <a:t>3F </a:t>
                      </a:r>
                      <a:r>
                        <a:rPr sz="2400" spc="-85" dirty="0">
                          <a:latin typeface="Arial"/>
                          <a:cs typeface="Arial"/>
                        </a:rPr>
                        <a:t>00  00</a:t>
                      </a:r>
                      <a:r>
                        <a:rPr sz="2400" spc="-5" dirty="0">
                          <a:latin typeface="Arial"/>
                          <a:cs typeface="Arial"/>
                        </a:rPr>
                        <a:t> </a:t>
                      </a:r>
                      <a:r>
                        <a:rPr sz="2400" spc="-90" dirty="0">
                          <a:latin typeface="Arial"/>
                          <a:cs typeface="Arial"/>
                        </a:rPr>
                        <a:t>00</a:t>
                      </a:r>
                      <a:endParaRPr sz="2400">
                        <a:latin typeface="Arial"/>
                        <a:cs typeface="Arial"/>
                      </a:endParaRPr>
                    </a:p>
                  </a:txBody>
                  <a:tcPr marL="0" marR="0" marT="0" marB="0" anchor="b">
                    <a:lnT w="6350">
                      <a:solidFill>
                        <a:srgbClr val="000000"/>
                      </a:solidFill>
                      <a:prstDash val="solid"/>
                    </a:lnT>
                  </a:tcPr>
                </a:tc>
                <a:tc>
                  <a:txBody>
                    <a:bodyPr/>
                    <a:lstStyle/>
                    <a:p>
                      <a:pPr marL="75565">
                        <a:lnSpc>
                          <a:spcPts val="1210"/>
                        </a:lnSpc>
                      </a:pPr>
                      <a:r>
                        <a:rPr sz="2400" spc="-60" dirty="0">
                          <a:latin typeface="Arial"/>
                          <a:cs typeface="Arial"/>
                        </a:rPr>
                        <a:t>7A </a:t>
                      </a:r>
                      <a:r>
                        <a:rPr sz="2400" spc="-85" dirty="0">
                          <a:latin typeface="Arial"/>
                          <a:cs typeface="Arial"/>
                        </a:rPr>
                        <a:t>09  </a:t>
                      </a:r>
                      <a:r>
                        <a:rPr sz="2400" spc="-60" dirty="0">
                          <a:latin typeface="Arial"/>
                          <a:cs typeface="Arial"/>
                        </a:rPr>
                        <a:t>3D</a:t>
                      </a:r>
                      <a:r>
                        <a:rPr sz="2400" spc="-15" dirty="0">
                          <a:latin typeface="Arial"/>
                          <a:cs typeface="Arial"/>
                        </a:rPr>
                        <a:t> </a:t>
                      </a:r>
                      <a:r>
                        <a:rPr sz="2400" spc="-90" dirty="0">
                          <a:latin typeface="Arial"/>
                          <a:cs typeface="Arial"/>
                        </a:rPr>
                        <a:t>00</a:t>
                      </a:r>
                      <a:endParaRPr sz="2400">
                        <a:latin typeface="Arial"/>
                        <a:cs typeface="Arial"/>
                      </a:endParaRPr>
                    </a:p>
                  </a:txBody>
                  <a:tcPr marL="0" marR="0" marT="0" marB="0" anchor="b">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0"/>
                  </a:ext>
                </a:extLst>
              </a:tr>
              <a:tr h="327171">
                <a:tc>
                  <a:txBody>
                    <a:bodyPr/>
                    <a:lstStyle/>
                    <a:p>
                      <a:pPr marL="72390">
                        <a:lnSpc>
                          <a:spcPts val="1240"/>
                        </a:lnSpc>
                      </a:pPr>
                      <a:r>
                        <a:rPr sz="2400" spc="-85" dirty="0">
                          <a:latin typeface="Arial"/>
                          <a:cs typeface="Arial"/>
                        </a:rPr>
                        <a:t>80 00 01 </a:t>
                      </a:r>
                      <a:r>
                        <a:rPr sz="2400" spc="-10" dirty="0">
                          <a:latin typeface="Arial"/>
                          <a:cs typeface="Arial"/>
                        </a:rPr>
                        <a:t> </a:t>
                      </a:r>
                      <a:r>
                        <a:rPr sz="2400" spc="-75" dirty="0">
                          <a:latin typeface="Arial"/>
                          <a:cs typeface="Arial"/>
                        </a:rPr>
                        <a:t>F9</a:t>
                      </a:r>
                      <a:endParaRPr sz="2400">
                        <a:latin typeface="Arial"/>
                        <a:cs typeface="Arial"/>
                      </a:endParaRPr>
                    </a:p>
                  </a:txBody>
                  <a:tcPr marL="0" marR="0" marT="0" marB="0" anchor="b">
                    <a:lnL w="6350">
                      <a:solidFill>
                        <a:srgbClr val="000000"/>
                      </a:solidFill>
                      <a:prstDash val="solid"/>
                    </a:lnL>
                  </a:tcPr>
                </a:tc>
                <a:tc>
                  <a:txBody>
                    <a:bodyPr/>
                    <a:lstStyle/>
                    <a:p>
                      <a:pPr marL="75565">
                        <a:lnSpc>
                          <a:spcPts val="1240"/>
                        </a:lnSpc>
                      </a:pPr>
                      <a:r>
                        <a:rPr sz="2400" spc="-55" dirty="0">
                          <a:latin typeface="Arial"/>
                          <a:cs typeface="Arial"/>
                        </a:rPr>
                        <a:t>0B </a:t>
                      </a:r>
                      <a:r>
                        <a:rPr sz="2400" spc="-90" dirty="0">
                          <a:latin typeface="Arial"/>
                          <a:cs typeface="Arial"/>
                        </a:rPr>
                        <a:t>FE  </a:t>
                      </a:r>
                      <a:r>
                        <a:rPr sz="2400" spc="-50" dirty="0">
                          <a:latin typeface="Arial"/>
                          <a:cs typeface="Arial"/>
                        </a:rPr>
                        <a:t>BF</a:t>
                      </a:r>
                      <a:r>
                        <a:rPr sz="2400" spc="-15" dirty="0">
                          <a:latin typeface="Arial"/>
                          <a:cs typeface="Arial"/>
                        </a:rPr>
                        <a:t> </a:t>
                      </a:r>
                      <a:r>
                        <a:rPr sz="2400" spc="-90" dirty="0">
                          <a:latin typeface="Arial"/>
                          <a:cs typeface="Arial"/>
                        </a:rPr>
                        <a:t>30</a:t>
                      </a:r>
                      <a:endParaRPr sz="2400">
                        <a:latin typeface="Arial"/>
                        <a:cs typeface="Arial"/>
                      </a:endParaRPr>
                    </a:p>
                  </a:txBody>
                  <a:tcPr marL="0" marR="0" marT="0" marB="0" anchor="b"/>
                </a:tc>
                <a:tc>
                  <a:txBody>
                    <a:bodyPr/>
                    <a:lstStyle/>
                    <a:p>
                      <a:pPr marL="75565">
                        <a:lnSpc>
                          <a:spcPts val="1240"/>
                        </a:lnSpc>
                      </a:pPr>
                      <a:r>
                        <a:rPr sz="2400" spc="-55" dirty="0">
                          <a:latin typeface="Arial"/>
                          <a:cs typeface="Arial"/>
                        </a:rPr>
                        <a:t>B9 </a:t>
                      </a:r>
                      <a:r>
                        <a:rPr sz="2400" spc="-85" dirty="0">
                          <a:latin typeface="Arial"/>
                          <a:cs typeface="Arial"/>
                        </a:rPr>
                        <a:t>09  </a:t>
                      </a:r>
                      <a:r>
                        <a:rPr sz="2400" spc="-60" dirty="0">
                          <a:latin typeface="Arial"/>
                          <a:cs typeface="Arial"/>
                        </a:rPr>
                        <a:t>3D</a:t>
                      </a:r>
                      <a:r>
                        <a:rPr sz="2400" spc="-30" dirty="0">
                          <a:latin typeface="Arial"/>
                          <a:cs typeface="Arial"/>
                        </a:rPr>
                        <a:t> </a:t>
                      </a:r>
                      <a:r>
                        <a:rPr sz="2400" spc="-90" dirty="0">
                          <a:latin typeface="Arial"/>
                          <a:cs typeface="Arial"/>
                        </a:rPr>
                        <a:t>00</a:t>
                      </a:r>
                      <a:endParaRPr sz="2400">
                        <a:latin typeface="Arial"/>
                        <a:cs typeface="Arial"/>
                      </a:endParaRPr>
                    </a:p>
                  </a:txBody>
                  <a:tcPr marL="0" marR="0" marT="0" marB="0" anchor="b"/>
                </a:tc>
                <a:tc>
                  <a:txBody>
                    <a:bodyPr/>
                    <a:lstStyle/>
                    <a:p>
                      <a:pPr marL="75565">
                        <a:lnSpc>
                          <a:spcPts val="1240"/>
                        </a:lnSpc>
                      </a:pPr>
                      <a:r>
                        <a:rPr sz="2400" spc="-85" dirty="0">
                          <a:latin typeface="Arial"/>
                          <a:cs typeface="Arial"/>
                        </a:rPr>
                        <a:t>38  </a:t>
                      </a:r>
                      <a:r>
                        <a:rPr sz="2400" spc="-55" dirty="0">
                          <a:latin typeface="Arial"/>
                          <a:cs typeface="Arial"/>
                        </a:rPr>
                        <a:t>7B </a:t>
                      </a:r>
                      <a:r>
                        <a:rPr sz="2400" spc="-105" dirty="0">
                          <a:latin typeface="Arial"/>
                          <a:cs typeface="Arial"/>
                        </a:rPr>
                        <a:t>4C</a:t>
                      </a:r>
                      <a:r>
                        <a:rPr sz="2400" spc="-30" dirty="0">
                          <a:latin typeface="Arial"/>
                          <a:cs typeface="Arial"/>
                        </a:rPr>
                        <a:t> </a:t>
                      </a:r>
                      <a:r>
                        <a:rPr sz="2400" spc="-90" dirty="0">
                          <a:latin typeface="Arial"/>
                          <a:cs typeface="Arial"/>
                        </a:rPr>
                        <a:t>00</a:t>
                      </a:r>
                      <a:endParaRPr sz="2400">
                        <a:latin typeface="Arial"/>
                        <a:cs typeface="Arial"/>
                      </a:endParaRPr>
                    </a:p>
                  </a:txBody>
                  <a:tcPr marL="0" marR="0" marT="0" marB="0" anchor="b">
                    <a:lnR w="6350">
                      <a:solidFill>
                        <a:srgbClr val="000000"/>
                      </a:solidFill>
                      <a:prstDash val="solid"/>
                    </a:lnR>
                  </a:tcPr>
                </a:tc>
                <a:extLst>
                  <a:ext uri="{0D108BD9-81ED-4DB2-BD59-A6C34878D82A}">
                    <a16:rowId xmlns:a16="http://schemas.microsoft.com/office/drawing/2014/main" val="10001"/>
                  </a:ext>
                </a:extLst>
              </a:tr>
              <a:tr h="327171">
                <a:tc>
                  <a:txBody>
                    <a:bodyPr/>
                    <a:lstStyle/>
                    <a:p>
                      <a:pPr marL="72390">
                        <a:lnSpc>
                          <a:spcPts val="1240"/>
                        </a:lnSpc>
                      </a:pPr>
                      <a:r>
                        <a:rPr sz="2400" spc="-85" dirty="0">
                          <a:latin typeface="Arial"/>
                          <a:cs typeface="Arial"/>
                        </a:rPr>
                        <a:t>00 00 81 </a:t>
                      </a:r>
                      <a:r>
                        <a:rPr sz="2400" spc="-5" dirty="0">
                          <a:latin typeface="Arial"/>
                          <a:cs typeface="Arial"/>
                        </a:rPr>
                        <a:t> </a:t>
                      </a:r>
                      <a:r>
                        <a:rPr sz="2400" spc="-65" dirty="0">
                          <a:latin typeface="Arial"/>
                          <a:cs typeface="Arial"/>
                        </a:rPr>
                        <a:t>EB</a:t>
                      </a:r>
                      <a:endParaRPr sz="2400">
                        <a:latin typeface="Arial"/>
                        <a:cs typeface="Arial"/>
                      </a:endParaRPr>
                    </a:p>
                  </a:txBody>
                  <a:tcPr marL="0" marR="0" marT="0" marB="0" anchor="b">
                    <a:lnL w="6350">
                      <a:solidFill>
                        <a:srgbClr val="000000"/>
                      </a:solidFill>
                      <a:prstDash val="solid"/>
                    </a:lnL>
                  </a:tcPr>
                </a:tc>
                <a:tc>
                  <a:txBody>
                    <a:bodyPr/>
                    <a:lstStyle/>
                    <a:p>
                      <a:pPr marL="75565">
                        <a:lnSpc>
                          <a:spcPts val="1240"/>
                        </a:lnSpc>
                      </a:pPr>
                      <a:r>
                        <a:rPr sz="2400" spc="-80" dirty="0">
                          <a:latin typeface="Arial"/>
                          <a:cs typeface="Arial"/>
                        </a:rPr>
                        <a:t>0F </a:t>
                      </a:r>
                      <a:r>
                        <a:rPr sz="2400" spc="-90" dirty="0">
                          <a:latin typeface="Arial"/>
                          <a:cs typeface="Arial"/>
                        </a:rPr>
                        <a:t>FE  </a:t>
                      </a:r>
                      <a:r>
                        <a:rPr sz="2400" spc="-70" dirty="0">
                          <a:latin typeface="Arial"/>
                          <a:cs typeface="Arial"/>
                        </a:rPr>
                        <a:t>FF</a:t>
                      </a:r>
                      <a:r>
                        <a:rPr sz="2400" spc="5" dirty="0">
                          <a:latin typeface="Arial"/>
                          <a:cs typeface="Arial"/>
                        </a:rPr>
                        <a:t> </a:t>
                      </a:r>
                      <a:r>
                        <a:rPr sz="2400" spc="-70" dirty="0">
                          <a:latin typeface="Arial"/>
                          <a:cs typeface="Arial"/>
                        </a:rPr>
                        <a:t>FF</a:t>
                      </a:r>
                      <a:endParaRPr sz="2400">
                        <a:latin typeface="Arial"/>
                        <a:cs typeface="Arial"/>
                      </a:endParaRPr>
                    </a:p>
                  </a:txBody>
                  <a:tcPr marL="0" marR="0" marT="0" marB="0" anchor="b"/>
                </a:tc>
                <a:tc>
                  <a:txBody>
                    <a:bodyPr/>
                    <a:lstStyle/>
                    <a:p>
                      <a:pPr marL="75565">
                        <a:lnSpc>
                          <a:spcPts val="1240"/>
                        </a:lnSpc>
                      </a:pPr>
                      <a:r>
                        <a:rPr sz="2400" spc="-55" dirty="0">
                          <a:latin typeface="Arial"/>
                          <a:cs typeface="Arial"/>
                        </a:rPr>
                        <a:t>2B </a:t>
                      </a:r>
                      <a:r>
                        <a:rPr sz="2400" spc="-60" dirty="0">
                          <a:latin typeface="Arial"/>
                          <a:cs typeface="Arial"/>
                        </a:rPr>
                        <a:t>1D  </a:t>
                      </a:r>
                      <a:r>
                        <a:rPr sz="2400" spc="-55" dirty="0">
                          <a:latin typeface="Arial"/>
                          <a:cs typeface="Arial"/>
                        </a:rPr>
                        <a:t>B7</a:t>
                      </a:r>
                      <a:r>
                        <a:rPr sz="2400" spc="-80" dirty="0">
                          <a:latin typeface="Arial"/>
                          <a:cs typeface="Arial"/>
                        </a:rPr>
                        <a:t> </a:t>
                      </a:r>
                      <a:r>
                        <a:rPr sz="2400" spc="-90" dirty="0">
                          <a:latin typeface="Arial"/>
                          <a:cs typeface="Arial"/>
                        </a:rPr>
                        <a:t>00</a:t>
                      </a:r>
                      <a:endParaRPr sz="2400">
                        <a:latin typeface="Arial"/>
                        <a:cs typeface="Arial"/>
                      </a:endParaRPr>
                    </a:p>
                  </a:txBody>
                  <a:tcPr marL="0" marR="0" marT="0" marB="0" anchor="b"/>
                </a:tc>
                <a:tc>
                  <a:txBody>
                    <a:bodyPr/>
                    <a:lstStyle/>
                    <a:p>
                      <a:pPr marL="75565">
                        <a:lnSpc>
                          <a:spcPts val="1240"/>
                        </a:lnSpc>
                      </a:pPr>
                      <a:r>
                        <a:rPr sz="2400" spc="-85" dirty="0">
                          <a:latin typeface="Arial"/>
                          <a:cs typeface="Arial"/>
                        </a:rPr>
                        <a:t>72 13 </a:t>
                      </a:r>
                      <a:r>
                        <a:rPr sz="2400" spc="-60" dirty="0">
                          <a:latin typeface="Arial"/>
                          <a:cs typeface="Arial"/>
                        </a:rPr>
                        <a:t>7A </a:t>
                      </a:r>
                      <a:r>
                        <a:rPr sz="2400" spc="-30" dirty="0">
                          <a:latin typeface="Arial"/>
                          <a:cs typeface="Arial"/>
                        </a:rPr>
                        <a:t> </a:t>
                      </a:r>
                      <a:r>
                        <a:rPr sz="2400" spc="-85" dirty="0">
                          <a:latin typeface="Arial"/>
                          <a:cs typeface="Arial"/>
                        </a:rPr>
                        <a:t>00</a:t>
                      </a:r>
                      <a:endParaRPr sz="2400">
                        <a:latin typeface="Arial"/>
                        <a:cs typeface="Arial"/>
                      </a:endParaRPr>
                    </a:p>
                  </a:txBody>
                  <a:tcPr marL="0" marR="0" marT="0" marB="0" anchor="b">
                    <a:lnR w="6350">
                      <a:solidFill>
                        <a:srgbClr val="000000"/>
                      </a:solidFill>
                      <a:prstDash val="solid"/>
                    </a:lnR>
                  </a:tcPr>
                </a:tc>
                <a:extLst>
                  <a:ext uri="{0D108BD9-81ED-4DB2-BD59-A6C34878D82A}">
                    <a16:rowId xmlns:a16="http://schemas.microsoft.com/office/drawing/2014/main" val="10002"/>
                  </a:ext>
                </a:extLst>
              </a:tr>
              <a:tr h="327171">
                <a:tc>
                  <a:txBody>
                    <a:bodyPr/>
                    <a:lstStyle/>
                    <a:p>
                      <a:pPr marL="72390">
                        <a:lnSpc>
                          <a:spcPts val="1240"/>
                        </a:lnSpc>
                      </a:pPr>
                      <a:r>
                        <a:rPr sz="2400" spc="-85" dirty="0">
                          <a:latin typeface="Arial"/>
                          <a:cs typeface="Arial"/>
                        </a:rPr>
                        <a:t>00 00 00 </a:t>
                      </a:r>
                      <a:r>
                        <a:rPr sz="2400" spc="-5" dirty="0">
                          <a:latin typeface="Arial"/>
                          <a:cs typeface="Arial"/>
                        </a:rPr>
                        <a:t> </a:t>
                      </a:r>
                      <a:r>
                        <a:rPr sz="2400" spc="-90" dirty="0">
                          <a:latin typeface="Arial"/>
                          <a:cs typeface="Arial"/>
                        </a:rPr>
                        <a:t>00</a:t>
                      </a:r>
                      <a:endParaRPr sz="2400" dirty="0">
                        <a:latin typeface="Arial"/>
                        <a:cs typeface="Arial"/>
                      </a:endParaRPr>
                    </a:p>
                  </a:txBody>
                  <a:tcPr marL="0" marR="0" marT="0" marB="0" anchor="b">
                    <a:lnL w="6350">
                      <a:solidFill>
                        <a:srgbClr val="000000"/>
                      </a:solidFill>
                      <a:prstDash val="solid"/>
                    </a:lnL>
                  </a:tcPr>
                </a:tc>
                <a:tc>
                  <a:txBody>
                    <a:bodyPr/>
                    <a:lstStyle/>
                    <a:p>
                      <a:pPr marL="75565">
                        <a:lnSpc>
                          <a:spcPts val="1240"/>
                        </a:lnSpc>
                      </a:pPr>
                      <a:r>
                        <a:rPr sz="2400" spc="-85" dirty="0">
                          <a:latin typeface="Arial"/>
                          <a:cs typeface="Arial"/>
                        </a:rPr>
                        <a:t>00 00 00 </a:t>
                      </a:r>
                      <a:r>
                        <a:rPr sz="2400" spc="-5" dirty="0">
                          <a:latin typeface="Arial"/>
                          <a:cs typeface="Arial"/>
                        </a:rPr>
                        <a:t> </a:t>
                      </a:r>
                      <a:r>
                        <a:rPr sz="2400" spc="-90" dirty="0">
                          <a:latin typeface="Arial"/>
                          <a:cs typeface="Arial"/>
                        </a:rPr>
                        <a:t>00</a:t>
                      </a:r>
                      <a:endParaRPr sz="2400">
                        <a:latin typeface="Arial"/>
                        <a:cs typeface="Arial"/>
                      </a:endParaRPr>
                    </a:p>
                  </a:txBody>
                  <a:tcPr marL="0" marR="0" marT="0" marB="0" anchor="b"/>
                </a:tc>
                <a:tc>
                  <a:txBody>
                    <a:bodyPr/>
                    <a:lstStyle/>
                    <a:p>
                      <a:pPr marL="75565">
                        <a:lnSpc>
                          <a:spcPts val="1240"/>
                        </a:lnSpc>
                      </a:pPr>
                      <a:r>
                        <a:rPr sz="2400" spc="-85" dirty="0">
                          <a:latin typeface="Arial"/>
                          <a:cs typeface="Arial"/>
                        </a:rPr>
                        <a:t>00 00 00 </a:t>
                      </a:r>
                      <a:r>
                        <a:rPr sz="2400" spc="-5" dirty="0">
                          <a:latin typeface="Arial"/>
                          <a:cs typeface="Arial"/>
                        </a:rPr>
                        <a:t> </a:t>
                      </a:r>
                      <a:r>
                        <a:rPr sz="2400" spc="-90" dirty="0">
                          <a:latin typeface="Arial"/>
                          <a:cs typeface="Arial"/>
                        </a:rPr>
                        <a:t>00</a:t>
                      </a:r>
                      <a:endParaRPr sz="2400">
                        <a:latin typeface="Arial"/>
                        <a:cs typeface="Arial"/>
                      </a:endParaRPr>
                    </a:p>
                  </a:txBody>
                  <a:tcPr marL="0" marR="0" marT="0" marB="0" anchor="b"/>
                </a:tc>
                <a:tc>
                  <a:txBody>
                    <a:bodyPr/>
                    <a:lstStyle/>
                    <a:p>
                      <a:pPr marL="75565">
                        <a:lnSpc>
                          <a:spcPts val="1240"/>
                        </a:lnSpc>
                      </a:pPr>
                      <a:r>
                        <a:rPr sz="2400" spc="-85" dirty="0">
                          <a:latin typeface="Arial"/>
                          <a:cs typeface="Arial"/>
                        </a:rPr>
                        <a:t>00 00 00 </a:t>
                      </a:r>
                      <a:r>
                        <a:rPr sz="2400" spc="-5" dirty="0">
                          <a:latin typeface="Arial"/>
                          <a:cs typeface="Arial"/>
                        </a:rPr>
                        <a:t> </a:t>
                      </a:r>
                      <a:r>
                        <a:rPr sz="2400" spc="-90" dirty="0">
                          <a:latin typeface="Arial"/>
                          <a:cs typeface="Arial"/>
                        </a:rPr>
                        <a:t>00</a:t>
                      </a:r>
                      <a:endParaRPr sz="2400">
                        <a:latin typeface="Arial"/>
                        <a:cs typeface="Arial"/>
                      </a:endParaRPr>
                    </a:p>
                  </a:txBody>
                  <a:tcPr marL="0" marR="0" marT="0" marB="0" anchor="b">
                    <a:lnR w="6350">
                      <a:solidFill>
                        <a:srgbClr val="000000"/>
                      </a:solidFill>
                      <a:prstDash val="solid"/>
                    </a:lnR>
                  </a:tcPr>
                </a:tc>
                <a:extLst>
                  <a:ext uri="{0D108BD9-81ED-4DB2-BD59-A6C34878D82A}">
                    <a16:rowId xmlns:a16="http://schemas.microsoft.com/office/drawing/2014/main" val="10003"/>
                  </a:ext>
                </a:extLst>
              </a:tr>
              <a:tr h="352338">
                <a:tc>
                  <a:txBody>
                    <a:bodyPr/>
                    <a:lstStyle/>
                    <a:p>
                      <a:pPr marL="72390">
                        <a:lnSpc>
                          <a:spcPts val="1240"/>
                        </a:lnSpc>
                      </a:pPr>
                      <a:r>
                        <a:rPr sz="2400" spc="-85" dirty="0">
                          <a:latin typeface="Arial"/>
                          <a:cs typeface="Arial"/>
                        </a:rPr>
                        <a:t>55</a:t>
                      </a:r>
                      <a:r>
                        <a:rPr sz="2400" spc="-40" dirty="0">
                          <a:latin typeface="Arial"/>
                          <a:cs typeface="Arial"/>
                        </a:rPr>
                        <a:t> </a:t>
                      </a:r>
                      <a:r>
                        <a:rPr sz="2400" spc="-35" dirty="0">
                          <a:latin typeface="Arial"/>
                          <a:cs typeface="Arial"/>
                        </a:rPr>
                        <a:t>AA</a:t>
                      </a:r>
                      <a:endParaRPr sz="2400">
                        <a:latin typeface="Arial"/>
                        <a:cs typeface="Arial"/>
                      </a:endParaRPr>
                    </a:p>
                  </a:txBody>
                  <a:tcPr marL="0" marR="0" marT="0" marB="0" anchor="b">
                    <a:lnL w="6350">
                      <a:solidFill>
                        <a:srgbClr val="000000"/>
                      </a:solidFill>
                      <a:prstDash val="solid"/>
                    </a:lnL>
                    <a:lnB w="63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nchor="b">
                    <a:lnB w="63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nchor="b">
                    <a:lnB w="6350">
                      <a:solidFill>
                        <a:srgbClr val="000000"/>
                      </a:solidFill>
                      <a:prstDash val="solid"/>
                    </a:lnB>
                  </a:tcPr>
                </a:tc>
                <a:tc>
                  <a:txBody>
                    <a:bodyPr/>
                    <a:lstStyle/>
                    <a:p>
                      <a:pPr>
                        <a:lnSpc>
                          <a:spcPct val="100000"/>
                        </a:lnSpc>
                      </a:pPr>
                      <a:endParaRPr sz="2000" dirty="0">
                        <a:latin typeface="Times New Roman"/>
                        <a:cs typeface="Times New Roman"/>
                      </a:endParaRPr>
                    </a:p>
                  </a:txBody>
                  <a:tcPr marL="0" marR="0" marT="0" marB="0" anchor="b">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34" name="object 34"/>
          <p:cNvSpPr txBox="1"/>
          <p:nvPr/>
        </p:nvSpPr>
        <p:spPr>
          <a:xfrm>
            <a:off x="693122" y="3581400"/>
            <a:ext cx="939588" cy="346048"/>
          </a:xfrm>
          <a:prstGeom prst="rect">
            <a:avLst/>
          </a:prstGeom>
        </p:spPr>
        <p:txBody>
          <a:bodyPr vert="horz" wrap="square" lIns="0" tIns="22661" rIns="0" bIns="0" rtlCol="0">
            <a:spAutoFit/>
          </a:bodyPr>
          <a:lstStyle/>
          <a:p>
            <a:pPr marL="25179">
              <a:spcBef>
                <a:spcPts val="178"/>
              </a:spcBef>
            </a:pPr>
            <a:r>
              <a:rPr sz="2100" spc="-99" dirty="0">
                <a:latin typeface="Arial"/>
                <a:cs typeface="Arial"/>
              </a:rPr>
              <a:t>Gi</a:t>
            </a:r>
            <a:r>
              <a:rPr lang="en-US" sz="2100" spc="-99" dirty="0">
                <a:latin typeface="Arial"/>
                <a:cs typeface="Arial"/>
              </a:rPr>
              <a:t>ả</a:t>
            </a:r>
            <a:r>
              <a:rPr sz="2100" spc="-99" dirty="0">
                <a:latin typeface="Arial"/>
                <a:cs typeface="Arial"/>
              </a:rPr>
              <a:t>i</a:t>
            </a:r>
            <a:r>
              <a:rPr sz="2100" spc="-20" dirty="0">
                <a:latin typeface="Arial"/>
                <a:cs typeface="Arial"/>
              </a:rPr>
              <a:t> </a:t>
            </a:r>
            <a:r>
              <a:rPr sz="2100" spc="-139" dirty="0">
                <a:latin typeface="Arial"/>
                <a:cs typeface="Arial"/>
              </a:rPr>
              <a:t>mã</a:t>
            </a:r>
            <a:endParaRPr sz="2100" dirty="0">
              <a:latin typeface="Arial"/>
              <a:cs typeface="Arial"/>
            </a:endParaRPr>
          </a:p>
        </p:txBody>
      </p:sp>
      <p:graphicFrame>
        <p:nvGraphicFramePr>
          <p:cNvPr id="35" name="object 35"/>
          <p:cNvGraphicFramePr>
            <a:graphicFrameLocks noGrp="1"/>
          </p:cNvGraphicFramePr>
          <p:nvPr>
            <p:extLst>
              <p:ext uri="{D42A27DB-BD31-4B8C-83A1-F6EECF244321}">
                <p14:modId xmlns:p14="http://schemas.microsoft.com/office/powerpoint/2010/main" val="464251622"/>
              </p:ext>
            </p:extLst>
          </p:nvPr>
        </p:nvGraphicFramePr>
        <p:xfrm>
          <a:off x="709024" y="3968251"/>
          <a:ext cx="8080264" cy="2038527"/>
        </p:xfrm>
        <a:graphic>
          <a:graphicData uri="http://schemas.openxmlformats.org/drawingml/2006/table">
            <a:tbl>
              <a:tblPr firstRow="1" bandRow="1">
                <a:tableStyleId>{2D5ABB26-0587-4C30-8999-92F81FD0307C}</a:tableStyleId>
              </a:tblPr>
              <a:tblGrid>
                <a:gridCol w="865882">
                  <a:extLst>
                    <a:ext uri="{9D8B030D-6E8A-4147-A177-3AD203B41FA5}">
                      <a16:colId xmlns:a16="http://schemas.microsoft.com/office/drawing/2014/main" val="20000"/>
                    </a:ext>
                  </a:extLst>
                </a:gridCol>
                <a:gridCol w="731570">
                  <a:extLst>
                    <a:ext uri="{9D8B030D-6E8A-4147-A177-3AD203B41FA5}">
                      <a16:colId xmlns:a16="http://schemas.microsoft.com/office/drawing/2014/main" val="20001"/>
                    </a:ext>
                  </a:extLst>
                </a:gridCol>
                <a:gridCol w="713256">
                  <a:extLst>
                    <a:ext uri="{9D8B030D-6E8A-4147-A177-3AD203B41FA5}">
                      <a16:colId xmlns:a16="http://schemas.microsoft.com/office/drawing/2014/main" val="20002"/>
                    </a:ext>
                  </a:extLst>
                </a:gridCol>
                <a:gridCol w="697991">
                  <a:extLst>
                    <a:ext uri="{9D8B030D-6E8A-4147-A177-3AD203B41FA5}">
                      <a16:colId xmlns:a16="http://schemas.microsoft.com/office/drawing/2014/main" val="20003"/>
                    </a:ext>
                  </a:extLst>
                </a:gridCol>
                <a:gridCol w="815125">
                  <a:extLst>
                    <a:ext uri="{9D8B030D-6E8A-4147-A177-3AD203B41FA5}">
                      <a16:colId xmlns:a16="http://schemas.microsoft.com/office/drawing/2014/main" val="20004"/>
                    </a:ext>
                  </a:extLst>
                </a:gridCol>
                <a:gridCol w="850618">
                  <a:extLst>
                    <a:ext uri="{9D8B030D-6E8A-4147-A177-3AD203B41FA5}">
                      <a16:colId xmlns:a16="http://schemas.microsoft.com/office/drawing/2014/main" val="20005"/>
                    </a:ext>
                  </a:extLst>
                </a:gridCol>
                <a:gridCol w="697991">
                  <a:extLst>
                    <a:ext uri="{9D8B030D-6E8A-4147-A177-3AD203B41FA5}">
                      <a16:colId xmlns:a16="http://schemas.microsoft.com/office/drawing/2014/main" val="20006"/>
                    </a:ext>
                  </a:extLst>
                </a:gridCol>
                <a:gridCol w="1400089">
                  <a:extLst>
                    <a:ext uri="{9D8B030D-6E8A-4147-A177-3AD203B41FA5}">
                      <a16:colId xmlns:a16="http://schemas.microsoft.com/office/drawing/2014/main" val="20007"/>
                    </a:ext>
                  </a:extLst>
                </a:gridCol>
                <a:gridCol w="1307742">
                  <a:extLst>
                    <a:ext uri="{9D8B030D-6E8A-4147-A177-3AD203B41FA5}">
                      <a16:colId xmlns:a16="http://schemas.microsoft.com/office/drawing/2014/main" val="20008"/>
                    </a:ext>
                  </a:extLst>
                </a:gridCol>
              </a:tblGrid>
              <a:tr h="352338">
                <a:tc rowSpan="2">
                  <a:txBody>
                    <a:bodyPr/>
                    <a:lstStyle/>
                    <a:p>
                      <a:pPr marL="72390">
                        <a:lnSpc>
                          <a:spcPct val="100000"/>
                        </a:lnSpc>
                        <a:spcBef>
                          <a:spcPts val="600"/>
                        </a:spcBef>
                      </a:pPr>
                      <a:r>
                        <a:rPr sz="2100" spc="-10" dirty="0">
                          <a:latin typeface="Arial"/>
                          <a:cs typeface="Arial"/>
                        </a:rPr>
                        <a:t>Boot</a:t>
                      </a:r>
                      <a:endParaRPr sz="2100" dirty="0">
                        <a:latin typeface="Arial"/>
                        <a:cs typeface="Arial"/>
                      </a:endParaRPr>
                    </a:p>
                  </a:txBody>
                  <a:tcPr marL="0" marR="0" marT="151002"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3">
                  <a:txBody>
                    <a:bodyPr/>
                    <a:lstStyle/>
                    <a:p>
                      <a:pPr marL="257810">
                        <a:lnSpc>
                          <a:spcPts val="1240"/>
                        </a:lnSpc>
                      </a:pPr>
                      <a:r>
                        <a:rPr sz="2100" dirty="0">
                          <a:latin typeface="Arial"/>
                          <a:cs typeface="Arial"/>
                        </a:rPr>
                        <a:t>Vi </a:t>
                      </a:r>
                      <a:r>
                        <a:rPr sz="2100" spc="10" dirty="0">
                          <a:latin typeface="Arial"/>
                          <a:cs typeface="Arial"/>
                        </a:rPr>
                        <a:t>trí</a:t>
                      </a:r>
                      <a:r>
                        <a:rPr sz="2100" spc="50" dirty="0">
                          <a:latin typeface="Arial"/>
                          <a:cs typeface="Arial"/>
                        </a:rPr>
                        <a:t> </a:t>
                      </a:r>
                      <a:r>
                        <a:rPr sz="2100" spc="-150" dirty="0">
                          <a:latin typeface="Arial"/>
                          <a:cs typeface="Arial"/>
                        </a:rPr>
                        <a:t>đ</a:t>
                      </a:r>
                      <a:r>
                        <a:rPr lang="en-US" sz="2100" spc="-150" dirty="0">
                          <a:latin typeface="Arial"/>
                          <a:cs typeface="Arial"/>
                        </a:rPr>
                        <a:t>ầ</a:t>
                      </a:r>
                      <a:r>
                        <a:rPr sz="2100" spc="-150" dirty="0">
                          <a:latin typeface="Arial"/>
                          <a:cs typeface="Arial"/>
                        </a:rPr>
                        <a:t>u</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300355">
                        <a:lnSpc>
                          <a:spcPts val="1240"/>
                        </a:lnSpc>
                      </a:pPr>
                      <a:r>
                        <a:rPr sz="2100" dirty="0">
                          <a:latin typeface="Arial"/>
                          <a:cs typeface="Arial"/>
                        </a:rPr>
                        <a:t>Vi </a:t>
                      </a:r>
                      <a:r>
                        <a:rPr sz="2100" spc="10" dirty="0">
                          <a:latin typeface="Arial"/>
                          <a:cs typeface="Arial"/>
                        </a:rPr>
                        <a:t>trí</a:t>
                      </a:r>
                      <a:r>
                        <a:rPr sz="2100" spc="50" dirty="0">
                          <a:latin typeface="Arial"/>
                          <a:cs typeface="Arial"/>
                        </a:rPr>
                        <a:t> </a:t>
                      </a:r>
                      <a:r>
                        <a:rPr sz="2100" spc="-40" dirty="0">
                          <a:latin typeface="Arial"/>
                          <a:cs typeface="Arial"/>
                        </a:rPr>
                        <a:t>cu</a:t>
                      </a:r>
                      <a:r>
                        <a:rPr lang="en-US" sz="2100" spc="-40" dirty="0">
                          <a:latin typeface="Arial"/>
                          <a:cs typeface="Arial"/>
                        </a:rPr>
                        <a:t>ố</a:t>
                      </a:r>
                      <a:r>
                        <a:rPr sz="2100" spc="-40" dirty="0">
                          <a:latin typeface="Arial"/>
                          <a:cs typeface="Arial"/>
                        </a:rPr>
                        <a:t>i</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rowSpan="2">
                  <a:txBody>
                    <a:bodyPr/>
                    <a:lstStyle/>
                    <a:p>
                      <a:pPr marL="172085">
                        <a:lnSpc>
                          <a:spcPct val="100000"/>
                        </a:lnSpc>
                        <a:spcBef>
                          <a:spcPts val="600"/>
                        </a:spcBef>
                      </a:pPr>
                      <a:r>
                        <a:rPr sz="2100" spc="-35" dirty="0">
                          <a:latin typeface="Tahoma"/>
                          <a:cs typeface="Tahoma"/>
                        </a:rPr>
                        <a:t>#</a:t>
                      </a:r>
                      <a:r>
                        <a:rPr sz="2100" spc="-35" dirty="0">
                          <a:latin typeface="Arial"/>
                          <a:cs typeface="Arial"/>
                        </a:rPr>
                        <a:t>sector</a:t>
                      </a:r>
                      <a:endParaRPr sz="2100">
                        <a:latin typeface="Arial"/>
                        <a:cs typeface="Arial"/>
                      </a:endParaRPr>
                    </a:p>
                  </a:txBody>
                  <a:tcPr marL="0" marR="0" marT="151002"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2">
                  <a:txBody>
                    <a:bodyPr/>
                    <a:lstStyle/>
                    <a:p>
                      <a:pPr marL="72390">
                        <a:lnSpc>
                          <a:spcPct val="100000"/>
                        </a:lnSpc>
                        <a:spcBef>
                          <a:spcPts val="640"/>
                        </a:spcBef>
                      </a:pPr>
                      <a:r>
                        <a:rPr lang="en-US" sz="2100" spc="-95" dirty="0">
                          <a:latin typeface="Arial"/>
                          <a:cs typeface="Arial"/>
                        </a:rPr>
                        <a:t>Số</a:t>
                      </a:r>
                      <a:r>
                        <a:rPr sz="2100" spc="-15" dirty="0">
                          <a:latin typeface="Arial"/>
                          <a:cs typeface="Arial"/>
                        </a:rPr>
                        <a:t> </a:t>
                      </a:r>
                      <a:r>
                        <a:rPr sz="2100" spc="-55" dirty="0">
                          <a:latin typeface="Arial"/>
                          <a:cs typeface="Arial"/>
                        </a:rPr>
                        <a:t>sector</a:t>
                      </a:r>
                      <a:endParaRPr sz="2100" dirty="0">
                        <a:latin typeface="Arial"/>
                        <a:cs typeface="Arial"/>
                      </a:endParaRPr>
                    </a:p>
                  </a:txBody>
                  <a:tcPr marL="0" marR="0" marT="161069"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52338">
                <a:tc vMerge="1">
                  <a:txBody>
                    <a:bodyPr/>
                    <a:lstStyle/>
                    <a:p>
                      <a:endParaRPr/>
                    </a:p>
                  </a:txBody>
                  <a:tcPr marL="0" marR="0" marT="762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25" dirty="0">
                          <a:latin typeface="Arial"/>
                          <a:cs typeface="Arial"/>
                        </a:rPr>
                        <a:t>Hdr</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50" dirty="0">
                          <a:latin typeface="Arial"/>
                          <a:cs typeface="Arial"/>
                        </a:rPr>
                        <a:t>Cyl</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110" dirty="0">
                          <a:latin typeface="Arial"/>
                          <a:cs typeface="Arial"/>
                        </a:rPr>
                        <a:t>Sec</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55" dirty="0">
                          <a:latin typeface="Arial"/>
                          <a:cs typeface="Arial"/>
                        </a:rPr>
                        <a:t>HdR</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50" dirty="0">
                          <a:latin typeface="Arial"/>
                          <a:cs typeface="Arial"/>
                        </a:rPr>
                        <a:t>Cyl</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25"/>
                        </a:lnSpc>
                      </a:pPr>
                      <a:r>
                        <a:rPr sz="2100" spc="-110" dirty="0">
                          <a:latin typeface="Arial"/>
                          <a:cs typeface="Arial"/>
                        </a:rPr>
                        <a:t>Sec</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762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812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52338">
                <a:tc>
                  <a:txBody>
                    <a:bodyPr/>
                    <a:lstStyle/>
                    <a:p>
                      <a:pPr algn="ctr">
                        <a:lnSpc>
                          <a:spcPts val="1265"/>
                        </a:lnSpc>
                      </a:pPr>
                      <a:r>
                        <a:rPr sz="2100" spc="-45" dirty="0">
                          <a:latin typeface="Arial"/>
                          <a:cs typeface="Arial"/>
                        </a:rPr>
                        <a:t>No</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spc="-70" dirty="0">
                          <a:latin typeface="Arial"/>
                          <a:cs typeface="Arial"/>
                        </a:rPr>
                        <a:t>254</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spc="-70" dirty="0">
                          <a:latin typeface="Arial"/>
                          <a:cs typeface="Arial"/>
                        </a:rPr>
                        <a:t>248</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65"/>
                        </a:lnSpc>
                      </a:pPr>
                      <a:r>
                        <a:rPr sz="2100" spc="-70" dirty="0">
                          <a:latin typeface="Arial"/>
                          <a:cs typeface="Arial"/>
                        </a:rPr>
                        <a:t>63</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65"/>
                        </a:lnSpc>
                      </a:pPr>
                      <a:r>
                        <a:rPr sz="2100" spc="-5" dirty="0">
                          <a:latin typeface="Arial"/>
                          <a:cs typeface="Arial"/>
                        </a:rPr>
                        <a:t>63</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65"/>
                        </a:lnSpc>
                      </a:pPr>
                      <a:r>
                        <a:rPr sz="2100" spc="-5" dirty="0">
                          <a:latin typeface="Arial"/>
                          <a:cs typeface="Arial"/>
                        </a:rPr>
                        <a:t>4000122</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2"/>
                  </a:ext>
                </a:extLst>
              </a:tr>
              <a:tr h="327171">
                <a:tc>
                  <a:txBody>
                    <a:bodyPr/>
                    <a:lstStyle/>
                    <a:p>
                      <a:pPr algn="ctr">
                        <a:lnSpc>
                          <a:spcPts val="1175"/>
                        </a:lnSpc>
                      </a:pPr>
                      <a:r>
                        <a:rPr sz="2100" spc="-120" dirty="0">
                          <a:latin typeface="Arial"/>
                          <a:cs typeface="Arial"/>
                        </a:rPr>
                        <a:t>Yes</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249</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254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560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63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4000185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5012280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327171">
                <a:tc>
                  <a:txBody>
                    <a:bodyPr/>
                    <a:lstStyle/>
                    <a:p>
                      <a:pPr algn="ctr">
                        <a:lnSpc>
                          <a:spcPts val="1175"/>
                        </a:lnSpc>
                      </a:pPr>
                      <a:r>
                        <a:rPr sz="2100" spc="-45" dirty="0">
                          <a:latin typeface="Arial"/>
                          <a:cs typeface="Arial"/>
                        </a:rPr>
                        <a:t>No</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747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254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1023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gn="ctr">
                        <a:lnSpc>
                          <a:spcPts val="1175"/>
                        </a:lnSpc>
                      </a:pPr>
                      <a:r>
                        <a:rPr sz="2100" spc="-70" dirty="0">
                          <a:latin typeface="Arial"/>
                          <a:cs typeface="Arial"/>
                        </a:rPr>
                        <a:t>63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12000555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8000370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327171">
                <a:tc>
                  <a:txBody>
                    <a:bodyPr/>
                    <a:lstStyle/>
                    <a:p>
                      <a:pPr algn="ctr">
                        <a:lnSpc>
                          <a:spcPts val="1175"/>
                        </a:lnSpc>
                      </a:pPr>
                      <a:r>
                        <a:rPr sz="210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R="64769" algn="r">
                        <a:lnSpc>
                          <a:spcPts val="117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R="64769" algn="r">
                        <a:lnSpc>
                          <a:spcPts val="1175"/>
                        </a:lnSpc>
                      </a:pPr>
                      <a:r>
                        <a:rPr sz="2100" dirty="0">
                          <a:latin typeface="Arial"/>
                          <a:cs typeface="Arial"/>
                        </a:rPr>
                        <a:t>0</a:t>
                      </a: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8" name="Rectangle 37"/>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1</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0582890"/>
      </p:ext>
    </p:extLst>
  </p:cSld>
  <p:clrMapOvr>
    <a:masterClrMapping/>
  </p:clrMapOvr>
  <p:transition>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45962" y="1616601"/>
            <a:ext cx="8568339" cy="4994055"/>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62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6" name="Rectangle 3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9941638"/>
      </p:ext>
    </p:extLst>
  </p:cSld>
  <p:clrMapOvr>
    <a:masterClrMapping/>
  </p:clrMapOvr>
  <p:transition>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992766" y="2146591"/>
            <a:ext cx="133482" cy="133359"/>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568309" y="2487076"/>
            <a:ext cx="107536" cy="10743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2117931" y="3038684"/>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1568309" y="3339556"/>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txBox="1"/>
          <p:nvPr/>
        </p:nvSpPr>
        <p:spPr>
          <a:xfrm>
            <a:off x="337520" y="1910795"/>
            <a:ext cx="8806480" cy="3478586"/>
          </a:xfrm>
          <a:prstGeom prst="rect">
            <a:avLst/>
          </a:prstGeom>
        </p:spPr>
        <p:txBody>
          <a:bodyPr vert="horz" wrap="square" lIns="0" tIns="13848" rIns="0" bIns="0" rtlCol="0">
            <a:spAutoFit/>
          </a:bodyPr>
          <a:lstStyle/>
          <a:p>
            <a:pPr marL="368079" marR="144779" indent="-342900">
              <a:lnSpc>
                <a:spcPct val="102699"/>
              </a:lnSpc>
              <a:spcBef>
                <a:spcPts val="109"/>
              </a:spcBef>
              <a:buFont typeface="Arial" panose="020B0604020202020204" pitchFamily="34" charset="0"/>
              <a:buChar char="•"/>
            </a:pPr>
            <a:r>
              <a:rPr lang="vi-VN" sz="2400" spc="-10" dirty="0">
                <a:latin typeface="Arial"/>
                <a:cs typeface="Arial"/>
              </a:rPr>
              <a:t>Khi trường nhận diện có giá trị 05 hoặc 0F, partition tương ứng là partition mở </a:t>
            </a:r>
            <a:r>
              <a:rPr lang="vi-VN" sz="2400" spc="-10" dirty="0" err="1">
                <a:latin typeface="Arial"/>
                <a:cs typeface="Arial"/>
              </a:rPr>
              <a:t>rộng</a:t>
            </a:r>
            <a:r>
              <a:rPr lang="vi-VN" sz="2400" spc="-10" dirty="0">
                <a:latin typeface="Arial"/>
                <a:cs typeface="Arial"/>
              </a:rPr>
              <a:t> </a:t>
            </a:r>
            <a:endParaRPr lang="en-US" sz="2400" spc="-10" dirty="0">
              <a:latin typeface="Arial"/>
              <a:cs typeface="Arial"/>
            </a:endParaRPr>
          </a:p>
          <a:p>
            <a:pPr marL="368079" marR="144779" indent="-342900">
              <a:lnSpc>
                <a:spcPct val="102699"/>
              </a:lnSpc>
              <a:spcBef>
                <a:spcPts val="109"/>
              </a:spcBef>
              <a:buFont typeface="Arial" panose="020B0604020202020204" pitchFamily="34" charset="0"/>
              <a:buChar char="•"/>
            </a:pPr>
            <a:endParaRPr lang="en-US" sz="2400" spc="-10" dirty="0">
              <a:latin typeface="Arial"/>
              <a:cs typeface="Arial"/>
            </a:endParaRPr>
          </a:p>
          <a:p>
            <a:pPr marL="368079" marR="144779" indent="-342900">
              <a:lnSpc>
                <a:spcPct val="102699"/>
              </a:lnSpc>
              <a:spcBef>
                <a:spcPts val="109"/>
              </a:spcBef>
              <a:buFont typeface="Arial" panose="020B0604020202020204" pitchFamily="34" charset="0"/>
              <a:buChar char="•"/>
            </a:pPr>
            <a:r>
              <a:rPr lang="vi-VN" sz="2400" spc="-10" dirty="0">
                <a:latin typeface="Arial"/>
                <a:cs typeface="Arial"/>
              </a:rPr>
              <a:t>Partition mở rộng được tổ chức như </a:t>
            </a:r>
            <a:r>
              <a:rPr lang="en-US" sz="2400" spc="-10" dirty="0">
                <a:latin typeface="Arial"/>
                <a:cs typeface="Arial"/>
              </a:rPr>
              <a:t>1</a:t>
            </a:r>
            <a:r>
              <a:rPr lang="vi-VN" sz="2400" spc="-10" dirty="0">
                <a:latin typeface="Arial"/>
                <a:cs typeface="Arial"/>
              </a:rPr>
              <a:t> đĩa cứng vật lý </a:t>
            </a:r>
            <a:endParaRPr lang="en-US" sz="2400" spc="-10" dirty="0">
              <a:latin typeface="Arial"/>
              <a:cs typeface="Arial"/>
            </a:endParaRPr>
          </a:p>
          <a:p>
            <a:pPr marL="825279" marR="144779" lvl="1" indent="-342900">
              <a:lnSpc>
                <a:spcPct val="102699"/>
              </a:lnSpc>
              <a:spcBef>
                <a:spcPts val="109"/>
              </a:spcBef>
              <a:buFont typeface="Arial" panose="020B0604020202020204" pitchFamily="34" charset="0"/>
              <a:buChar char="•"/>
            </a:pPr>
            <a:r>
              <a:rPr lang="vi-VN" sz="2400" spc="-10" dirty="0">
                <a:latin typeface="Arial"/>
                <a:cs typeface="Arial"/>
              </a:rPr>
              <a:t>Sector đầu tiên là MBR, chứa thông tin về các phân vùng trong partition mở rộng này </a:t>
            </a:r>
            <a:endParaRPr lang="en-US" sz="2400" spc="-10" dirty="0">
              <a:latin typeface="Arial"/>
              <a:cs typeface="Arial"/>
            </a:endParaRPr>
          </a:p>
          <a:p>
            <a:pPr marL="1282479" marR="144779" lvl="2" indent="-342900">
              <a:lnSpc>
                <a:spcPct val="102699"/>
              </a:lnSpc>
              <a:spcBef>
                <a:spcPts val="109"/>
              </a:spcBef>
              <a:buFont typeface="Arial" panose="020B0604020202020204" pitchFamily="34" charset="0"/>
              <a:buChar char="•"/>
            </a:pPr>
            <a:r>
              <a:rPr lang="vi-VN" sz="2400" spc="-10" dirty="0">
                <a:latin typeface="Arial"/>
                <a:cs typeface="Arial"/>
              </a:rPr>
              <a:t>Các phần tử trong partition mở rộng có thể là partition rộng</a:t>
            </a:r>
          </a:p>
          <a:p>
            <a:pPr marL="825279" marR="144779" lvl="1" indent="-342900">
              <a:lnSpc>
                <a:spcPct val="102699"/>
              </a:lnSpc>
              <a:spcBef>
                <a:spcPts val="109"/>
              </a:spcBef>
              <a:buFont typeface="Arial" panose="020B0604020202020204" pitchFamily="34" charset="0"/>
              <a:buChar char="•"/>
            </a:pPr>
            <a:r>
              <a:rPr lang="vi-VN" sz="2400" spc="-10" dirty="0">
                <a:latin typeface="Arial"/>
                <a:cs typeface="Arial"/>
              </a:rPr>
              <a:t>Cho phép tạo hơn 4 ổ đĩa logic</a:t>
            </a:r>
            <a:endParaRPr sz="2400" dirty="0">
              <a:latin typeface="Times New Roman"/>
              <a:cs typeface="Times New Roman"/>
            </a:endParaRPr>
          </a:p>
        </p:txBody>
      </p:sp>
      <p:sp>
        <p:nvSpPr>
          <p:cNvPr id="70" name="Rectangle 6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71" name="Rectangle 7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Bảng phân chương mở rộng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858369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43868" y="2174117"/>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843868" y="2700660"/>
            <a:ext cx="233593" cy="23337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843868" y="3227179"/>
            <a:ext cx="233593" cy="23337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843868" y="3753721"/>
            <a:ext cx="233593" cy="23337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843868" y="4280240"/>
            <a:ext cx="233593" cy="233379"/>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843868" y="4806785"/>
            <a:ext cx="233593" cy="233379"/>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843868" y="5333302"/>
            <a:ext cx="233593" cy="233379"/>
          </a:xfrm>
          <a:prstGeom prst="rect">
            <a:avLst/>
          </a:prstGeom>
          <a:blipFill>
            <a:blip r:embed="rId3" cstate="print"/>
            <a:stretch>
              <a:fillRect/>
            </a:stretch>
          </a:blipFill>
        </p:spPr>
        <p:txBody>
          <a:bodyPr wrap="square" lIns="0" tIns="0" rIns="0" bIns="0" rtlCol="0"/>
          <a:lstStyle/>
          <a:p>
            <a:endParaRPr/>
          </a:p>
        </p:txBody>
      </p:sp>
      <p:sp>
        <p:nvSpPr>
          <p:cNvPr id="42" name="Rectangle 4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43" name="Rectangle 4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a:t>
            </a:r>
            <a:endParaRPr lang="en-US" altLang="ja-JP" sz="2300" dirty="0">
              <a:solidFill>
                <a:prstClr val="white"/>
              </a:solidFill>
            </a:endParaRPr>
          </a:p>
        </p:txBody>
      </p:sp>
      <p:sp>
        <p:nvSpPr>
          <p:cNvPr id="44" name="Rectangle 43"/>
          <p:cNvSpPr/>
          <p:nvPr/>
        </p:nvSpPr>
        <p:spPr>
          <a:xfrm>
            <a:off x="843868" y="2133600"/>
            <a:ext cx="4572000" cy="2677656"/>
          </a:xfrm>
          <a:prstGeom prst="rect">
            <a:avLst/>
          </a:prstGeom>
        </p:spPr>
        <p:txBody>
          <a:bodyPr>
            <a:spAutoFit/>
          </a:bodyPr>
          <a:lstStyle/>
          <a:p>
            <a:pPr marL="342900" indent="-342900">
              <a:buFont typeface="Arial" panose="020B0604020202020204" pitchFamily="34" charset="0"/>
              <a:buChar char="•"/>
            </a:pPr>
            <a:r>
              <a:rPr lang="vi-VN" altLang="ja-JP" sz="2400" dirty="0">
                <a:solidFill>
                  <a:srgbClr val="0000FF"/>
                </a:solidFill>
              </a:rPr>
              <a:t>Tạo file (Create) </a:t>
            </a:r>
            <a:endParaRPr lang="en-US" altLang="ja-JP" sz="2400" dirty="0">
              <a:solidFill>
                <a:srgbClr val="0000FF"/>
              </a:solidFill>
            </a:endParaRPr>
          </a:p>
          <a:p>
            <a:pPr marL="342900" indent="-342900">
              <a:buFont typeface="Arial" panose="020B0604020202020204" pitchFamily="34" charset="0"/>
              <a:buChar char="•"/>
            </a:pPr>
            <a:r>
              <a:rPr lang="vi-VN" altLang="ja-JP" sz="2400" dirty="0">
                <a:solidFill>
                  <a:srgbClr val="0000FF"/>
                </a:solidFill>
              </a:rPr>
              <a:t>Ghi file (Write) </a:t>
            </a:r>
            <a:endParaRPr lang="en-US" altLang="ja-JP" sz="2400" dirty="0">
              <a:solidFill>
                <a:srgbClr val="0000FF"/>
              </a:solidFill>
            </a:endParaRPr>
          </a:p>
          <a:p>
            <a:pPr marL="342900" indent="-342900">
              <a:buFont typeface="Arial" panose="020B0604020202020204" pitchFamily="34" charset="0"/>
              <a:buChar char="•"/>
            </a:pPr>
            <a:r>
              <a:rPr lang="vi-VN" altLang="ja-JP" sz="2400" dirty="0">
                <a:solidFill>
                  <a:srgbClr val="0000FF"/>
                </a:solidFill>
              </a:rPr>
              <a:t>Đọc file (Read)</a:t>
            </a:r>
          </a:p>
          <a:p>
            <a:pPr marL="342900" indent="-342900">
              <a:buFont typeface="Arial" panose="020B0604020202020204" pitchFamily="34" charset="0"/>
              <a:buChar char="•"/>
            </a:pPr>
            <a:r>
              <a:rPr lang="vi-VN" altLang="ja-JP" sz="2400" dirty="0">
                <a:solidFill>
                  <a:srgbClr val="0000FF"/>
                </a:solidFill>
              </a:rPr>
              <a:t>Thay đổi vị trí trong file(Seek)</a:t>
            </a:r>
            <a:endParaRPr lang="en-US" altLang="ja-JP" sz="2400" dirty="0">
              <a:solidFill>
                <a:srgbClr val="0000FF"/>
              </a:solidFill>
            </a:endParaRPr>
          </a:p>
          <a:p>
            <a:pPr marL="342900" indent="-342900">
              <a:buFont typeface="Arial" panose="020B0604020202020204" pitchFamily="34" charset="0"/>
              <a:buChar char="•"/>
            </a:pPr>
            <a:r>
              <a:rPr lang="vi-VN" altLang="ja-JP" sz="2400" dirty="0">
                <a:solidFill>
                  <a:srgbClr val="0000FF"/>
                </a:solidFill>
              </a:rPr>
              <a:t>Xóa file (Delete)</a:t>
            </a:r>
          </a:p>
          <a:p>
            <a:pPr marL="342900" indent="-342900">
              <a:buFont typeface="Arial" panose="020B0604020202020204" pitchFamily="34" charset="0"/>
              <a:buChar char="•"/>
            </a:pPr>
            <a:r>
              <a:rPr lang="vi-VN" altLang="ja-JP" sz="2400" dirty="0">
                <a:solidFill>
                  <a:srgbClr val="0000FF"/>
                </a:solidFill>
              </a:rPr>
              <a:t>Thu gọn file (Truncate)</a:t>
            </a:r>
          </a:p>
          <a:p>
            <a:pPr marL="342900" indent="-342900">
              <a:buFont typeface="Arial" panose="020B0604020202020204" pitchFamily="34" charset="0"/>
              <a:buChar char="•"/>
            </a:pPr>
            <a:r>
              <a:rPr lang="vi-VN" altLang="ja-JP" sz="2400" dirty="0">
                <a:solidFill>
                  <a:srgbClr val="0000FF"/>
                </a:solidFill>
              </a:rPr>
              <a:t>. . .</a:t>
            </a:r>
            <a:endParaRPr lang="ja-JP" altLang="en-US" sz="2400" dirty="0">
              <a:solidFill>
                <a:srgbClr val="0000FF"/>
              </a:solidFill>
            </a:endParaRPr>
          </a:p>
        </p:txBody>
      </p:sp>
    </p:spTree>
    <p:extLst>
      <p:ext uri="{BB962C8B-B14F-4D97-AF65-F5344CB8AC3E}">
        <p14:creationId xmlns:p14="http://schemas.microsoft.com/office/powerpoint/2010/main" val="279238843"/>
      </p:ext>
    </p:extLst>
  </p:cSld>
  <p:clrMapOvr>
    <a:masterClrMapping/>
  </p:clrMapOvr>
  <p:transition>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992766" y="2146591"/>
            <a:ext cx="133482" cy="133359"/>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568309" y="2487076"/>
            <a:ext cx="107536" cy="10743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2087927" y="1889072"/>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1538305" y="2189944"/>
            <a:ext cx="107536" cy="107437"/>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848679" y="3019357"/>
            <a:ext cx="3249521" cy="386313"/>
          </a:xfrm>
          <a:custGeom>
            <a:avLst/>
            <a:gdLst/>
            <a:ahLst/>
            <a:cxnLst/>
            <a:rect l="l" t="t" r="r" b="b"/>
            <a:pathLst>
              <a:path w="1638300" h="194944">
                <a:moveTo>
                  <a:pt x="0" y="194400"/>
                </a:moveTo>
                <a:lnTo>
                  <a:pt x="0" y="0"/>
                </a:lnTo>
                <a:lnTo>
                  <a:pt x="1620009" y="0"/>
                </a:lnTo>
                <a:lnTo>
                  <a:pt x="1602009" y="23400"/>
                </a:lnTo>
                <a:lnTo>
                  <a:pt x="1605609" y="57600"/>
                </a:lnTo>
                <a:lnTo>
                  <a:pt x="1620009" y="97200"/>
                </a:lnTo>
                <a:lnTo>
                  <a:pt x="1634409" y="136800"/>
                </a:lnTo>
                <a:lnTo>
                  <a:pt x="1638009" y="171000"/>
                </a:lnTo>
                <a:lnTo>
                  <a:pt x="1620009" y="194400"/>
                </a:lnTo>
                <a:lnTo>
                  <a:pt x="0" y="194400"/>
                </a:lnTo>
              </a:path>
            </a:pathLst>
          </a:custGeom>
          <a:ln w="10122">
            <a:solidFill>
              <a:srgbClr val="0000FF"/>
            </a:solidFill>
          </a:ln>
        </p:spPr>
        <p:txBody>
          <a:bodyPr wrap="square" lIns="0" tIns="0" rIns="0" bIns="0" rtlCol="0"/>
          <a:lstStyle/>
          <a:p>
            <a:endParaRPr/>
          </a:p>
        </p:txBody>
      </p:sp>
      <p:sp>
        <p:nvSpPr>
          <p:cNvPr id="37" name="object 37"/>
          <p:cNvSpPr/>
          <p:nvPr/>
        </p:nvSpPr>
        <p:spPr>
          <a:xfrm>
            <a:off x="4090484" y="3019357"/>
            <a:ext cx="3864159" cy="386313"/>
          </a:xfrm>
          <a:custGeom>
            <a:avLst/>
            <a:gdLst/>
            <a:ahLst/>
            <a:cxnLst/>
            <a:rect l="l" t="t" r="r" b="b"/>
            <a:pathLst>
              <a:path w="1948179" h="194944">
                <a:moveTo>
                  <a:pt x="18000" y="194400"/>
                </a:moveTo>
                <a:lnTo>
                  <a:pt x="36000" y="171000"/>
                </a:lnTo>
                <a:lnTo>
                  <a:pt x="32400" y="136800"/>
                </a:lnTo>
                <a:lnTo>
                  <a:pt x="18000" y="97200"/>
                </a:lnTo>
                <a:lnTo>
                  <a:pt x="3599" y="57600"/>
                </a:lnTo>
                <a:lnTo>
                  <a:pt x="0" y="23400"/>
                </a:lnTo>
                <a:lnTo>
                  <a:pt x="18000" y="0"/>
                </a:lnTo>
                <a:lnTo>
                  <a:pt x="1929611" y="0"/>
                </a:lnTo>
                <a:lnTo>
                  <a:pt x="1911611" y="23400"/>
                </a:lnTo>
                <a:lnTo>
                  <a:pt x="1915211" y="57600"/>
                </a:lnTo>
                <a:lnTo>
                  <a:pt x="1929611" y="97200"/>
                </a:lnTo>
                <a:lnTo>
                  <a:pt x="1944011" y="136800"/>
                </a:lnTo>
                <a:lnTo>
                  <a:pt x="1947611" y="171000"/>
                </a:lnTo>
                <a:lnTo>
                  <a:pt x="1929611" y="194400"/>
                </a:lnTo>
                <a:lnTo>
                  <a:pt x="18000" y="194400"/>
                </a:lnTo>
              </a:path>
            </a:pathLst>
          </a:custGeom>
          <a:ln w="10122">
            <a:solidFill>
              <a:srgbClr val="0000FF"/>
            </a:solidFill>
          </a:ln>
        </p:spPr>
        <p:txBody>
          <a:bodyPr wrap="square" lIns="0" tIns="0" rIns="0" bIns="0" rtlCol="0"/>
          <a:lstStyle/>
          <a:p>
            <a:endParaRPr/>
          </a:p>
        </p:txBody>
      </p:sp>
      <p:sp>
        <p:nvSpPr>
          <p:cNvPr id="38" name="object 38"/>
          <p:cNvSpPr/>
          <p:nvPr/>
        </p:nvSpPr>
        <p:spPr>
          <a:xfrm>
            <a:off x="848680" y="3019357"/>
            <a:ext cx="643607" cy="386313"/>
          </a:xfrm>
          <a:custGeom>
            <a:avLst/>
            <a:gdLst/>
            <a:ahLst/>
            <a:cxnLst/>
            <a:rect l="l" t="t" r="r" b="b"/>
            <a:pathLst>
              <a:path w="324484" h="194944">
                <a:moveTo>
                  <a:pt x="0" y="194400"/>
                </a:moveTo>
                <a:lnTo>
                  <a:pt x="0" y="0"/>
                </a:lnTo>
                <a:lnTo>
                  <a:pt x="324001" y="0"/>
                </a:lnTo>
                <a:lnTo>
                  <a:pt x="324001" y="194400"/>
                </a:lnTo>
                <a:lnTo>
                  <a:pt x="0" y="194400"/>
                </a:lnTo>
                <a:close/>
              </a:path>
            </a:pathLst>
          </a:custGeom>
          <a:solidFill>
            <a:srgbClr val="FF0000"/>
          </a:solidFill>
        </p:spPr>
        <p:txBody>
          <a:bodyPr wrap="square" lIns="0" tIns="0" rIns="0" bIns="0" rtlCol="0"/>
          <a:lstStyle/>
          <a:p>
            <a:endParaRPr/>
          </a:p>
        </p:txBody>
      </p:sp>
      <p:sp>
        <p:nvSpPr>
          <p:cNvPr id="39" name="object 39"/>
          <p:cNvSpPr/>
          <p:nvPr/>
        </p:nvSpPr>
        <p:spPr>
          <a:xfrm>
            <a:off x="848680" y="3019357"/>
            <a:ext cx="643607" cy="386313"/>
          </a:xfrm>
          <a:custGeom>
            <a:avLst/>
            <a:gdLst/>
            <a:ahLst/>
            <a:cxnLst/>
            <a:rect l="l" t="t" r="r" b="b"/>
            <a:pathLst>
              <a:path w="324484" h="194944">
                <a:moveTo>
                  <a:pt x="0" y="194400"/>
                </a:moveTo>
                <a:lnTo>
                  <a:pt x="0" y="0"/>
                </a:lnTo>
                <a:lnTo>
                  <a:pt x="324001" y="0"/>
                </a:lnTo>
                <a:lnTo>
                  <a:pt x="324001" y="194400"/>
                </a:lnTo>
                <a:lnTo>
                  <a:pt x="0" y="194400"/>
                </a:lnTo>
                <a:close/>
              </a:path>
            </a:pathLst>
          </a:custGeom>
          <a:ln w="10122">
            <a:solidFill>
              <a:srgbClr val="0000FF"/>
            </a:solidFill>
          </a:ln>
        </p:spPr>
        <p:txBody>
          <a:bodyPr wrap="square" lIns="0" tIns="0" rIns="0" bIns="0" rtlCol="0"/>
          <a:lstStyle/>
          <a:p>
            <a:endParaRPr/>
          </a:p>
        </p:txBody>
      </p:sp>
      <p:sp>
        <p:nvSpPr>
          <p:cNvPr id="40" name="object 40"/>
          <p:cNvSpPr txBox="1"/>
          <p:nvPr/>
        </p:nvSpPr>
        <p:spPr>
          <a:xfrm>
            <a:off x="844368" y="3006535"/>
            <a:ext cx="652423" cy="346048"/>
          </a:xfrm>
          <a:prstGeom prst="rect">
            <a:avLst/>
          </a:prstGeom>
        </p:spPr>
        <p:txBody>
          <a:bodyPr vert="horz" wrap="square" lIns="0" tIns="22661" rIns="0" bIns="0" rtlCol="0">
            <a:spAutoFit/>
          </a:bodyPr>
          <a:lstStyle/>
          <a:p>
            <a:pPr marL="25179">
              <a:spcBef>
                <a:spcPts val="178"/>
              </a:spcBef>
            </a:pPr>
            <a:r>
              <a:rPr sz="2100" spc="-50" dirty="0">
                <a:solidFill>
                  <a:srgbClr val="0000FF"/>
                </a:solidFill>
                <a:latin typeface="Arial"/>
                <a:cs typeface="Arial"/>
              </a:rPr>
              <a:t>MBR</a:t>
            </a:r>
            <a:endParaRPr sz="2100" dirty="0">
              <a:latin typeface="Arial"/>
              <a:cs typeface="Arial"/>
            </a:endParaRPr>
          </a:p>
        </p:txBody>
      </p:sp>
      <p:sp>
        <p:nvSpPr>
          <p:cNvPr id="43" name="object 43"/>
          <p:cNvSpPr/>
          <p:nvPr/>
        </p:nvSpPr>
        <p:spPr>
          <a:xfrm>
            <a:off x="4704572" y="3019357"/>
            <a:ext cx="643607" cy="386313"/>
          </a:xfrm>
          <a:custGeom>
            <a:avLst/>
            <a:gdLst/>
            <a:ahLst/>
            <a:cxnLst/>
            <a:rect l="l" t="t" r="r" b="b"/>
            <a:pathLst>
              <a:path w="324485" h="194944">
                <a:moveTo>
                  <a:pt x="0" y="194400"/>
                </a:moveTo>
                <a:lnTo>
                  <a:pt x="0" y="0"/>
                </a:lnTo>
                <a:lnTo>
                  <a:pt x="324001" y="0"/>
                </a:lnTo>
                <a:lnTo>
                  <a:pt x="324001" y="194400"/>
                </a:lnTo>
                <a:lnTo>
                  <a:pt x="0" y="194400"/>
                </a:lnTo>
                <a:close/>
              </a:path>
            </a:pathLst>
          </a:custGeom>
          <a:solidFill>
            <a:srgbClr val="FF7F7F"/>
          </a:solidFill>
        </p:spPr>
        <p:txBody>
          <a:bodyPr wrap="square" lIns="0" tIns="0" rIns="0" bIns="0" rtlCol="0"/>
          <a:lstStyle/>
          <a:p>
            <a:endParaRPr/>
          </a:p>
        </p:txBody>
      </p:sp>
      <p:sp>
        <p:nvSpPr>
          <p:cNvPr id="44" name="object 44"/>
          <p:cNvSpPr txBox="1"/>
          <p:nvPr/>
        </p:nvSpPr>
        <p:spPr>
          <a:xfrm>
            <a:off x="4704572" y="3019357"/>
            <a:ext cx="643607" cy="323165"/>
          </a:xfrm>
          <a:prstGeom prst="rect">
            <a:avLst/>
          </a:prstGeom>
          <a:ln w="10122">
            <a:solidFill>
              <a:srgbClr val="0000FF"/>
            </a:solidFill>
          </a:ln>
        </p:spPr>
        <p:txBody>
          <a:bodyPr vert="horz" wrap="square" lIns="0" tIns="0" rIns="0" bIns="0" rtlCol="0">
            <a:spAutoFit/>
          </a:bodyPr>
          <a:lstStyle/>
          <a:p>
            <a:pPr marL="10072"/>
            <a:r>
              <a:rPr sz="2100" spc="-50" dirty="0">
                <a:solidFill>
                  <a:srgbClr val="0000FF"/>
                </a:solidFill>
                <a:latin typeface="Arial"/>
                <a:cs typeface="Arial"/>
              </a:rPr>
              <a:t>MBR</a:t>
            </a:r>
            <a:endParaRPr sz="2100" dirty="0">
              <a:latin typeface="Arial"/>
              <a:cs typeface="Arial"/>
            </a:endParaRPr>
          </a:p>
        </p:txBody>
      </p:sp>
      <p:sp>
        <p:nvSpPr>
          <p:cNvPr id="46" name="object 46"/>
          <p:cNvSpPr/>
          <p:nvPr/>
        </p:nvSpPr>
        <p:spPr>
          <a:xfrm>
            <a:off x="2133977" y="3019357"/>
            <a:ext cx="0" cy="386313"/>
          </a:xfrm>
          <a:custGeom>
            <a:avLst/>
            <a:gdLst/>
            <a:ahLst/>
            <a:cxnLst/>
            <a:rect l="l" t="t" r="r" b="b"/>
            <a:pathLst>
              <a:path h="194944">
                <a:moveTo>
                  <a:pt x="0" y="194400"/>
                </a:moveTo>
                <a:lnTo>
                  <a:pt x="0" y="0"/>
                </a:lnTo>
              </a:path>
            </a:pathLst>
          </a:custGeom>
          <a:ln w="10122">
            <a:solidFill>
              <a:srgbClr val="0000FF"/>
            </a:solidFill>
          </a:ln>
        </p:spPr>
        <p:txBody>
          <a:bodyPr wrap="square" lIns="0" tIns="0" rIns="0" bIns="0" rtlCol="0"/>
          <a:lstStyle/>
          <a:p>
            <a:endParaRPr/>
          </a:p>
        </p:txBody>
      </p:sp>
      <p:sp>
        <p:nvSpPr>
          <p:cNvPr id="48" name="object 48"/>
          <p:cNvSpPr/>
          <p:nvPr/>
        </p:nvSpPr>
        <p:spPr>
          <a:xfrm>
            <a:off x="6118397" y="3019357"/>
            <a:ext cx="0" cy="386313"/>
          </a:xfrm>
          <a:custGeom>
            <a:avLst/>
            <a:gdLst/>
            <a:ahLst/>
            <a:cxnLst/>
            <a:rect l="l" t="t" r="r" b="b"/>
            <a:pathLst>
              <a:path h="194944">
                <a:moveTo>
                  <a:pt x="0" y="194400"/>
                </a:moveTo>
                <a:lnTo>
                  <a:pt x="0" y="0"/>
                </a:lnTo>
              </a:path>
            </a:pathLst>
          </a:custGeom>
          <a:ln w="10122">
            <a:solidFill>
              <a:srgbClr val="0000FF"/>
            </a:solidFill>
          </a:ln>
        </p:spPr>
        <p:txBody>
          <a:bodyPr wrap="square" lIns="0" tIns="0" rIns="0" bIns="0" rtlCol="0"/>
          <a:lstStyle/>
          <a:p>
            <a:endParaRPr/>
          </a:p>
        </p:txBody>
      </p:sp>
      <p:sp>
        <p:nvSpPr>
          <p:cNvPr id="49" name="object 49"/>
          <p:cNvSpPr/>
          <p:nvPr/>
        </p:nvSpPr>
        <p:spPr>
          <a:xfrm>
            <a:off x="1234272" y="3340386"/>
            <a:ext cx="877874" cy="250409"/>
          </a:xfrm>
          <a:custGeom>
            <a:avLst/>
            <a:gdLst/>
            <a:ahLst/>
            <a:cxnLst/>
            <a:rect l="l" t="t" r="r" b="b"/>
            <a:pathLst>
              <a:path w="442594" h="126364">
                <a:moveTo>
                  <a:pt x="0" y="0"/>
                </a:moveTo>
                <a:lnTo>
                  <a:pt x="79811" y="91702"/>
                </a:lnTo>
                <a:lnTo>
                  <a:pt x="152486" y="126116"/>
                </a:lnTo>
                <a:lnTo>
                  <a:pt x="259489" y="106703"/>
                </a:lnTo>
                <a:lnTo>
                  <a:pt x="442286" y="36926"/>
                </a:lnTo>
              </a:path>
            </a:pathLst>
          </a:custGeom>
          <a:ln w="15183">
            <a:solidFill>
              <a:srgbClr val="00AEEF"/>
            </a:solidFill>
          </a:ln>
        </p:spPr>
        <p:txBody>
          <a:bodyPr wrap="square" lIns="0" tIns="0" rIns="0" bIns="0" rtlCol="0"/>
          <a:lstStyle/>
          <a:p>
            <a:endParaRPr/>
          </a:p>
        </p:txBody>
      </p:sp>
      <p:sp>
        <p:nvSpPr>
          <p:cNvPr id="50" name="object 50"/>
          <p:cNvSpPr/>
          <p:nvPr/>
        </p:nvSpPr>
        <p:spPr>
          <a:xfrm>
            <a:off x="2042700" y="3371700"/>
            <a:ext cx="80608" cy="120801"/>
          </a:xfrm>
          <a:custGeom>
            <a:avLst/>
            <a:gdLst/>
            <a:ahLst/>
            <a:cxnLst/>
            <a:rect l="l" t="t" r="r" b="b"/>
            <a:pathLst>
              <a:path w="40640" h="60960">
                <a:moveTo>
                  <a:pt x="0" y="0"/>
                </a:moveTo>
                <a:lnTo>
                  <a:pt x="8109" y="7456"/>
                </a:lnTo>
                <a:lnTo>
                  <a:pt x="20180" y="13533"/>
                </a:lnTo>
                <a:lnTo>
                  <a:pt x="32250" y="17559"/>
                </a:lnTo>
                <a:lnTo>
                  <a:pt x="40360" y="18861"/>
                </a:lnTo>
                <a:lnTo>
                  <a:pt x="35386" y="25397"/>
                </a:lnTo>
                <a:lnTo>
                  <a:pt x="29421" y="36637"/>
                </a:lnTo>
                <a:lnTo>
                  <a:pt x="24870" y="49362"/>
                </a:lnTo>
                <a:lnTo>
                  <a:pt x="24139" y="60354"/>
                </a:lnTo>
              </a:path>
            </a:pathLst>
          </a:custGeom>
          <a:ln w="12187">
            <a:solidFill>
              <a:srgbClr val="00AEEF"/>
            </a:solidFill>
          </a:ln>
        </p:spPr>
        <p:txBody>
          <a:bodyPr wrap="square" lIns="0" tIns="0" rIns="0" bIns="0" rtlCol="0"/>
          <a:lstStyle/>
          <a:p>
            <a:endParaRPr/>
          </a:p>
        </p:txBody>
      </p:sp>
      <p:sp>
        <p:nvSpPr>
          <p:cNvPr id="51" name="object 51"/>
          <p:cNvSpPr/>
          <p:nvPr/>
        </p:nvSpPr>
        <p:spPr>
          <a:xfrm>
            <a:off x="1105740" y="3372490"/>
            <a:ext cx="3575730" cy="318362"/>
          </a:xfrm>
          <a:custGeom>
            <a:avLst/>
            <a:gdLst/>
            <a:ahLst/>
            <a:cxnLst/>
            <a:rect l="l" t="t" r="r" b="b"/>
            <a:pathLst>
              <a:path w="1802764" h="160655">
                <a:moveTo>
                  <a:pt x="0" y="0"/>
                </a:moveTo>
                <a:lnTo>
                  <a:pt x="137512" y="118738"/>
                </a:lnTo>
                <a:lnTo>
                  <a:pt x="371092" y="160156"/>
                </a:lnTo>
                <a:lnTo>
                  <a:pt x="869711" y="125908"/>
                </a:lnTo>
                <a:lnTo>
                  <a:pt x="1802336" y="17648"/>
                </a:lnTo>
              </a:path>
            </a:pathLst>
          </a:custGeom>
          <a:ln w="15183">
            <a:solidFill>
              <a:srgbClr val="00AEEF"/>
            </a:solidFill>
          </a:ln>
        </p:spPr>
        <p:txBody>
          <a:bodyPr wrap="square" lIns="0" tIns="0" rIns="0" bIns="0" rtlCol="0"/>
          <a:lstStyle/>
          <a:p>
            <a:endParaRPr/>
          </a:p>
        </p:txBody>
      </p:sp>
      <p:sp>
        <p:nvSpPr>
          <p:cNvPr id="52" name="object 52"/>
          <p:cNvSpPr/>
          <p:nvPr/>
        </p:nvSpPr>
        <p:spPr>
          <a:xfrm>
            <a:off x="4625066" y="3349403"/>
            <a:ext cx="68013" cy="128350"/>
          </a:xfrm>
          <a:custGeom>
            <a:avLst/>
            <a:gdLst/>
            <a:ahLst/>
            <a:cxnLst/>
            <a:rect l="l" t="t" r="r" b="b"/>
            <a:pathLst>
              <a:path w="34289" h="64769">
                <a:moveTo>
                  <a:pt x="0" y="0"/>
                </a:moveTo>
                <a:lnTo>
                  <a:pt x="5897" y="9275"/>
                </a:lnTo>
                <a:lnTo>
                  <a:pt x="15967" y="18241"/>
                </a:lnTo>
                <a:lnTo>
                  <a:pt x="26565" y="25230"/>
                </a:lnTo>
                <a:lnTo>
                  <a:pt x="34046" y="28575"/>
                </a:lnTo>
                <a:lnTo>
                  <a:pt x="27568" y="33594"/>
                </a:lnTo>
                <a:lnTo>
                  <a:pt x="18924" y="42891"/>
                </a:lnTo>
                <a:lnTo>
                  <a:pt x="11261" y="53985"/>
                </a:lnTo>
                <a:lnTo>
                  <a:pt x="7725" y="64392"/>
                </a:lnTo>
              </a:path>
            </a:pathLst>
          </a:custGeom>
          <a:ln w="12159">
            <a:solidFill>
              <a:srgbClr val="00AEEF"/>
            </a:solidFill>
          </a:ln>
        </p:spPr>
        <p:txBody>
          <a:bodyPr wrap="square" lIns="0" tIns="0" rIns="0" bIns="0" rtlCol="0"/>
          <a:lstStyle/>
          <a:p>
            <a:endParaRPr/>
          </a:p>
        </p:txBody>
      </p:sp>
      <p:sp>
        <p:nvSpPr>
          <p:cNvPr id="53" name="object 53"/>
          <p:cNvSpPr/>
          <p:nvPr/>
        </p:nvSpPr>
        <p:spPr>
          <a:xfrm>
            <a:off x="5090161" y="3340386"/>
            <a:ext cx="1006344" cy="250409"/>
          </a:xfrm>
          <a:custGeom>
            <a:avLst/>
            <a:gdLst/>
            <a:ahLst/>
            <a:cxnLst/>
            <a:rect l="l" t="t" r="r" b="b"/>
            <a:pathLst>
              <a:path w="507364" h="126364">
                <a:moveTo>
                  <a:pt x="0" y="0"/>
                </a:moveTo>
                <a:lnTo>
                  <a:pt x="80820" y="91691"/>
                </a:lnTo>
                <a:lnTo>
                  <a:pt x="160559" y="126031"/>
                </a:lnTo>
                <a:lnTo>
                  <a:pt x="286735" y="106416"/>
                </a:lnTo>
                <a:lnTo>
                  <a:pt x="506868" y="36244"/>
                </a:lnTo>
              </a:path>
            </a:pathLst>
          </a:custGeom>
          <a:ln w="15183">
            <a:solidFill>
              <a:srgbClr val="00AEEF"/>
            </a:solidFill>
          </a:ln>
        </p:spPr>
        <p:txBody>
          <a:bodyPr wrap="square" lIns="0" tIns="0" rIns="0" bIns="0" rtlCol="0"/>
          <a:lstStyle/>
          <a:p>
            <a:endParaRPr/>
          </a:p>
        </p:txBody>
      </p:sp>
      <p:sp>
        <p:nvSpPr>
          <p:cNvPr id="54" name="object 54"/>
          <p:cNvSpPr/>
          <p:nvPr/>
        </p:nvSpPr>
        <p:spPr>
          <a:xfrm>
            <a:off x="6029425" y="3366494"/>
            <a:ext cx="78089" cy="122058"/>
          </a:xfrm>
          <a:custGeom>
            <a:avLst/>
            <a:gdLst/>
            <a:ahLst/>
            <a:cxnLst/>
            <a:rect l="l" t="t" r="r" b="b"/>
            <a:pathLst>
              <a:path w="39369" h="61594">
                <a:moveTo>
                  <a:pt x="0" y="0"/>
                </a:moveTo>
                <a:lnTo>
                  <a:pt x="7639" y="7900"/>
                </a:lnTo>
                <a:lnTo>
                  <a:pt x="19304" y="14659"/>
                </a:lnTo>
                <a:lnTo>
                  <a:pt x="31089" y="19375"/>
                </a:lnTo>
                <a:lnTo>
                  <a:pt x="39089" y="21147"/>
                </a:lnTo>
                <a:lnTo>
                  <a:pt x="33752" y="27365"/>
                </a:lnTo>
                <a:lnTo>
                  <a:pt x="27154" y="38208"/>
                </a:lnTo>
                <a:lnTo>
                  <a:pt x="21877" y="50614"/>
                </a:lnTo>
                <a:lnTo>
                  <a:pt x="20505" y="61518"/>
                </a:lnTo>
              </a:path>
            </a:pathLst>
          </a:custGeom>
          <a:ln w="12158">
            <a:solidFill>
              <a:srgbClr val="00AEEF"/>
            </a:solidFill>
          </a:ln>
        </p:spPr>
        <p:txBody>
          <a:bodyPr wrap="square" lIns="0" tIns="0" rIns="0" bIns="0" rtlCol="0"/>
          <a:lstStyle/>
          <a:p>
            <a:endParaRPr/>
          </a:p>
        </p:txBody>
      </p:sp>
      <p:sp>
        <p:nvSpPr>
          <p:cNvPr id="55" name="object 55"/>
          <p:cNvSpPr/>
          <p:nvPr/>
        </p:nvSpPr>
        <p:spPr>
          <a:xfrm>
            <a:off x="4961630" y="3372489"/>
            <a:ext cx="2933385" cy="342271"/>
          </a:xfrm>
          <a:custGeom>
            <a:avLst/>
            <a:gdLst/>
            <a:ahLst/>
            <a:cxnLst/>
            <a:rect l="l" t="t" r="r" b="b"/>
            <a:pathLst>
              <a:path w="1478914" h="172719">
                <a:moveTo>
                  <a:pt x="0" y="0"/>
                </a:moveTo>
                <a:lnTo>
                  <a:pt x="132448" y="120249"/>
                </a:lnTo>
                <a:lnTo>
                  <a:pt x="330587" y="172239"/>
                </a:lnTo>
                <a:lnTo>
                  <a:pt x="733005" y="166687"/>
                </a:lnTo>
                <a:lnTo>
                  <a:pt x="1478291" y="114309"/>
                </a:lnTo>
              </a:path>
            </a:pathLst>
          </a:custGeom>
          <a:ln w="15183">
            <a:solidFill>
              <a:srgbClr val="00AEEF"/>
            </a:solidFill>
          </a:ln>
        </p:spPr>
        <p:txBody>
          <a:bodyPr wrap="square" lIns="0" tIns="0" rIns="0" bIns="0" rtlCol="0"/>
          <a:lstStyle/>
          <a:p>
            <a:endParaRPr/>
          </a:p>
        </p:txBody>
      </p:sp>
      <p:sp>
        <p:nvSpPr>
          <p:cNvPr id="56" name="object 56"/>
          <p:cNvSpPr/>
          <p:nvPr/>
        </p:nvSpPr>
        <p:spPr>
          <a:xfrm>
            <a:off x="7840907" y="3538582"/>
            <a:ext cx="65494" cy="128350"/>
          </a:xfrm>
          <a:custGeom>
            <a:avLst/>
            <a:gdLst/>
            <a:ahLst/>
            <a:cxnLst/>
            <a:rect l="l" t="t" r="r" b="b"/>
            <a:pathLst>
              <a:path w="33020" h="64769">
                <a:moveTo>
                  <a:pt x="0" y="0"/>
                </a:moveTo>
                <a:lnTo>
                  <a:pt x="5473" y="9521"/>
                </a:lnTo>
                <a:lnTo>
                  <a:pt x="15126" y="18920"/>
                </a:lnTo>
                <a:lnTo>
                  <a:pt x="25395" y="26369"/>
                </a:lnTo>
                <a:lnTo>
                  <a:pt x="32714" y="30040"/>
                </a:lnTo>
                <a:lnTo>
                  <a:pt x="26024" y="34762"/>
                </a:lnTo>
                <a:lnTo>
                  <a:pt x="16981" y="43658"/>
                </a:lnTo>
                <a:lnTo>
                  <a:pt x="8838" y="54392"/>
                </a:lnTo>
                <a:lnTo>
                  <a:pt x="4845" y="64623"/>
                </a:lnTo>
              </a:path>
            </a:pathLst>
          </a:custGeom>
          <a:ln w="12150">
            <a:solidFill>
              <a:srgbClr val="00AEEF"/>
            </a:solidFill>
          </a:ln>
        </p:spPr>
        <p:txBody>
          <a:bodyPr wrap="square" lIns="0" tIns="0" rIns="0" bIns="0" rtlCol="0"/>
          <a:lstStyle/>
          <a:p>
            <a:endParaRPr/>
          </a:p>
        </p:txBody>
      </p:sp>
      <p:graphicFrame>
        <p:nvGraphicFramePr>
          <p:cNvPr id="57" name="object 57"/>
          <p:cNvGraphicFramePr>
            <a:graphicFrameLocks noGrp="1"/>
          </p:cNvGraphicFramePr>
          <p:nvPr>
            <p:extLst>
              <p:ext uri="{D42A27DB-BD31-4B8C-83A1-F6EECF244321}">
                <p14:modId xmlns:p14="http://schemas.microsoft.com/office/powerpoint/2010/main" val="1600915804"/>
              </p:ext>
            </p:extLst>
          </p:nvPr>
        </p:nvGraphicFramePr>
        <p:xfrm>
          <a:off x="1481291" y="3972417"/>
          <a:ext cx="2570590" cy="1107348"/>
        </p:xfrm>
        <a:graphic>
          <a:graphicData uri="http://schemas.openxmlformats.org/drawingml/2006/table">
            <a:tbl>
              <a:tblPr firstRow="1" bandRow="1">
                <a:tableStyleId>{2D5ABB26-0587-4C30-8999-92F81FD0307C}</a:tableStyleId>
              </a:tblPr>
              <a:tblGrid>
                <a:gridCol w="321324">
                  <a:extLst>
                    <a:ext uri="{9D8B030D-6E8A-4147-A177-3AD203B41FA5}">
                      <a16:colId xmlns:a16="http://schemas.microsoft.com/office/drawing/2014/main" val="20000"/>
                    </a:ext>
                  </a:extLst>
                </a:gridCol>
                <a:gridCol w="963971">
                  <a:extLst>
                    <a:ext uri="{9D8B030D-6E8A-4147-A177-3AD203B41FA5}">
                      <a16:colId xmlns:a16="http://schemas.microsoft.com/office/drawing/2014/main" val="20001"/>
                    </a:ext>
                  </a:extLst>
                </a:gridCol>
                <a:gridCol w="385589">
                  <a:extLst>
                    <a:ext uri="{9D8B030D-6E8A-4147-A177-3AD203B41FA5}">
                      <a16:colId xmlns:a16="http://schemas.microsoft.com/office/drawing/2014/main" val="20002"/>
                    </a:ext>
                  </a:extLst>
                </a:gridCol>
                <a:gridCol w="899706">
                  <a:extLst>
                    <a:ext uri="{9D8B030D-6E8A-4147-A177-3AD203B41FA5}">
                      <a16:colId xmlns:a16="http://schemas.microsoft.com/office/drawing/2014/main" val="20003"/>
                    </a:ext>
                  </a:extLst>
                </a:gridCol>
              </a:tblGrid>
              <a:tr h="276837">
                <a:tc>
                  <a:txBody>
                    <a:bodyPr/>
                    <a:lstStyle/>
                    <a:p>
                      <a:pPr algn="ctr">
                        <a:lnSpc>
                          <a:spcPts val="1075"/>
                        </a:lnSpc>
                      </a:pPr>
                      <a:r>
                        <a:rPr sz="2000" spc="-5" dirty="0">
                          <a:solidFill>
                            <a:srgbClr val="0000FF"/>
                          </a:solidFill>
                          <a:latin typeface="Arial"/>
                          <a:cs typeface="Arial"/>
                        </a:rPr>
                        <a:t>80</a:t>
                      </a:r>
                      <a:endParaRPr sz="20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1590">
                        <a:lnSpc>
                          <a:spcPts val="1075"/>
                        </a:lnSpc>
                      </a:pPr>
                      <a:r>
                        <a:rPr sz="2100" spc="-70" dirty="0">
                          <a:solidFill>
                            <a:srgbClr val="0000FF"/>
                          </a:solidFill>
                          <a:latin typeface="Arial"/>
                          <a:cs typeface="Arial"/>
                        </a:rPr>
                        <a:t>07</a:t>
                      </a:r>
                      <a:endParaRPr sz="21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dirty="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r h="276837">
                <a:tc>
                  <a:txBody>
                    <a:bodyPr/>
                    <a:lstStyle/>
                    <a:p>
                      <a:pPr algn="ctr">
                        <a:lnSpc>
                          <a:spcPts val="1075"/>
                        </a:lnSpc>
                      </a:pPr>
                      <a:r>
                        <a:rPr sz="2000" spc="-5" dirty="0">
                          <a:solidFill>
                            <a:srgbClr val="0000FF"/>
                          </a:solidFill>
                          <a:latin typeface="Arial"/>
                          <a:cs typeface="Arial"/>
                        </a:rPr>
                        <a:t>00</a:t>
                      </a:r>
                      <a:endParaRPr sz="20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525">
                        <a:lnSpc>
                          <a:spcPts val="1075"/>
                        </a:lnSpc>
                      </a:pPr>
                      <a:r>
                        <a:rPr sz="2100" spc="-40" dirty="0">
                          <a:solidFill>
                            <a:srgbClr val="0000FF"/>
                          </a:solidFill>
                          <a:latin typeface="Arial"/>
                          <a:cs typeface="Arial"/>
                        </a:rPr>
                        <a:t>0B</a:t>
                      </a:r>
                      <a:endParaRPr sz="21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1"/>
                  </a:ext>
                </a:extLst>
              </a:tr>
              <a:tr h="276837">
                <a:tc>
                  <a:txBody>
                    <a:bodyPr/>
                    <a:lstStyle/>
                    <a:p>
                      <a:pPr algn="ctr">
                        <a:lnSpc>
                          <a:spcPts val="1075"/>
                        </a:lnSpc>
                      </a:pPr>
                      <a:r>
                        <a:rPr sz="2000" spc="-5" dirty="0">
                          <a:solidFill>
                            <a:srgbClr val="0000FF"/>
                          </a:solidFill>
                          <a:latin typeface="Arial"/>
                          <a:cs typeface="Arial"/>
                        </a:rPr>
                        <a:t>00</a:t>
                      </a:r>
                      <a:endParaRPr sz="20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6510">
                        <a:lnSpc>
                          <a:spcPts val="1075"/>
                        </a:lnSpc>
                      </a:pPr>
                      <a:r>
                        <a:rPr sz="2100" spc="-65" dirty="0">
                          <a:solidFill>
                            <a:srgbClr val="0000FF"/>
                          </a:solidFill>
                          <a:latin typeface="Arial"/>
                          <a:cs typeface="Arial"/>
                        </a:rPr>
                        <a:t>0F</a:t>
                      </a:r>
                      <a:endParaRPr sz="21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2"/>
                  </a:ext>
                </a:extLst>
              </a:tr>
              <a:tr h="276837">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dirty="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3"/>
                  </a:ext>
                </a:extLst>
              </a:tr>
            </a:tbl>
          </a:graphicData>
        </a:graphic>
      </p:graphicFrame>
      <p:sp>
        <p:nvSpPr>
          <p:cNvPr id="58" name="object 58"/>
          <p:cNvSpPr txBox="1"/>
          <p:nvPr/>
        </p:nvSpPr>
        <p:spPr>
          <a:xfrm>
            <a:off x="2751937" y="3622950"/>
            <a:ext cx="1423240" cy="346048"/>
          </a:xfrm>
          <a:prstGeom prst="rect">
            <a:avLst/>
          </a:prstGeom>
        </p:spPr>
        <p:txBody>
          <a:bodyPr vert="horz" wrap="square" lIns="0" tIns="22661" rIns="0" bIns="0" rtlCol="0">
            <a:spAutoFit/>
          </a:bodyPr>
          <a:lstStyle/>
          <a:p>
            <a:pPr marL="25179">
              <a:spcBef>
                <a:spcPts val="178"/>
              </a:spcBef>
            </a:pPr>
            <a:r>
              <a:rPr sz="2100" spc="-208" dirty="0">
                <a:solidFill>
                  <a:srgbClr val="0000FF"/>
                </a:solidFill>
                <a:latin typeface="Arial"/>
                <a:cs typeface="Arial"/>
              </a:rPr>
              <a:t>Sys</a:t>
            </a:r>
            <a:r>
              <a:rPr sz="2100" spc="-416" dirty="0">
                <a:solidFill>
                  <a:srgbClr val="0000FF"/>
                </a:solidFill>
                <a:latin typeface="Arial"/>
                <a:cs typeface="Arial"/>
              </a:rPr>
              <a:t> </a:t>
            </a:r>
            <a:r>
              <a:rPr sz="2100" spc="-69" dirty="0">
                <a:solidFill>
                  <a:srgbClr val="0000FF"/>
                </a:solidFill>
                <a:latin typeface="Tahoma"/>
                <a:cs typeface="Tahoma"/>
              </a:rPr>
              <a:t>#</a:t>
            </a:r>
            <a:r>
              <a:rPr sz="2100" spc="-69" dirty="0">
                <a:solidFill>
                  <a:srgbClr val="0000FF"/>
                </a:solidFill>
                <a:latin typeface="Arial"/>
                <a:cs typeface="Arial"/>
              </a:rPr>
              <a:t>Sector</a:t>
            </a:r>
            <a:endParaRPr sz="2100">
              <a:latin typeface="Arial"/>
              <a:cs typeface="Arial"/>
            </a:endParaRPr>
          </a:p>
        </p:txBody>
      </p:sp>
      <p:sp>
        <p:nvSpPr>
          <p:cNvPr id="59" name="object 59"/>
          <p:cNvSpPr txBox="1"/>
          <p:nvPr/>
        </p:nvSpPr>
        <p:spPr>
          <a:xfrm>
            <a:off x="1428424" y="3648594"/>
            <a:ext cx="1120959"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Act </a:t>
            </a:r>
            <a:r>
              <a:rPr sz="2100" spc="357" dirty="0">
                <a:solidFill>
                  <a:srgbClr val="0000FF"/>
                </a:solidFill>
                <a:latin typeface="Arial"/>
                <a:cs typeface="Arial"/>
              </a:rPr>
              <a:t> </a:t>
            </a:r>
            <a:r>
              <a:rPr sz="2100" spc="-159" dirty="0">
                <a:solidFill>
                  <a:srgbClr val="0000FF"/>
                </a:solidFill>
                <a:latin typeface="Arial"/>
                <a:cs typeface="Arial"/>
              </a:rPr>
              <a:t>Size</a:t>
            </a:r>
            <a:endParaRPr sz="2100" dirty="0">
              <a:latin typeface="Arial"/>
              <a:cs typeface="Arial"/>
            </a:endParaRPr>
          </a:p>
        </p:txBody>
      </p:sp>
      <p:sp>
        <p:nvSpPr>
          <p:cNvPr id="61" name="object 61"/>
          <p:cNvSpPr/>
          <p:nvPr/>
        </p:nvSpPr>
        <p:spPr>
          <a:xfrm>
            <a:off x="3740598" y="4026863"/>
            <a:ext cx="1214162" cy="758784"/>
          </a:xfrm>
          <a:custGeom>
            <a:avLst/>
            <a:gdLst/>
            <a:ahLst/>
            <a:cxnLst/>
            <a:rect l="l" t="t" r="r" b="b"/>
            <a:pathLst>
              <a:path w="612139" h="382905">
                <a:moveTo>
                  <a:pt x="0" y="382587"/>
                </a:moveTo>
                <a:lnTo>
                  <a:pt x="612140" y="0"/>
                </a:lnTo>
              </a:path>
            </a:pathLst>
          </a:custGeom>
          <a:ln w="63263">
            <a:solidFill>
              <a:srgbClr val="00FF00"/>
            </a:solidFill>
          </a:ln>
        </p:spPr>
        <p:txBody>
          <a:bodyPr wrap="square" lIns="0" tIns="0" rIns="0" bIns="0" rtlCol="0"/>
          <a:lstStyle/>
          <a:p>
            <a:endParaRPr/>
          </a:p>
        </p:txBody>
      </p:sp>
      <p:sp>
        <p:nvSpPr>
          <p:cNvPr id="62" name="object 62"/>
          <p:cNvSpPr/>
          <p:nvPr/>
        </p:nvSpPr>
        <p:spPr>
          <a:xfrm>
            <a:off x="4745947" y="3946258"/>
            <a:ext cx="238044" cy="304520"/>
          </a:xfrm>
          <a:custGeom>
            <a:avLst/>
            <a:gdLst/>
            <a:ahLst/>
            <a:cxnLst/>
            <a:rect l="l" t="t" r="r" b="b"/>
            <a:pathLst>
              <a:path w="120014" h="153669">
                <a:moveTo>
                  <a:pt x="0" y="0"/>
                </a:moveTo>
                <a:lnTo>
                  <a:pt x="25842" y="16393"/>
                </a:lnTo>
                <a:lnTo>
                  <a:pt x="61836" y="27067"/>
                </a:lnTo>
                <a:lnTo>
                  <a:pt x="96819" y="32132"/>
                </a:lnTo>
                <a:lnTo>
                  <a:pt x="119634" y="31702"/>
                </a:lnTo>
                <a:lnTo>
                  <a:pt x="109250" y="52021"/>
                </a:lnTo>
                <a:lnTo>
                  <a:pt x="98474" y="85687"/>
                </a:lnTo>
                <a:lnTo>
                  <a:pt x="92296" y="122718"/>
                </a:lnTo>
                <a:lnTo>
                  <a:pt x="95707" y="153131"/>
                </a:lnTo>
              </a:path>
            </a:pathLst>
          </a:custGeom>
          <a:ln w="50724">
            <a:solidFill>
              <a:srgbClr val="00FF00"/>
            </a:solidFill>
          </a:ln>
        </p:spPr>
        <p:txBody>
          <a:bodyPr wrap="square" lIns="0" tIns="0" rIns="0" bIns="0" rtlCol="0"/>
          <a:lstStyle/>
          <a:p>
            <a:endParaRPr/>
          </a:p>
        </p:txBody>
      </p:sp>
      <p:graphicFrame>
        <p:nvGraphicFramePr>
          <p:cNvPr id="63" name="object 63"/>
          <p:cNvGraphicFramePr>
            <a:graphicFrameLocks noGrp="1"/>
          </p:cNvGraphicFramePr>
          <p:nvPr>
            <p:extLst>
              <p:ext uri="{D42A27DB-BD31-4B8C-83A1-F6EECF244321}">
                <p14:modId xmlns:p14="http://schemas.microsoft.com/office/powerpoint/2010/main" val="3132300527"/>
              </p:ext>
            </p:extLst>
          </p:nvPr>
        </p:nvGraphicFramePr>
        <p:xfrm>
          <a:off x="5015858" y="3972417"/>
          <a:ext cx="2570588" cy="1107348"/>
        </p:xfrm>
        <a:graphic>
          <a:graphicData uri="http://schemas.openxmlformats.org/drawingml/2006/table">
            <a:tbl>
              <a:tblPr firstRow="1" bandRow="1">
                <a:tableStyleId>{2D5ABB26-0587-4C30-8999-92F81FD0307C}</a:tableStyleId>
              </a:tblPr>
              <a:tblGrid>
                <a:gridCol w="321322">
                  <a:extLst>
                    <a:ext uri="{9D8B030D-6E8A-4147-A177-3AD203B41FA5}">
                      <a16:colId xmlns:a16="http://schemas.microsoft.com/office/drawing/2014/main" val="20000"/>
                    </a:ext>
                  </a:extLst>
                </a:gridCol>
                <a:gridCol w="963971">
                  <a:extLst>
                    <a:ext uri="{9D8B030D-6E8A-4147-A177-3AD203B41FA5}">
                      <a16:colId xmlns:a16="http://schemas.microsoft.com/office/drawing/2014/main" val="20001"/>
                    </a:ext>
                  </a:extLst>
                </a:gridCol>
                <a:gridCol w="385589">
                  <a:extLst>
                    <a:ext uri="{9D8B030D-6E8A-4147-A177-3AD203B41FA5}">
                      <a16:colId xmlns:a16="http://schemas.microsoft.com/office/drawing/2014/main" val="20002"/>
                    </a:ext>
                  </a:extLst>
                </a:gridCol>
                <a:gridCol w="899706">
                  <a:extLst>
                    <a:ext uri="{9D8B030D-6E8A-4147-A177-3AD203B41FA5}">
                      <a16:colId xmlns:a16="http://schemas.microsoft.com/office/drawing/2014/main" val="20003"/>
                    </a:ext>
                  </a:extLst>
                </a:gridCol>
              </a:tblGrid>
              <a:tr h="276837">
                <a:tc>
                  <a:txBody>
                    <a:bodyPr/>
                    <a:lstStyle/>
                    <a:p>
                      <a:pPr marR="3175" algn="r">
                        <a:lnSpc>
                          <a:spcPts val="1075"/>
                        </a:lnSpc>
                      </a:pPr>
                      <a:r>
                        <a:rPr sz="2000" spc="-5" dirty="0">
                          <a:solidFill>
                            <a:srgbClr val="0000FF"/>
                          </a:solidFill>
                          <a:latin typeface="Arial"/>
                          <a:cs typeface="Arial"/>
                        </a:rPr>
                        <a:t>00</a:t>
                      </a:r>
                      <a:endParaRPr sz="2000" dirty="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525">
                        <a:lnSpc>
                          <a:spcPts val="1075"/>
                        </a:lnSpc>
                      </a:pPr>
                      <a:r>
                        <a:rPr sz="2100" spc="-40" dirty="0">
                          <a:solidFill>
                            <a:srgbClr val="0000FF"/>
                          </a:solidFill>
                          <a:latin typeface="Arial"/>
                          <a:cs typeface="Arial"/>
                        </a:rPr>
                        <a:t>0B</a:t>
                      </a:r>
                      <a:endParaRPr sz="21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r h="276837">
                <a:tc>
                  <a:txBody>
                    <a:bodyPr/>
                    <a:lstStyle/>
                    <a:p>
                      <a:pPr marR="3175" algn="r">
                        <a:lnSpc>
                          <a:spcPts val="1075"/>
                        </a:lnSpc>
                      </a:pPr>
                      <a:r>
                        <a:rPr sz="2000" spc="-5" dirty="0">
                          <a:solidFill>
                            <a:srgbClr val="0000FF"/>
                          </a:solidFill>
                          <a:latin typeface="Arial"/>
                          <a:cs typeface="Arial"/>
                        </a:rPr>
                        <a:t>00</a:t>
                      </a:r>
                      <a:endParaRPr sz="20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0955">
                        <a:lnSpc>
                          <a:spcPts val="1075"/>
                        </a:lnSpc>
                      </a:pPr>
                      <a:r>
                        <a:rPr sz="2100" spc="-70" dirty="0">
                          <a:solidFill>
                            <a:srgbClr val="0000FF"/>
                          </a:solidFill>
                          <a:latin typeface="Arial"/>
                          <a:cs typeface="Arial"/>
                        </a:rPr>
                        <a:t>05</a:t>
                      </a:r>
                      <a:endParaRPr sz="210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1"/>
                  </a:ext>
                </a:extLst>
              </a:tr>
              <a:tr h="276837">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2"/>
                  </a:ext>
                </a:extLst>
              </a:tr>
              <a:tr h="276837">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dirty="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600" dirty="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3"/>
                  </a:ext>
                </a:extLst>
              </a:tr>
            </a:tbl>
          </a:graphicData>
        </a:graphic>
      </p:graphicFrame>
      <p:sp>
        <p:nvSpPr>
          <p:cNvPr id="64" name="object 64"/>
          <p:cNvSpPr txBox="1"/>
          <p:nvPr/>
        </p:nvSpPr>
        <p:spPr>
          <a:xfrm>
            <a:off x="6286459" y="3622950"/>
            <a:ext cx="1423240" cy="346048"/>
          </a:xfrm>
          <a:prstGeom prst="rect">
            <a:avLst/>
          </a:prstGeom>
        </p:spPr>
        <p:txBody>
          <a:bodyPr vert="horz" wrap="square" lIns="0" tIns="22661" rIns="0" bIns="0" rtlCol="0">
            <a:spAutoFit/>
          </a:bodyPr>
          <a:lstStyle/>
          <a:p>
            <a:pPr marL="25179">
              <a:spcBef>
                <a:spcPts val="178"/>
              </a:spcBef>
            </a:pPr>
            <a:r>
              <a:rPr sz="2100" spc="-208" dirty="0">
                <a:solidFill>
                  <a:srgbClr val="0000FF"/>
                </a:solidFill>
                <a:latin typeface="Arial"/>
                <a:cs typeface="Arial"/>
              </a:rPr>
              <a:t>Sys</a:t>
            </a:r>
            <a:r>
              <a:rPr sz="2100" spc="-416" dirty="0">
                <a:solidFill>
                  <a:srgbClr val="0000FF"/>
                </a:solidFill>
                <a:latin typeface="Arial"/>
                <a:cs typeface="Arial"/>
              </a:rPr>
              <a:t> </a:t>
            </a:r>
            <a:r>
              <a:rPr sz="2100" spc="-69" dirty="0">
                <a:solidFill>
                  <a:srgbClr val="0000FF"/>
                </a:solidFill>
                <a:latin typeface="Tahoma"/>
                <a:cs typeface="Tahoma"/>
              </a:rPr>
              <a:t>#</a:t>
            </a:r>
            <a:r>
              <a:rPr sz="2100" spc="-69" dirty="0">
                <a:solidFill>
                  <a:srgbClr val="0000FF"/>
                </a:solidFill>
                <a:latin typeface="Arial"/>
                <a:cs typeface="Arial"/>
              </a:rPr>
              <a:t>Sector</a:t>
            </a:r>
            <a:endParaRPr sz="2100">
              <a:latin typeface="Arial"/>
              <a:cs typeface="Arial"/>
            </a:endParaRPr>
          </a:p>
        </p:txBody>
      </p:sp>
      <p:sp>
        <p:nvSpPr>
          <p:cNvPr id="65" name="object 65"/>
          <p:cNvSpPr txBox="1"/>
          <p:nvPr/>
        </p:nvSpPr>
        <p:spPr>
          <a:xfrm>
            <a:off x="4962946" y="3648594"/>
            <a:ext cx="1120959"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Act </a:t>
            </a:r>
            <a:r>
              <a:rPr sz="2100" spc="357" dirty="0">
                <a:solidFill>
                  <a:srgbClr val="0000FF"/>
                </a:solidFill>
                <a:latin typeface="Arial"/>
                <a:cs typeface="Arial"/>
              </a:rPr>
              <a:t> </a:t>
            </a:r>
            <a:r>
              <a:rPr sz="2100" spc="-159" dirty="0">
                <a:solidFill>
                  <a:srgbClr val="0000FF"/>
                </a:solidFill>
                <a:latin typeface="Arial"/>
                <a:cs typeface="Arial"/>
              </a:rPr>
              <a:t>Size</a:t>
            </a:r>
            <a:endParaRPr sz="2100">
              <a:latin typeface="Arial"/>
              <a:cs typeface="Arial"/>
            </a:endParaRPr>
          </a:p>
        </p:txBody>
      </p:sp>
      <p:sp>
        <p:nvSpPr>
          <p:cNvPr id="66" name="object 66"/>
          <p:cNvSpPr/>
          <p:nvPr/>
        </p:nvSpPr>
        <p:spPr>
          <a:xfrm>
            <a:off x="6953841" y="4011852"/>
            <a:ext cx="1207864" cy="453006"/>
          </a:xfrm>
          <a:custGeom>
            <a:avLst/>
            <a:gdLst/>
            <a:ahLst/>
            <a:cxnLst/>
            <a:rect l="l" t="t" r="r" b="b"/>
            <a:pathLst>
              <a:path w="608964" h="228600">
                <a:moveTo>
                  <a:pt x="0" y="228161"/>
                </a:moveTo>
                <a:lnTo>
                  <a:pt x="608428" y="0"/>
                </a:lnTo>
              </a:path>
            </a:pathLst>
          </a:custGeom>
          <a:ln w="63263">
            <a:solidFill>
              <a:srgbClr val="00FF00"/>
            </a:solidFill>
          </a:ln>
        </p:spPr>
        <p:txBody>
          <a:bodyPr wrap="square" lIns="0" tIns="0" rIns="0" bIns="0" rtlCol="0"/>
          <a:lstStyle/>
          <a:p>
            <a:endParaRPr/>
          </a:p>
        </p:txBody>
      </p:sp>
      <p:sp>
        <p:nvSpPr>
          <p:cNvPr id="68" name="object 68"/>
          <p:cNvSpPr/>
          <p:nvPr/>
        </p:nvSpPr>
        <p:spPr>
          <a:xfrm>
            <a:off x="7972109" y="3891514"/>
            <a:ext cx="220413" cy="335979"/>
          </a:xfrm>
          <a:custGeom>
            <a:avLst/>
            <a:gdLst/>
            <a:ahLst/>
            <a:cxnLst/>
            <a:rect l="l" t="t" r="r" b="b"/>
            <a:pathLst>
              <a:path w="111125" h="169544">
                <a:moveTo>
                  <a:pt x="0" y="0"/>
                </a:moveTo>
                <a:lnTo>
                  <a:pt x="22061" y="21184"/>
                </a:lnTo>
                <a:lnTo>
                  <a:pt x="55199" y="38780"/>
                </a:lnTo>
                <a:lnTo>
                  <a:pt x="88461" y="50682"/>
                </a:lnTo>
                <a:lnTo>
                  <a:pt x="110894" y="54787"/>
                </a:lnTo>
                <a:lnTo>
                  <a:pt x="96691" y="72629"/>
                </a:lnTo>
                <a:lnTo>
                  <a:pt x="79457" y="103468"/>
                </a:lnTo>
                <a:lnTo>
                  <a:pt x="66059" y="138514"/>
                </a:lnTo>
                <a:lnTo>
                  <a:pt x="63367" y="168981"/>
                </a:lnTo>
              </a:path>
            </a:pathLst>
          </a:custGeom>
          <a:ln w="50694">
            <a:solidFill>
              <a:srgbClr val="00FF00"/>
            </a:solidFill>
          </a:ln>
        </p:spPr>
        <p:txBody>
          <a:bodyPr wrap="square" lIns="0" tIns="0" rIns="0" bIns="0" rtlCol="0"/>
          <a:lstStyle/>
          <a:p>
            <a:endParaRPr/>
          </a:p>
        </p:txBody>
      </p:sp>
      <p:sp>
        <p:nvSpPr>
          <p:cNvPr id="70" name="Rectangle 6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71" name="Rectangle 7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Bảng phân chương mở rộng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72" name="TextBox 71"/>
          <p:cNvSpPr txBox="1"/>
          <p:nvPr/>
        </p:nvSpPr>
        <p:spPr>
          <a:xfrm>
            <a:off x="4780151" y="5092159"/>
            <a:ext cx="3571845" cy="400110"/>
          </a:xfrm>
          <a:prstGeom prst="rect">
            <a:avLst/>
          </a:prstGeom>
          <a:noFill/>
        </p:spPr>
        <p:txBody>
          <a:bodyPr wrap="square" rtlCol="0">
            <a:spAutoFit/>
          </a:bodyPr>
          <a:lstStyle/>
          <a:p>
            <a:r>
              <a:rPr kumimoji="1" lang="en-US" altLang="ja-JP" sz="2000" dirty="0">
                <a:solidFill>
                  <a:srgbClr val="0000FF"/>
                </a:solidFill>
                <a:latin typeface="Tahoma" panose="020B0604030504040204" pitchFamily="34" charset="0"/>
                <a:ea typeface="Tahoma" panose="020B0604030504040204" pitchFamily="34" charset="0"/>
                <a:cs typeface="Tahoma" panose="020B0604030504040204" pitchFamily="34" charset="0"/>
              </a:rPr>
              <a:t>Bảng phân chương mở rộng</a:t>
            </a:r>
            <a:endParaRPr kumimoji="1" lang="ja-JP" altLang="en-US" sz="2000" dirty="0">
              <a:solidFill>
                <a:srgbClr val="0000FF"/>
              </a:solidFill>
              <a:latin typeface="Tahoma" panose="020B0604030504040204" pitchFamily="34" charset="0"/>
              <a:cs typeface="Tahoma" panose="020B0604030504040204" pitchFamily="34" charset="0"/>
            </a:endParaRPr>
          </a:p>
        </p:txBody>
      </p:sp>
      <p:sp>
        <p:nvSpPr>
          <p:cNvPr id="73" name="TextBox 72"/>
          <p:cNvSpPr txBox="1"/>
          <p:nvPr/>
        </p:nvSpPr>
        <p:spPr>
          <a:xfrm>
            <a:off x="1740241" y="5113030"/>
            <a:ext cx="3571845" cy="400110"/>
          </a:xfrm>
          <a:prstGeom prst="rect">
            <a:avLst/>
          </a:prstGeom>
          <a:noFill/>
        </p:spPr>
        <p:txBody>
          <a:bodyPr wrap="square" rtlCol="0">
            <a:spAutoFit/>
          </a:bodyPr>
          <a:lstStyle/>
          <a:p>
            <a:r>
              <a:rPr kumimoji="1" lang="en-US" altLang="ja-JP" sz="2000" dirty="0">
                <a:solidFill>
                  <a:srgbClr val="0000FF"/>
                </a:solidFill>
                <a:latin typeface="Tahoma" panose="020B0604030504040204" pitchFamily="34" charset="0"/>
                <a:ea typeface="Tahoma" panose="020B0604030504040204" pitchFamily="34" charset="0"/>
                <a:cs typeface="Tahoma" panose="020B0604030504040204" pitchFamily="34" charset="0"/>
              </a:rPr>
              <a:t>Bảng phân chương</a:t>
            </a:r>
            <a:endParaRPr kumimoji="1" lang="ja-JP" altLang="en-US" sz="2000" dirty="0">
              <a:solidFill>
                <a:srgbClr val="0000FF"/>
              </a:solidFill>
              <a:latin typeface="Tahoma" panose="020B0604030504040204" pitchFamily="34" charset="0"/>
              <a:cs typeface="Tahoma" panose="020B0604030504040204" pitchFamily="34" charset="0"/>
            </a:endParaRPr>
          </a:p>
        </p:txBody>
      </p:sp>
      <p:cxnSp>
        <p:nvCxnSpPr>
          <p:cNvPr id="75" name="Straight Connector 74"/>
          <p:cNvCxnSpPr/>
          <p:nvPr/>
        </p:nvCxnSpPr>
        <p:spPr>
          <a:xfrm>
            <a:off x="2141695" y="2888988"/>
            <a:ext cx="2517377" cy="0"/>
          </a:xfrm>
          <a:prstGeom prst="line">
            <a:avLst/>
          </a:prstGeom>
          <a:ln w="19050">
            <a:solidFill>
              <a:schemeClr val="accent5">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694396" y="2965188"/>
            <a:ext cx="3212005" cy="0"/>
          </a:xfrm>
          <a:prstGeom prst="line">
            <a:avLst/>
          </a:prstGeom>
          <a:ln w="19050">
            <a:solidFill>
              <a:srgbClr val="31EF6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793341" y="2540229"/>
            <a:ext cx="160011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Phân vùng 1</a:t>
            </a:r>
            <a:endParaRPr lang="ja-JP" altLang="en-US" sz="2000" dirty="0">
              <a:latin typeface="Tahoma" panose="020B0604030504040204" pitchFamily="34" charset="0"/>
              <a:cs typeface="Tahoma" panose="020B0604030504040204" pitchFamily="34" charset="0"/>
            </a:endParaRPr>
          </a:p>
        </p:txBody>
      </p:sp>
      <p:sp>
        <p:nvSpPr>
          <p:cNvPr id="80" name="Rectangle 79"/>
          <p:cNvSpPr/>
          <p:nvPr/>
        </p:nvSpPr>
        <p:spPr>
          <a:xfrm>
            <a:off x="5486400" y="2594513"/>
            <a:ext cx="2416046"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Phân vùng mở rộng</a:t>
            </a:r>
            <a:endParaRPr lang="ja-JP"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23180390"/>
      </p:ext>
    </p:extLst>
  </p:cSld>
  <p:clrMapOvr>
    <a:masterClrMapping/>
  </p:clrMapOvr>
  <p:transition>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14792" y="1676400"/>
            <a:ext cx="8568577" cy="4883698"/>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64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6" name="Rectangle 35"/>
          <p:cNvSpPr/>
          <p:nvPr/>
        </p:nvSpPr>
        <p:spPr>
          <a:xfrm>
            <a:off x="223420" y="1026499"/>
            <a:ext cx="8686800" cy="4213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về bảng phân chương mở rộng 1</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3136570"/>
      </p:ext>
    </p:extLst>
  </p:cSld>
  <p:clrMapOvr>
    <a:masterClrMapping/>
  </p:clrMapOvr>
  <p:transition>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0126" y="1616700"/>
            <a:ext cx="8568339" cy="4993956"/>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65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6" name="Rectangle 3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về bảng phân chương mở rộng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211826821"/>
      </p:ext>
    </p:extLst>
  </p:cSld>
  <p:clrMapOvr>
    <a:masterClrMapping/>
  </p:clrMapOvr>
  <p:transition>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85631" y="1611272"/>
            <a:ext cx="8568613" cy="4993696"/>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66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rPr>
              <a:t>2.Cấu trúc logic của đĩa</a:t>
            </a:r>
          </a:p>
        </p:txBody>
      </p:sp>
      <p:sp>
        <p:nvSpPr>
          <p:cNvPr id="36" name="Rectangle 3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về bảng phân chương mở rộng 3</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6621968"/>
      </p:ext>
    </p:extLst>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Chương 4 Quản lý hệ thống file</a:t>
            </a:r>
            <a:endParaRPr kumimoji="1" lang="ja-JP" altLang="en-US" dirty="0">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914400" y="2743201"/>
            <a:ext cx="7408333" cy="2438400"/>
          </a:xfrm>
        </p:spPr>
        <p:txBody>
          <a:bodyPr>
            <a:normAutofit/>
          </a:bodyPr>
          <a:lstStyle/>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Hệ thống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Cài đặt hệ thống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Tổ chức thông tin trên đĩa từ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Hệ thống FAT</a:t>
            </a:r>
            <a:endParaRPr kumimoji="1" lang="ja-JP" altLang="en-US" sz="2800" dirty="0">
              <a:solidFill>
                <a:schemeClr val="accent2">
                  <a:lumMod val="5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6145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8600" y="168514"/>
            <a:ext cx="8740962" cy="646331"/>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p>
        </p:txBody>
      </p:sp>
      <p:sp>
        <p:nvSpPr>
          <p:cNvPr id="40" name="Rectangle 39"/>
          <p:cNvSpPr/>
          <p:nvPr/>
        </p:nvSpPr>
        <p:spPr>
          <a:xfrm>
            <a:off x="609600" y="2667000"/>
            <a:ext cx="6096000" cy="1938992"/>
          </a:xfrm>
          <a:prstGeom prst="rect">
            <a:avLst/>
          </a:prstGeom>
        </p:spPr>
        <p:txBody>
          <a:bodyPr wrap="square">
            <a:spAutoFit/>
          </a:bodyPr>
          <a:lstStyle/>
          <a:p>
            <a:pPr marL="342900" indent="-342900">
              <a:buFont typeface="Wingdings" panose="05000000000000000000" pitchFamily="2" charset="2"/>
              <a:buChar char="l"/>
            </a:pPr>
            <a:r>
              <a:rPr lang="vi-VN" altLang="ja-JP" sz="2400" dirty="0"/>
              <a:t>Boot sector </a:t>
            </a:r>
            <a:endParaRPr lang="en-US" altLang="ja-JP" sz="2400" dirty="0"/>
          </a:p>
          <a:p>
            <a:pPr marL="342900" indent="-342900">
              <a:buFont typeface="Wingdings" panose="05000000000000000000" pitchFamily="2" charset="2"/>
              <a:buChar char="l"/>
            </a:pPr>
            <a:endParaRPr lang="en-US" altLang="ja-JP" sz="2400" dirty="0"/>
          </a:p>
          <a:p>
            <a:pPr marL="342900" indent="-342900">
              <a:buFont typeface="Wingdings" panose="05000000000000000000" pitchFamily="2" charset="2"/>
              <a:buChar char="l"/>
            </a:pPr>
            <a:r>
              <a:rPr lang="vi-VN" altLang="ja-JP" sz="2400" dirty="0"/>
              <a:t>Bảng FAT (File Allocation Table)</a:t>
            </a:r>
            <a:endParaRPr lang="en-US" altLang="ja-JP" sz="2400" dirty="0"/>
          </a:p>
          <a:p>
            <a:r>
              <a:rPr lang="vi-VN" altLang="ja-JP" sz="2400" dirty="0"/>
              <a:t> </a:t>
            </a:r>
            <a:endParaRPr lang="en-US" altLang="ja-JP" sz="2400" dirty="0"/>
          </a:p>
          <a:p>
            <a:pPr marL="342900" indent="-342900">
              <a:buFont typeface="Wingdings" panose="05000000000000000000" pitchFamily="2" charset="2"/>
              <a:buChar char="l"/>
            </a:pPr>
            <a:r>
              <a:rPr lang="vi-VN" altLang="ja-JP" sz="2400" dirty="0"/>
              <a:t>Thư mục gốc</a:t>
            </a:r>
            <a:endParaRPr lang="ja-JP" altLang="en-US" sz="2400" dirty="0"/>
          </a:p>
        </p:txBody>
      </p:sp>
    </p:spTree>
    <p:extLst>
      <p:ext uri="{BB962C8B-B14F-4D97-AF65-F5344CB8AC3E}">
        <p14:creationId xmlns:p14="http://schemas.microsoft.com/office/powerpoint/2010/main" val="2654624449"/>
      </p:ext>
    </p:extLst>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564358" y="1725724"/>
            <a:ext cx="133482" cy="133359"/>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564358" y="214193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564358" y="2974359"/>
            <a:ext cx="133482" cy="13335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564358" y="3390571"/>
            <a:ext cx="133482" cy="133359"/>
          </a:xfrm>
          <a:prstGeom prst="rect">
            <a:avLst/>
          </a:prstGeom>
          <a:blipFill>
            <a:blip r:embed="rId3" cstate="print"/>
            <a:stretch>
              <a:fillRect/>
            </a:stretch>
          </a:blipFill>
        </p:spPr>
        <p:txBody>
          <a:bodyPr wrap="square" lIns="0" tIns="0" rIns="0" bIns="0" rtlCol="0"/>
          <a:lstStyle/>
          <a:p>
            <a:endParaRPr/>
          </a:p>
        </p:txBody>
      </p:sp>
      <p:sp>
        <p:nvSpPr>
          <p:cNvPr id="145" name="object 145"/>
          <p:cNvSpPr/>
          <p:nvPr/>
        </p:nvSpPr>
        <p:spPr>
          <a:xfrm>
            <a:off x="1007700" y="6422871"/>
            <a:ext cx="2619769" cy="0"/>
          </a:xfrm>
          <a:custGeom>
            <a:avLst/>
            <a:gdLst/>
            <a:ahLst/>
            <a:cxnLst/>
            <a:rect l="l" t="t" r="r" b="b"/>
            <a:pathLst>
              <a:path w="1320800">
                <a:moveTo>
                  <a:pt x="0" y="0"/>
                </a:moveTo>
                <a:lnTo>
                  <a:pt x="1320370" y="0"/>
                </a:lnTo>
              </a:path>
            </a:pathLst>
          </a:custGeom>
          <a:ln w="15875">
            <a:solidFill>
              <a:srgbClr val="00AEEF"/>
            </a:solidFill>
          </a:ln>
        </p:spPr>
        <p:txBody>
          <a:bodyPr wrap="square" lIns="0" tIns="0" rIns="0" bIns="0" rtlCol="0"/>
          <a:lstStyle/>
          <a:p>
            <a:endParaRPr/>
          </a:p>
        </p:txBody>
      </p:sp>
      <p:sp>
        <p:nvSpPr>
          <p:cNvPr id="146" name="object 146"/>
          <p:cNvSpPr/>
          <p:nvPr/>
        </p:nvSpPr>
        <p:spPr>
          <a:xfrm>
            <a:off x="1000173" y="6382755"/>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00AEEF"/>
            </a:solidFill>
          </a:ln>
        </p:spPr>
        <p:txBody>
          <a:bodyPr wrap="square" lIns="0" tIns="0" rIns="0" bIns="0" rtlCol="0"/>
          <a:lstStyle/>
          <a:p>
            <a:endParaRPr/>
          </a:p>
        </p:txBody>
      </p:sp>
      <p:sp>
        <p:nvSpPr>
          <p:cNvPr id="147" name="object 147"/>
          <p:cNvSpPr/>
          <p:nvPr/>
        </p:nvSpPr>
        <p:spPr>
          <a:xfrm>
            <a:off x="3596501" y="6382755"/>
            <a:ext cx="37785" cy="80534"/>
          </a:xfrm>
          <a:custGeom>
            <a:avLst/>
            <a:gdLst/>
            <a:ahLst/>
            <a:cxnLst/>
            <a:rect l="l" t="t" r="r" b="b"/>
            <a:pathLst>
              <a:path w="19050" h="40639">
                <a:moveTo>
                  <a:pt x="0" y="0"/>
                </a:moveTo>
                <a:lnTo>
                  <a:pt x="2965" y="6187"/>
                </a:lnTo>
                <a:lnTo>
                  <a:pt x="8540" y="12494"/>
                </a:lnTo>
                <a:lnTo>
                  <a:pt x="14589" y="17614"/>
                </a:lnTo>
                <a:lnTo>
                  <a:pt x="18978" y="20243"/>
                </a:lnTo>
                <a:lnTo>
                  <a:pt x="14589" y="22873"/>
                </a:lnTo>
                <a:lnTo>
                  <a:pt x="8540" y="27993"/>
                </a:lnTo>
                <a:lnTo>
                  <a:pt x="2965" y="34300"/>
                </a:lnTo>
                <a:lnTo>
                  <a:pt x="0" y="40487"/>
                </a:lnTo>
              </a:path>
            </a:pathLst>
          </a:custGeom>
          <a:ln w="4048">
            <a:solidFill>
              <a:srgbClr val="00AEEF"/>
            </a:solidFill>
          </a:ln>
        </p:spPr>
        <p:txBody>
          <a:bodyPr wrap="square" lIns="0" tIns="0" rIns="0" bIns="0" rtlCol="0"/>
          <a:lstStyle/>
          <a:p>
            <a:endParaRPr/>
          </a:p>
        </p:txBody>
      </p:sp>
      <p:sp>
        <p:nvSpPr>
          <p:cNvPr id="149" name="object 149"/>
          <p:cNvSpPr/>
          <p:nvPr/>
        </p:nvSpPr>
        <p:spPr>
          <a:xfrm>
            <a:off x="3649705" y="6422871"/>
            <a:ext cx="4487613" cy="0"/>
          </a:xfrm>
          <a:custGeom>
            <a:avLst/>
            <a:gdLst/>
            <a:ahLst/>
            <a:cxnLst/>
            <a:rect l="l" t="t" r="r" b="b"/>
            <a:pathLst>
              <a:path w="2262504">
                <a:moveTo>
                  <a:pt x="0" y="0"/>
                </a:moveTo>
                <a:lnTo>
                  <a:pt x="2262197" y="0"/>
                </a:lnTo>
              </a:path>
            </a:pathLst>
          </a:custGeom>
          <a:ln w="15875">
            <a:solidFill>
              <a:srgbClr val="00AEEF"/>
            </a:solidFill>
          </a:ln>
        </p:spPr>
        <p:txBody>
          <a:bodyPr wrap="square" lIns="0" tIns="0" rIns="0" bIns="0" rtlCol="0"/>
          <a:lstStyle/>
          <a:p>
            <a:endParaRPr/>
          </a:p>
        </p:txBody>
      </p:sp>
      <p:sp>
        <p:nvSpPr>
          <p:cNvPr id="150" name="object 150"/>
          <p:cNvSpPr/>
          <p:nvPr/>
        </p:nvSpPr>
        <p:spPr>
          <a:xfrm>
            <a:off x="3642177" y="6382755"/>
            <a:ext cx="37785" cy="80534"/>
          </a:xfrm>
          <a:custGeom>
            <a:avLst/>
            <a:gdLst/>
            <a:ahLst/>
            <a:cxnLst/>
            <a:rect l="l" t="t" r="r" b="b"/>
            <a:pathLst>
              <a:path w="19050" h="40639">
                <a:moveTo>
                  <a:pt x="18978" y="40487"/>
                </a:moveTo>
                <a:lnTo>
                  <a:pt x="16013" y="34300"/>
                </a:lnTo>
                <a:lnTo>
                  <a:pt x="10438" y="27993"/>
                </a:lnTo>
                <a:lnTo>
                  <a:pt x="4388" y="22873"/>
                </a:lnTo>
                <a:lnTo>
                  <a:pt x="0" y="20243"/>
                </a:lnTo>
                <a:lnTo>
                  <a:pt x="4388" y="17614"/>
                </a:lnTo>
                <a:lnTo>
                  <a:pt x="10438" y="12494"/>
                </a:lnTo>
                <a:lnTo>
                  <a:pt x="16013" y="6187"/>
                </a:lnTo>
                <a:lnTo>
                  <a:pt x="18978" y="0"/>
                </a:lnTo>
              </a:path>
            </a:pathLst>
          </a:custGeom>
          <a:ln w="4048">
            <a:solidFill>
              <a:srgbClr val="00AEEF"/>
            </a:solidFill>
          </a:ln>
        </p:spPr>
        <p:txBody>
          <a:bodyPr wrap="square" lIns="0" tIns="0" rIns="0" bIns="0" rtlCol="0"/>
          <a:lstStyle/>
          <a:p>
            <a:endParaRPr/>
          </a:p>
        </p:txBody>
      </p:sp>
      <p:sp>
        <p:nvSpPr>
          <p:cNvPr id="158" name="Rectangle 157"/>
          <p:cNvSpPr/>
          <p:nvPr/>
        </p:nvSpPr>
        <p:spPr>
          <a:xfrm>
            <a:off x="228600" y="168514"/>
            <a:ext cx="8740962" cy="646331"/>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p>
        </p:txBody>
      </p:sp>
      <p:sp>
        <p:nvSpPr>
          <p:cNvPr id="159" name="Rectangle 15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phân vùng cho FAT</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120" y="3770769"/>
            <a:ext cx="7391400" cy="2043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0" name="Rectangle 159"/>
          <p:cNvSpPr/>
          <p:nvPr/>
        </p:nvSpPr>
        <p:spPr>
          <a:xfrm>
            <a:off x="304800" y="1524000"/>
            <a:ext cx="8915400" cy="2246769"/>
          </a:xfrm>
          <a:prstGeom prst="rect">
            <a:avLst/>
          </a:prstGeom>
        </p:spPr>
        <p:txBody>
          <a:bodyPr wrap="square">
            <a:spAutoFit/>
          </a:bodyPr>
          <a:lstStyle/>
          <a:p>
            <a:r>
              <a:rPr lang="vi-VN" altLang="ja-JP" sz="2000" dirty="0"/>
              <a:t>FAT12/16 </a:t>
            </a:r>
            <a:endParaRPr lang="en-US" altLang="ja-JP" sz="2000" dirty="0"/>
          </a:p>
          <a:p>
            <a:pPr marL="800100" lvl="1" indent="-342900">
              <a:buFont typeface="Arial" panose="020B0604020202020204" pitchFamily="34" charset="0"/>
              <a:buChar char="•"/>
            </a:pPr>
            <a:r>
              <a:rPr lang="vi-VN" altLang="ja-JP" sz="2000" dirty="0"/>
              <a:t>Số cluster lớn nhất FAT12: 2</a:t>
            </a:r>
            <a:r>
              <a:rPr lang="vi-VN" altLang="ja-JP" sz="2000" baseline="30000" dirty="0"/>
              <a:t>12</a:t>
            </a:r>
            <a:r>
              <a:rPr lang="vi-VN" altLang="ja-JP" sz="2000" dirty="0"/>
              <a:t> − 18; FAT16 : 2</a:t>
            </a:r>
            <a:r>
              <a:rPr lang="vi-VN" altLang="ja-JP" sz="2000" baseline="30000" dirty="0"/>
              <a:t>16</a:t>
            </a:r>
            <a:r>
              <a:rPr lang="vi-VN" altLang="ja-JP" sz="2000" dirty="0"/>
              <a:t> − 18 </a:t>
            </a:r>
            <a:endParaRPr lang="en-US" altLang="ja-JP" sz="2000" dirty="0"/>
          </a:p>
          <a:p>
            <a:pPr marL="800100" lvl="1" indent="-342900">
              <a:buFont typeface="Arial" panose="020B0604020202020204" pitchFamily="34" charset="0"/>
              <a:buChar char="•"/>
            </a:pPr>
            <a:r>
              <a:rPr lang="vi-VN" altLang="ja-JP" sz="2000" dirty="0"/>
              <a:t>K/thước max: FAT12: 32MB; FAT16: 2GB/4GB (32K/64K Cluster)</a:t>
            </a:r>
          </a:p>
          <a:p>
            <a:r>
              <a:rPr lang="vi-VN" altLang="ja-JP" sz="2000" dirty="0"/>
              <a:t>FAT32</a:t>
            </a:r>
          </a:p>
          <a:p>
            <a:pPr marL="800100" lvl="1" indent="-342900">
              <a:buFont typeface="Arial" panose="020B0604020202020204" pitchFamily="34" charset="0"/>
              <a:buChar char="•"/>
            </a:pPr>
            <a:r>
              <a:rPr lang="vi-VN" altLang="ja-JP" sz="2000" dirty="0"/>
              <a:t>Chỉ dùng 28 bit ⇒ Số cluster lớn nhất 2</a:t>
            </a:r>
            <a:r>
              <a:rPr lang="vi-VN" altLang="ja-JP" sz="2000" baseline="30000" dirty="0"/>
              <a:t>28</a:t>
            </a:r>
            <a:r>
              <a:rPr lang="vi-VN" altLang="ja-JP" sz="2000" dirty="0"/>
              <a:t> − 18 </a:t>
            </a:r>
            <a:endParaRPr lang="en-US" altLang="ja-JP" sz="2000" dirty="0"/>
          </a:p>
          <a:p>
            <a:pPr marL="800100" lvl="1" indent="-342900">
              <a:buFont typeface="Arial" panose="020B0604020202020204" pitchFamily="34" charset="0"/>
              <a:buChar char="•"/>
            </a:pPr>
            <a:r>
              <a:rPr lang="vi-VN" altLang="ja-JP" sz="2000" dirty="0"/>
              <a:t>K/thước max: 2TB/8GB/16TB (8KB/32KB/64KB </a:t>
            </a:r>
            <a:r>
              <a:rPr lang="vi-VN" altLang="ja-JP" sz="2000" dirty="0" err="1"/>
              <a:t>Cluster</a:t>
            </a:r>
            <a:r>
              <a:rPr lang="vi-VN" altLang="ja-JP" sz="2000" dirty="0"/>
              <a:t>)</a:t>
            </a:r>
            <a:endParaRPr lang="en-US" altLang="ja-JP" sz="2000" dirty="0"/>
          </a:p>
          <a:p>
            <a:r>
              <a:rPr lang="vi-VN" altLang="ja-JP" sz="2000" dirty="0"/>
              <a:t>Cấu trúc logic của hệ thống FAT</a:t>
            </a:r>
            <a:endParaRPr lang="ja-JP" altLang="en-US" sz="2000" dirty="0"/>
          </a:p>
        </p:txBody>
      </p:sp>
      <p:sp>
        <p:nvSpPr>
          <p:cNvPr id="161" name="Rectangle 160"/>
          <p:cNvSpPr/>
          <p:nvPr/>
        </p:nvSpPr>
        <p:spPr>
          <a:xfrm>
            <a:off x="1743109" y="5893047"/>
            <a:ext cx="1853392"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Vùng hệ thống</a:t>
            </a:r>
            <a:endParaRPr lang="ja-JP" altLang="en-US" sz="2000" dirty="0">
              <a:latin typeface="Tahoma" panose="020B0604030504040204" pitchFamily="34" charset="0"/>
              <a:cs typeface="Tahoma" panose="020B0604030504040204" pitchFamily="34" charset="0"/>
            </a:endParaRPr>
          </a:p>
        </p:txBody>
      </p:sp>
      <p:sp>
        <p:nvSpPr>
          <p:cNvPr id="163" name="Rectangle 162"/>
          <p:cNvSpPr/>
          <p:nvPr/>
        </p:nvSpPr>
        <p:spPr>
          <a:xfrm>
            <a:off x="5085308" y="5854296"/>
            <a:ext cx="1616405"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Vùng dữ liệu</a:t>
            </a:r>
            <a:endParaRPr lang="ja-JP"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3446863"/>
      </p:ext>
    </p:extLst>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796067"/>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568309" y="2144426"/>
            <a:ext cx="107536" cy="107437"/>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568309" y="2445298"/>
            <a:ext cx="107536" cy="107437"/>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1568309" y="2746194"/>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992766" y="3098909"/>
            <a:ext cx="133482" cy="133359"/>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568309" y="3447271"/>
            <a:ext cx="107536" cy="10743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3748141"/>
            <a:ext cx="107536" cy="107437"/>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1568309" y="4049039"/>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92766" y="4387837"/>
            <a:ext cx="133482" cy="133359"/>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1568309" y="4736196"/>
            <a:ext cx="107536" cy="107437"/>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992766" y="5074996"/>
            <a:ext cx="133482" cy="13335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1568309" y="5423356"/>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1568309" y="5724228"/>
            <a:ext cx="107536" cy="107437"/>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992766" y="6063026"/>
            <a:ext cx="133482" cy="133359"/>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1568309" y="6411411"/>
            <a:ext cx="107536" cy="107437"/>
          </a:xfrm>
          <a:prstGeom prst="rect">
            <a:avLst/>
          </a:prstGeom>
          <a:blipFill>
            <a:blip r:embed="rId3" cstate="print"/>
            <a:stretch>
              <a:fillRect/>
            </a:stretch>
          </a:blipFill>
        </p:spPr>
        <p:txBody>
          <a:bodyPr wrap="square" lIns="0" tIns="0" rIns="0" bIns="0" rtlCol="0"/>
          <a:lstStyle/>
          <a:p>
            <a:endParaRPr/>
          </a:p>
        </p:txBody>
      </p:sp>
      <p:sp>
        <p:nvSpPr>
          <p:cNvPr id="49" name="Rectangle 48"/>
          <p:cNvSpPr/>
          <p:nvPr/>
        </p:nvSpPr>
        <p:spPr>
          <a:xfrm>
            <a:off x="228600" y="168514"/>
            <a:ext cx="8740962" cy="646331"/>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p>
        </p:txBody>
      </p:sp>
      <p:sp>
        <p:nvSpPr>
          <p:cNvPr id="50" name="Rectangle 4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Các hệ thống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p:cNvSpPr/>
          <p:nvPr/>
        </p:nvSpPr>
        <p:spPr>
          <a:xfrm>
            <a:off x="838200" y="1383126"/>
            <a:ext cx="7663081" cy="5016758"/>
          </a:xfrm>
          <a:prstGeom prst="rect">
            <a:avLst/>
          </a:prstGeom>
        </p:spPr>
        <p:txBody>
          <a:bodyPr wrap="square">
            <a:spAutoFit/>
          </a:bodyPr>
          <a:lstStyle/>
          <a:p>
            <a:r>
              <a:rPr lang="vi-VN" altLang="ja-JP" sz="2000" dirty="0"/>
              <a:t>Tồn tại nhiều hệ thống file khác nhau </a:t>
            </a:r>
            <a:endParaRPr lang="en-US" altLang="ja-JP" sz="2000" dirty="0"/>
          </a:p>
          <a:p>
            <a:pPr marL="342900" indent="-342900">
              <a:buFont typeface="Arial" panose="020B0604020202020204" pitchFamily="34" charset="0"/>
              <a:buChar char="•"/>
            </a:pPr>
            <a:r>
              <a:rPr lang="vi-VN" altLang="ja-JP" sz="2000" dirty="0"/>
              <a:t>Hệ thống FAT </a:t>
            </a:r>
            <a:endParaRPr lang="en-US" altLang="ja-JP" sz="2000" dirty="0"/>
          </a:p>
          <a:p>
            <a:pPr marL="800100" lvl="1" indent="-342900">
              <a:buFont typeface="Arial" panose="020B0604020202020204" pitchFamily="34" charset="0"/>
              <a:buChar char="•"/>
            </a:pPr>
            <a:r>
              <a:rPr lang="vi-VN" altLang="ja-JP" sz="2000" dirty="0"/>
              <a:t>FAT 12/ FAT16 dùng cho MSDOS </a:t>
            </a:r>
            <a:endParaRPr lang="en-US" altLang="ja-JP" sz="2000" dirty="0"/>
          </a:p>
          <a:p>
            <a:pPr marL="800100" lvl="1" indent="-342900">
              <a:buFont typeface="Arial" panose="020B0604020202020204" pitchFamily="34" charset="0"/>
              <a:buChar char="•"/>
            </a:pPr>
            <a:r>
              <a:rPr lang="vi-VN" altLang="ja-JP" sz="2000" dirty="0"/>
              <a:t>FAT32 dùng từ WIN98 </a:t>
            </a:r>
            <a:endParaRPr lang="en-US" altLang="ja-JP" sz="2000" dirty="0"/>
          </a:p>
          <a:p>
            <a:pPr marL="800100" lvl="1" indent="-342900">
              <a:buFont typeface="Arial" panose="020B0604020202020204" pitchFamily="34" charset="0"/>
              <a:buChar char="•"/>
            </a:pPr>
            <a:r>
              <a:rPr lang="vi-VN" altLang="ja-JP" sz="2000" dirty="0"/>
              <a:t>12/16/32: Số bit dùng để định danh cluster</a:t>
            </a:r>
          </a:p>
          <a:p>
            <a:pPr marL="342900" indent="-342900">
              <a:buFont typeface="Arial" panose="020B0604020202020204" pitchFamily="34" charset="0"/>
              <a:buChar char="•"/>
            </a:pPr>
            <a:r>
              <a:rPr lang="vi-VN" altLang="ja-JP" sz="2000" dirty="0"/>
              <a:t>Hệ thống NTFS </a:t>
            </a:r>
            <a:endParaRPr lang="en-US" altLang="ja-JP" sz="2000" dirty="0"/>
          </a:p>
          <a:p>
            <a:pPr marL="800100" lvl="1" indent="-342900">
              <a:buFont typeface="Arial" panose="020B0604020202020204" pitchFamily="34" charset="0"/>
              <a:buChar char="•"/>
            </a:pPr>
            <a:r>
              <a:rPr lang="vi-VN" altLang="ja-JP" sz="2000" dirty="0"/>
              <a:t>Sử dụng trong WINNT, WIN2000 </a:t>
            </a:r>
            <a:endParaRPr lang="en-US" altLang="ja-JP" sz="2000" dirty="0"/>
          </a:p>
          <a:p>
            <a:pPr marL="800100" lvl="1" indent="-342900">
              <a:buFont typeface="Arial" panose="020B0604020202020204" pitchFamily="34" charset="0"/>
              <a:buChar char="•"/>
            </a:pPr>
            <a:r>
              <a:rPr lang="vi-VN" altLang="ja-JP" sz="2000" dirty="0"/>
              <a:t>Dùng 64 bit để xác định một cluster </a:t>
            </a:r>
            <a:endParaRPr lang="en-US" altLang="ja-JP" sz="2000" dirty="0"/>
          </a:p>
          <a:p>
            <a:pPr marL="800100" lvl="1" indent="-342900">
              <a:buFont typeface="Arial" panose="020B0604020202020204" pitchFamily="34" charset="0"/>
              <a:buChar char="•"/>
            </a:pPr>
            <a:r>
              <a:rPr lang="vi-VN" altLang="ja-JP" sz="2000" dirty="0"/>
              <a:t>Ưu việt hơn FAT trong bảo mật, mã hóa, nén dữ liệu,...</a:t>
            </a:r>
          </a:p>
          <a:p>
            <a:pPr marL="342900" indent="-342900">
              <a:buFont typeface="Arial" panose="020B0604020202020204" pitchFamily="34" charset="0"/>
              <a:buChar char="•"/>
            </a:pPr>
            <a:r>
              <a:rPr lang="vi-VN" altLang="ja-JP" sz="2000" dirty="0"/>
              <a:t>Hệ thống EXT3 </a:t>
            </a:r>
            <a:endParaRPr lang="en-US" altLang="ja-JP" sz="2000" dirty="0"/>
          </a:p>
          <a:p>
            <a:pPr marL="800100" lvl="1" indent="-342900">
              <a:buFont typeface="Arial" panose="020B0604020202020204" pitchFamily="34" charset="0"/>
              <a:buChar char="•"/>
            </a:pPr>
            <a:r>
              <a:rPr lang="vi-VN" altLang="ja-JP" sz="2000" dirty="0"/>
              <a:t>Sử dụng trong Linux</a:t>
            </a:r>
          </a:p>
          <a:p>
            <a:pPr marL="342900" indent="-342900">
              <a:buFont typeface="Arial" panose="020B0604020202020204" pitchFamily="34" charset="0"/>
              <a:buChar char="•"/>
            </a:pPr>
            <a:r>
              <a:rPr lang="vi-VN" altLang="ja-JP" sz="2000" dirty="0"/>
              <a:t>Hệ thống CDFS </a:t>
            </a:r>
            <a:endParaRPr lang="en-US" altLang="ja-JP" sz="2000" dirty="0"/>
          </a:p>
          <a:p>
            <a:pPr marL="800100" lvl="1" indent="-342900">
              <a:buFont typeface="Arial" panose="020B0604020202020204" pitchFamily="34" charset="0"/>
              <a:buChar char="•"/>
            </a:pPr>
            <a:r>
              <a:rPr lang="vi-VN" altLang="ja-JP" sz="2000" dirty="0"/>
              <a:t>Hệ thống quản lý file trong CDROM </a:t>
            </a:r>
            <a:endParaRPr lang="en-US" altLang="ja-JP" sz="2000" dirty="0"/>
          </a:p>
          <a:p>
            <a:pPr marL="800100" lvl="1" indent="-342900">
              <a:buFont typeface="Arial" panose="020B0604020202020204" pitchFamily="34" charset="0"/>
              <a:buChar char="•"/>
            </a:pPr>
            <a:r>
              <a:rPr lang="vi-VN" altLang="ja-JP" sz="2000" dirty="0"/>
              <a:t>Hạn chế về độ sâu cây thư mục và kích thước tên</a:t>
            </a:r>
          </a:p>
          <a:p>
            <a:pPr marL="342900" indent="-342900">
              <a:buFont typeface="Arial" panose="020B0604020202020204" pitchFamily="34" charset="0"/>
              <a:buChar char="•"/>
            </a:pPr>
            <a:r>
              <a:rPr lang="vi-VN" altLang="ja-JP" sz="2000" dirty="0"/>
              <a:t>Hệ thốngs UDF </a:t>
            </a:r>
            <a:endParaRPr lang="en-US" altLang="ja-JP" sz="2000" dirty="0"/>
          </a:p>
          <a:p>
            <a:pPr marL="800100" lvl="1" indent="-342900">
              <a:buFont typeface="Arial" panose="020B0604020202020204" pitchFamily="34" charset="0"/>
              <a:buChar char="•"/>
            </a:pPr>
            <a:r>
              <a:rPr lang="vi-VN" altLang="ja-JP" sz="2000" dirty="0"/>
              <a:t>Phát triển từ CDFS cho DVD-ROM, hỗ trợ tên file dài</a:t>
            </a:r>
            <a:endParaRPr lang="ja-JP" altLang="en-US" sz="2000" dirty="0"/>
          </a:p>
        </p:txBody>
      </p:sp>
    </p:spTree>
    <p:extLst>
      <p:ext uri="{BB962C8B-B14F-4D97-AF65-F5344CB8AC3E}">
        <p14:creationId xmlns:p14="http://schemas.microsoft.com/office/powerpoint/2010/main" val="919128301"/>
      </p:ext>
    </p:extLst>
  </p:cSld>
  <p:clrMapOvr>
    <a:masterClrMapping/>
  </p:clrMapOvr>
  <p:transition>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graphicFrame>
        <p:nvGraphicFramePr>
          <p:cNvPr id="33" name="object 33"/>
          <p:cNvGraphicFramePr>
            <a:graphicFrameLocks noGrp="1"/>
          </p:cNvGraphicFramePr>
          <p:nvPr>
            <p:extLst>
              <p:ext uri="{D42A27DB-BD31-4B8C-83A1-F6EECF244321}">
                <p14:modId xmlns:p14="http://schemas.microsoft.com/office/powerpoint/2010/main" val="3362758124"/>
              </p:ext>
            </p:extLst>
          </p:nvPr>
        </p:nvGraphicFramePr>
        <p:xfrm>
          <a:off x="878444" y="1513063"/>
          <a:ext cx="2856216" cy="3095539"/>
        </p:xfrm>
        <a:graphic>
          <a:graphicData uri="http://schemas.openxmlformats.org/drawingml/2006/table">
            <a:tbl>
              <a:tblPr firstRow="1" bandRow="1">
                <a:tableStyleId>{2D5ABB26-0587-4C30-8999-92F81FD0307C}</a:tableStyleId>
              </a:tblPr>
              <a:tblGrid>
                <a:gridCol w="1071082">
                  <a:extLst>
                    <a:ext uri="{9D8B030D-6E8A-4147-A177-3AD203B41FA5}">
                      <a16:colId xmlns:a16="http://schemas.microsoft.com/office/drawing/2014/main" val="20000"/>
                    </a:ext>
                  </a:extLst>
                </a:gridCol>
                <a:gridCol w="1071080">
                  <a:extLst>
                    <a:ext uri="{9D8B030D-6E8A-4147-A177-3AD203B41FA5}">
                      <a16:colId xmlns:a16="http://schemas.microsoft.com/office/drawing/2014/main" val="20001"/>
                    </a:ext>
                  </a:extLst>
                </a:gridCol>
                <a:gridCol w="714054">
                  <a:extLst>
                    <a:ext uri="{9D8B030D-6E8A-4147-A177-3AD203B41FA5}">
                      <a16:colId xmlns:a16="http://schemas.microsoft.com/office/drawing/2014/main" val="20002"/>
                    </a:ext>
                  </a:extLst>
                </a:gridCol>
              </a:tblGrid>
              <a:tr h="327171">
                <a:tc>
                  <a:txBody>
                    <a:bodyPr/>
                    <a:lstStyle/>
                    <a:p>
                      <a:pPr marL="52705">
                        <a:lnSpc>
                          <a:spcPts val="1145"/>
                        </a:lnSpc>
                      </a:pPr>
                      <a:r>
                        <a:rPr sz="2100" spc="-45" dirty="0">
                          <a:solidFill>
                            <a:srgbClr val="0000FF"/>
                          </a:solidFill>
                          <a:latin typeface="Arial"/>
                          <a:cs typeface="Arial"/>
                        </a:rPr>
                        <a:t>Jmp</a:t>
                      </a:r>
                      <a:r>
                        <a:rPr sz="2100" spc="-25" dirty="0">
                          <a:solidFill>
                            <a:srgbClr val="0000FF"/>
                          </a:solidFill>
                          <a:latin typeface="Arial"/>
                          <a:cs typeface="Arial"/>
                        </a:rPr>
                        <a:t> </a:t>
                      </a:r>
                      <a:r>
                        <a:rPr sz="2100" spc="-45" dirty="0">
                          <a:solidFill>
                            <a:srgbClr val="0000FF"/>
                          </a:solidFill>
                          <a:latin typeface="Arial"/>
                          <a:cs typeface="Arial"/>
                        </a:rPr>
                        <a:t>xx</a:t>
                      </a:r>
                      <a:endParaRPr sz="2100" dirty="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00FF00"/>
                    </a:solidFill>
                  </a:tcPr>
                </a:tc>
                <a:tc gridSpan="2">
                  <a:txBody>
                    <a:bodyPr/>
                    <a:lstStyle/>
                    <a:p>
                      <a:pPr>
                        <a:lnSpc>
                          <a:spcPct val="100000"/>
                        </a:lnSpc>
                      </a:pPr>
                      <a:endParaRPr sz="1800" dirty="0">
                        <a:latin typeface="Times New Roman"/>
                        <a:cs typeface="Times New Roman"/>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327171">
                <a:tc gridSpan="3">
                  <a:txBody>
                    <a:bodyPr/>
                    <a:lstStyle/>
                    <a:p>
                      <a:pPr marL="285115">
                        <a:lnSpc>
                          <a:spcPts val="1110"/>
                        </a:lnSpc>
                        <a:spcBef>
                          <a:spcPts val="155"/>
                        </a:spcBef>
                      </a:pPr>
                      <a:r>
                        <a:rPr sz="2100" spc="-55" dirty="0">
                          <a:solidFill>
                            <a:srgbClr val="0000FF"/>
                          </a:solidFill>
                          <a:latin typeface="Arial"/>
                          <a:cs typeface="Arial"/>
                        </a:rPr>
                        <a:t>B</a:t>
                      </a:r>
                      <a:r>
                        <a:rPr lang="en-US" sz="2100" spc="-55" dirty="0">
                          <a:solidFill>
                            <a:srgbClr val="0000FF"/>
                          </a:solidFill>
                          <a:latin typeface="Arial"/>
                          <a:cs typeface="Arial"/>
                        </a:rPr>
                        <a:t>ả</a:t>
                      </a:r>
                      <a:r>
                        <a:rPr sz="2100" spc="-55" dirty="0">
                          <a:solidFill>
                            <a:srgbClr val="0000FF"/>
                          </a:solidFill>
                          <a:latin typeface="Arial"/>
                          <a:cs typeface="Arial"/>
                        </a:rPr>
                        <a:t>ng  </a:t>
                      </a:r>
                      <a:r>
                        <a:rPr sz="2100" spc="-35" dirty="0">
                          <a:solidFill>
                            <a:srgbClr val="0000FF"/>
                          </a:solidFill>
                          <a:latin typeface="Arial"/>
                          <a:cs typeface="Arial"/>
                        </a:rPr>
                        <a:t>Tham</a:t>
                      </a:r>
                      <a:r>
                        <a:rPr sz="2100" spc="-120" dirty="0">
                          <a:solidFill>
                            <a:srgbClr val="0000FF"/>
                          </a:solidFill>
                          <a:latin typeface="Arial"/>
                          <a:cs typeface="Arial"/>
                        </a:rPr>
                        <a:t> </a:t>
                      </a:r>
                      <a:r>
                        <a:rPr lang="en-US" sz="2100" spc="-95" dirty="0">
                          <a:solidFill>
                            <a:srgbClr val="0000FF"/>
                          </a:solidFill>
                          <a:latin typeface="Arial"/>
                          <a:cs typeface="Arial"/>
                        </a:rPr>
                        <a:t>số</a:t>
                      </a:r>
                      <a:endParaRPr sz="2100" dirty="0">
                        <a:latin typeface="Arial"/>
                        <a:cs typeface="Arial"/>
                      </a:endParaRPr>
                    </a:p>
                  </a:txBody>
                  <a:tcPr marL="0" marR="0" marT="39009" marB="0" anchor="b">
                    <a:lnL w="12700">
                      <a:solidFill>
                        <a:srgbClr val="0000FF"/>
                      </a:solidFill>
                      <a:prstDash val="solid"/>
                    </a:lnL>
                    <a:lnR w="12700">
                      <a:solidFill>
                        <a:srgbClr val="0000FF"/>
                      </a:solidFill>
                      <a:prstDash val="solid"/>
                    </a:lnR>
                    <a:lnT w="12700" cap="flat" cmpd="sng" algn="ctr">
                      <a:solidFill>
                        <a:srgbClr val="0000FF"/>
                      </a:solidFill>
                      <a:prstDash val="solid"/>
                      <a:round/>
                      <a:headEnd type="none" w="med" len="med"/>
                      <a:tailEnd type="none" w="med" len="med"/>
                    </a:lnT>
                    <a:lnB w="12700">
                      <a:solidFill>
                        <a:srgbClr val="0000FF"/>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114026">
                <a:tc gridSpan="3">
                  <a:txBody>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20"/>
                        </a:spcBef>
                      </a:pPr>
                      <a:endParaRPr sz="2900" dirty="0">
                        <a:latin typeface="Times New Roman"/>
                        <a:cs typeface="Times New Roman"/>
                      </a:endParaRPr>
                    </a:p>
                    <a:p>
                      <a:pPr marL="201295">
                        <a:lnSpc>
                          <a:spcPct val="100000"/>
                        </a:lnSpc>
                      </a:pPr>
                      <a:r>
                        <a:rPr sz="2100" spc="-100" dirty="0">
                          <a:solidFill>
                            <a:srgbClr val="0000FF"/>
                          </a:solidFill>
                          <a:latin typeface="Arial"/>
                          <a:cs typeface="Arial"/>
                        </a:rPr>
                        <a:t>Chương  </a:t>
                      </a:r>
                      <a:r>
                        <a:rPr sz="2100" spc="-10" dirty="0">
                          <a:solidFill>
                            <a:srgbClr val="0000FF"/>
                          </a:solidFill>
                          <a:latin typeface="Arial"/>
                          <a:cs typeface="Arial"/>
                        </a:rPr>
                        <a:t>trình</a:t>
                      </a:r>
                      <a:r>
                        <a:rPr sz="2100" spc="-15" dirty="0">
                          <a:solidFill>
                            <a:srgbClr val="0000FF"/>
                          </a:solidFill>
                          <a:latin typeface="Arial"/>
                          <a:cs typeface="Arial"/>
                        </a:rPr>
                        <a:t> </a:t>
                      </a:r>
                      <a:r>
                        <a:rPr sz="2100" spc="-35" dirty="0">
                          <a:solidFill>
                            <a:srgbClr val="0000FF"/>
                          </a:solidFill>
                          <a:latin typeface="Arial"/>
                          <a:cs typeface="Arial"/>
                        </a:rPr>
                        <a:t>m</a:t>
                      </a:r>
                      <a:r>
                        <a:rPr lang="en-US" sz="2100" spc="-35" dirty="0">
                          <a:solidFill>
                            <a:srgbClr val="0000FF"/>
                          </a:solidFill>
                          <a:latin typeface="Arial"/>
                          <a:cs typeface="Arial"/>
                        </a:rPr>
                        <a:t>ồ</a:t>
                      </a:r>
                      <a:r>
                        <a:rPr sz="2100" spc="-35" dirty="0">
                          <a:solidFill>
                            <a:srgbClr val="0000FF"/>
                          </a:solidFill>
                          <a:latin typeface="Arial"/>
                          <a:cs typeface="Arial"/>
                        </a:rPr>
                        <a:t>i</a:t>
                      </a:r>
                      <a:endParaRPr sz="2100" dirty="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327171">
                <a:tc gridSpan="2">
                  <a:txBody>
                    <a:bodyPr/>
                    <a:lstStyle/>
                    <a:p>
                      <a:pPr>
                        <a:lnSpc>
                          <a:spcPct val="100000"/>
                        </a:lnSpc>
                      </a:pPr>
                      <a:endParaRPr sz="1800">
                        <a:latin typeface="Times New Roman"/>
                        <a:cs typeface="Times New Roman"/>
                      </a:endParaRPr>
                    </a:p>
                  </a:txBody>
                  <a:tcPr marL="0" marR="0" marT="0" marB="0" anchor="b">
                    <a:lnL w="12700">
                      <a:solidFill>
                        <a:srgbClr val="0000FF"/>
                      </a:solidFill>
                      <a:prstDash val="solid"/>
                    </a:lnL>
                    <a:lnR w="12700">
                      <a:solidFill>
                        <a:srgbClr val="0000FF"/>
                      </a:solidFill>
                      <a:prstDash val="solid"/>
                    </a:lnR>
                    <a:lnB w="12700">
                      <a:solidFill>
                        <a:srgbClr val="0000FF"/>
                      </a:solidFill>
                      <a:prstDash val="solid"/>
                    </a:lnB>
                  </a:tcPr>
                </a:tc>
                <a:tc hMerge="1">
                  <a:txBody>
                    <a:bodyPr/>
                    <a:lstStyle/>
                    <a:p>
                      <a:endParaRPr/>
                    </a:p>
                  </a:txBody>
                  <a:tcPr marL="0" marR="0" marT="0" marB="0"/>
                </a:tc>
                <a:tc>
                  <a:txBody>
                    <a:bodyPr/>
                    <a:lstStyle/>
                    <a:p>
                      <a:pPr marL="11430">
                        <a:lnSpc>
                          <a:spcPts val="1215"/>
                        </a:lnSpc>
                      </a:pPr>
                      <a:r>
                        <a:rPr sz="2100" spc="-40" dirty="0">
                          <a:solidFill>
                            <a:srgbClr val="0000FF"/>
                          </a:solidFill>
                          <a:latin typeface="Arial"/>
                          <a:cs typeface="Arial"/>
                        </a:rPr>
                        <a:t>55AA</a:t>
                      </a:r>
                      <a:endParaRPr sz="2100" dirty="0">
                        <a:latin typeface="Arial"/>
                        <a:cs typeface="Arial"/>
                      </a:endParaRPr>
                    </a:p>
                  </a:txBody>
                  <a:tcPr marL="0" marR="0" marT="0" marB="0" anchor="b">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00AEEF"/>
                    </a:solidFill>
                  </a:tcPr>
                </a:tc>
                <a:extLst>
                  <a:ext uri="{0D108BD9-81ED-4DB2-BD59-A6C34878D82A}">
                    <a16:rowId xmlns:a16="http://schemas.microsoft.com/office/drawing/2014/main" val="10003"/>
                  </a:ext>
                </a:extLst>
              </a:tr>
            </a:tbl>
          </a:graphicData>
        </a:graphic>
      </p:graphicFrame>
      <p:sp>
        <p:nvSpPr>
          <p:cNvPr id="34" name="object 34"/>
          <p:cNvSpPr/>
          <p:nvPr/>
        </p:nvSpPr>
        <p:spPr>
          <a:xfrm>
            <a:off x="458049" y="1701444"/>
            <a:ext cx="430750" cy="527248"/>
          </a:xfrm>
          <a:custGeom>
            <a:avLst/>
            <a:gdLst/>
            <a:ahLst/>
            <a:cxnLst/>
            <a:rect l="l" t="t" r="r" b="b"/>
            <a:pathLst>
              <a:path w="217170" h="266065">
                <a:moveTo>
                  <a:pt x="217010" y="0"/>
                </a:moveTo>
                <a:lnTo>
                  <a:pt x="54882" y="75031"/>
                </a:lnTo>
                <a:lnTo>
                  <a:pt x="0" y="127746"/>
                </a:lnTo>
                <a:lnTo>
                  <a:pt x="51605" y="183080"/>
                </a:lnTo>
                <a:lnTo>
                  <a:pt x="208943" y="265968"/>
                </a:lnTo>
              </a:path>
            </a:pathLst>
          </a:custGeom>
          <a:ln w="10122">
            <a:solidFill>
              <a:srgbClr val="BF7F3F"/>
            </a:solidFill>
          </a:ln>
        </p:spPr>
        <p:txBody>
          <a:bodyPr wrap="square" lIns="0" tIns="0" rIns="0" bIns="0" rtlCol="0"/>
          <a:lstStyle/>
          <a:p>
            <a:endParaRPr/>
          </a:p>
        </p:txBody>
      </p:sp>
      <p:sp>
        <p:nvSpPr>
          <p:cNvPr id="35" name="object 35"/>
          <p:cNvSpPr/>
          <p:nvPr/>
        </p:nvSpPr>
        <p:spPr>
          <a:xfrm>
            <a:off x="792288" y="2601872"/>
            <a:ext cx="68013" cy="94376"/>
          </a:xfrm>
          <a:custGeom>
            <a:avLst/>
            <a:gdLst/>
            <a:ahLst/>
            <a:cxnLst/>
            <a:rect l="l" t="t" r="r" b="b"/>
            <a:pathLst>
              <a:path w="34290" h="47625">
                <a:moveTo>
                  <a:pt x="23633" y="0"/>
                </a:moveTo>
                <a:lnTo>
                  <a:pt x="23483" y="8954"/>
                </a:lnTo>
                <a:lnTo>
                  <a:pt x="26310" y="19571"/>
                </a:lnTo>
                <a:lnTo>
                  <a:pt x="30383" y="29079"/>
                </a:lnTo>
                <a:lnTo>
                  <a:pt x="33972" y="34710"/>
                </a:lnTo>
                <a:lnTo>
                  <a:pt x="27314" y="35218"/>
                </a:lnTo>
                <a:lnTo>
                  <a:pt x="17263" y="37664"/>
                </a:lnTo>
                <a:lnTo>
                  <a:pt x="7073" y="41772"/>
                </a:lnTo>
                <a:lnTo>
                  <a:pt x="0" y="47265"/>
                </a:lnTo>
              </a:path>
            </a:pathLst>
          </a:custGeom>
          <a:ln w="8129">
            <a:solidFill>
              <a:srgbClr val="BF7F3F"/>
            </a:solidFill>
          </a:ln>
        </p:spPr>
        <p:txBody>
          <a:bodyPr wrap="square" lIns="0" tIns="0" rIns="0" bIns="0" rtlCol="0"/>
          <a:lstStyle/>
          <a:p>
            <a:endParaRPr/>
          </a:p>
        </p:txBody>
      </p:sp>
      <p:sp>
        <p:nvSpPr>
          <p:cNvPr id="36" name="object 36"/>
          <p:cNvSpPr/>
          <p:nvPr/>
        </p:nvSpPr>
        <p:spPr>
          <a:xfrm>
            <a:off x="3958909" y="1487482"/>
            <a:ext cx="4998296" cy="3210222"/>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992766" y="5434858"/>
            <a:ext cx="133482" cy="133359"/>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992766" y="5771870"/>
            <a:ext cx="133482" cy="133359"/>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6098661"/>
            <a:ext cx="107536" cy="10743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1568309" y="6399533"/>
            <a:ext cx="107536" cy="107437"/>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568309" y="6700403"/>
            <a:ext cx="107536" cy="107437"/>
          </a:xfrm>
          <a:prstGeom prst="rect">
            <a:avLst/>
          </a:prstGeom>
          <a:blipFill>
            <a:blip r:embed="rId5" cstate="print"/>
            <a:stretch>
              <a:fillRect/>
            </a:stretch>
          </a:blipFill>
        </p:spPr>
        <p:txBody>
          <a:bodyPr wrap="square" lIns="0" tIns="0" rIns="0" bIns="0" rtlCol="0"/>
          <a:lstStyle/>
          <a:p>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4" name="Rectangle 43"/>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p:cNvSpPr/>
          <p:nvPr/>
        </p:nvSpPr>
        <p:spPr>
          <a:xfrm>
            <a:off x="851729" y="4752609"/>
            <a:ext cx="8077534"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a:t>Sector đầu tiên của phân vùng </a:t>
            </a:r>
            <a:endParaRPr lang="en-US" altLang="ja-JP" sz="2000" dirty="0"/>
          </a:p>
          <a:p>
            <a:pPr marL="342900" indent="-342900">
              <a:buFont typeface="Arial" panose="020B0604020202020204" pitchFamily="34" charset="0"/>
              <a:buChar char="•"/>
            </a:pPr>
            <a:r>
              <a:rPr lang="vi-VN" altLang="ja-JP" sz="2000" dirty="0"/>
              <a:t>Cấu trúc gồm 3 phần </a:t>
            </a:r>
            <a:endParaRPr lang="en-US" altLang="ja-JP" sz="2000" dirty="0"/>
          </a:p>
          <a:p>
            <a:pPr marL="800100" lvl="1" indent="-342900">
              <a:buFont typeface="Arial" panose="020B0604020202020204" pitchFamily="34" charset="0"/>
              <a:buChar char="•"/>
            </a:pPr>
            <a:r>
              <a:rPr lang="vi-VN" altLang="ja-JP" sz="2000" dirty="0"/>
              <a:t>Bảng tham số đĩa (BPB: Bios Parameter Block) </a:t>
            </a:r>
            <a:endParaRPr lang="en-US" altLang="ja-JP" sz="2000" dirty="0"/>
          </a:p>
          <a:p>
            <a:pPr marL="800100" lvl="1" indent="-342900">
              <a:buFont typeface="Arial" panose="020B0604020202020204" pitchFamily="34" charset="0"/>
              <a:buChar char="•"/>
            </a:pPr>
            <a:r>
              <a:rPr lang="vi-VN" altLang="ja-JP" sz="2000" dirty="0"/>
              <a:t>Chương trình mồi (Boot strap loader) </a:t>
            </a:r>
            <a:endParaRPr lang="en-US" altLang="ja-JP" sz="2000" dirty="0"/>
          </a:p>
          <a:p>
            <a:pPr marL="800100" lvl="1" indent="-342900">
              <a:buFont typeface="Arial" panose="020B0604020202020204" pitchFamily="34" charset="0"/>
              <a:buChar char="•"/>
            </a:pPr>
            <a:r>
              <a:rPr lang="vi-VN" altLang="ja-JP" sz="2000" dirty="0"/>
              <a:t>Chữ ký hệ thống (luôn là 55AA)</a:t>
            </a:r>
            <a:endParaRPr lang="ja-JP" altLang="en-US" sz="2000" dirty="0"/>
          </a:p>
        </p:txBody>
      </p:sp>
    </p:spTree>
    <p:extLst>
      <p:ext uri="{BB962C8B-B14F-4D97-AF65-F5344CB8AC3E}">
        <p14:creationId xmlns:p14="http://schemas.microsoft.com/office/powerpoint/2010/main" val="981897181"/>
      </p:ext>
    </p:extLst>
  </p:cSld>
  <p:clrMapOvr>
    <a:masterClrMapping/>
  </p:clrMapOvr>
  <p:transition>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2" name="Rectangle 3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bảng tham số đĩa - Phần chung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04501582"/>
              </p:ext>
            </p:extLst>
          </p:nvPr>
        </p:nvGraphicFramePr>
        <p:xfrm>
          <a:off x="235527" y="1401510"/>
          <a:ext cx="8832272" cy="5486400"/>
        </p:xfrm>
        <a:graphic>
          <a:graphicData uri="http://schemas.openxmlformats.org/drawingml/2006/table">
            <a:tbl>
              <a:tblPr firstRow="1" bandRow="1">
                <a:tableStyleId>{073A0DAA-6AF3-43AB-8588-CEC1D06C72B9}</a:tableStyleId>
              </a:tblPr>
              <a:tblGrid>
                <a:gridCol w="685931">
                  <a:extLst>
                    <a:ext uri="{9D8B030D-6E8A-4147-A177-3AD203B41FA5}">
                      <a16:colId xmlns:a16="http://schemas.microsoft.com/office/drawing/2014/main" val="20000"/>
                    </a:ext>
                  </a:extLst>
                </a:gridCol>
                <a:gridCol w="853426">
                  <a:extLst>
                    <a:ext uri="{9D8B030D-6E8A-4147-A177-3AD203B41FA5}">
                      <a16:colId xmlns:a16="http://schemas.microsoft.com/office/drawing/2014/main" val="20001"/>
                    </a:ext>
                  </a:extLst>
                </a:gridCol>
                <a:gridCol w="853426">
                  <a:extLst>
                    <a:ext uri="{9D8B030D-6E8A-4147-A177-3AD203B41FA5}">
                      <a16:colId xmlns:a16="http://schemas.microsoft.com/office/drawing/2014/main" val="20002"/>
                    </a:ext>
                  </a:extLst>
                </a:gridCol>
                <a:gridCol w="1551684">
                  <a:extLst>
                    <a:ext uri="{9D8B030D-6E8A-4147-A177-3AD203B41FA5}">
                      <a16:colId xmlns:a16="http://schemas.microsoft.com/office/drawing/2014/main" val="20003"/>
                    </a:ext>
                  </a:extLst>
                </a:gridCol>
                <a:gridCol w="4887805">
                  <a:extLst>
                    <a:ext uri="{9D8B030D-6E8A-4147-A177-3AD203B41FA5}">
                      <a16:colId xmlns:a16="http://schemas.microsoft.com/office/drawing/2014/main" val="20004"/>
                    </a:ext>
                  </a:extLst>
                </a:gridCol>
              </a:tblGrid>
              <a:tr h="353606">
                <a:tc>
                  <a:txBody>
                    <a:bodyPr/>
                    <a:lstStyle/>
                    <a:p>
                      <a:pPr algn="ctr"/>
                      <a:r>
                        <a:rPr kumimoji="1" lang="en-US" altLang="ja-JP" dirty="0"/>
                        <a:t>Stt</a:t>
                      </a:r>
                      <a:endParaRPr kumimoji="1" lang="ja-JP" altLang="en-US" dirty="0"/>
                    </a:p>
                  </a:txBody>
                  <a:tcPr/>
                </a:tc>
                <a:tc>
                  <a:txBody>
                    <a:bodyPr/>
                    <a:lstStyle/>
                    <a:p>
                      <a:pPr algn="ctr"/>
                      <a:r>
                        <a:rPr kumimoji="1" lang="en-US" altLang="ja-JP" dirty="0"/>
                        <a:t>Ofs</a:t>
                      </a:r>
                      <a:endParaRPr kumimoji="1" lang="ja-JP" altLang="en-US" dirty="0"/>
                    </a:p>
                  </a:txBody>
                  <a:tcPr/>
                </a:tc>
                <a:tc>
                  <a:txBody>
                    <a:bodyPr/>
                    <a:lstStyle/>
                    <a:p>
                      <a:pPr algn="ctr"/>
                      <a:r>
                        <a:rPr kumimoji="1" lang="en-US" altLang="ja-JP" dirty="0"/>
                        <a:t>Kt</a:t>
                      </a:r>
                      <a:endParaRPr kumimoji="1" lang="ja-JP" altLang="en-US" dirty="0"/>
                    </a:p>
                  </a:txBody>
                  <a:tcPr/>
                </a:tc>
                <a:tc>
                  <a:txBody>
                    <a:bodyPr/>
                    <a:lstStyle/>
                    <a:p>
                      <a:pPr algn="ctr"/>
                      <a:r>
                        <a:rPr kumimoji="1" lang="en-US" altLang="ja-JP" dirty="0"/>
                        <a:t>Giá</a:t>
                      </a:r>
                      <a:r>
                        <a:rPr kumimoji="1" lang="en-US" altLang="ja-JP" baseline="0" dirty="0"/>
                        <a:t> trị mẫu</a:t>
                      </a:r>
                      <a:endParaRPr kumimoji="1" lang="ja-JP" altLang="en-US" dirty="0"/>
                    </a:p>
                  </a:txBody>
                  <a:tcPr/>
                </a:tc>
                <a:tc>
                  <a:txBody>
                    <a:bodyPr/>
                    <a:lstStyle/>
                    <a:p>
                      <a:pPr algn="ctr"/>
                      <a:r>
                        <a:rPr kumimoji="1" lang="en-US" altLang="ja-JP" dirty="0"/>
                        <a:t>Ý</a:t>
                      </a:r>
                      <a:r>
                        <a:rPr kumimoji="1" lang="en-US" altLang="ja-JP" baseline="0" dirty="0"/>
                        <a:t> nghĩa</a:t>
                      </a:r>
                      <a:endParaRPr kumimoji="1" lang="ja-JP" altLang="en-US" dirty="0"/>
                    </a:p>
                  </a:txBody>
                  <a:tcPr/>
                </a:tc>
                <a:extLst>
                  <a:ext uri="{0D108BD9-81ED-4DB2-BD59-A6C34878D82A}">
                    <a16:rowId xmlns:a16="http://schemas.microsoft.com/office/drawing/2014/main" val="10000"/>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3B</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EB 3C 90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Nhảy đến đầu chương trình mồi</a:t>
                      </a:r>
                      <a:endParaRPr kumimoji="1" lang="ja-JP" altLang="en-US" dirty="0"/>
                    </a:p>
                  </a:txBody>
                  <a:tcPr/>
                </a:tc>
                <a:extLst>
                  <a:ext uri="{0D108BD9-81ED-4DB2-BD59-A6C34878D82A}">
                    <a16:rowId xmlns:a16="http://schemas.microsoft.com/office/drawing/2014/main" val="10001"/>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3</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8B</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MSDOS5.0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Tên hệ thống file đã format đĩa</a:t>
                      </a:r>
                      <a:endParaRPr kumimoji="1" lang="ja-JP" altLang="en-US" dirty="0"/>
                    </a:p>
                  </a:txBody>
                  <a:tcPr/>
                </a:tc>
                <a:extLst>
                  <a:ext uri="{0D108BD9-81ED-4DB2-BD59-A6C34878D82A}">
                    <a16:rowId xmlns:a16="http://schemas.microsoft.com/office/drawing/2014/main" val="10002"/>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3</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11</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00 02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K/thước 1 sector, thường là 512</a:t>
                      </a:r>
                      <a:endParaRPr kumimoji="1" lang="ja-JP" altLang="en-US" dirty="0"/>
                    </a:p>
                  </a:txBody>
                  <a:tcPr/>
                </a:tc>
                <a:extLst>
                  <a:ext uri="{0D108BD9-81ED-4DB2-BD59-A6C34878D82A}">
                    <a16:rowId xmlns:a16="http://schemas.microsoft.com/office/drawing/2014/main" val="10003"/>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4</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13</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1B</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40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Số sector cho một cluster (32K-Cluster)</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5</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14</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01 00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scts đứng trước FAT/Số scts để dành</a:t>
                      </a:r>
                      <a:endParaRPr kumimoji="1" lang="ja-JP" altLang="en-US" dirty="0"/>
                    </a:p>
                  </a:txBody>
                  <a:tcPr/>
                </a:tc>
                <a:extLst>
                  <a:ext uri="{0D108BD9-81ED-4DB2-BD59-A6C34878D82A}">
                    <a16:rowId xmlns:a16="http://schemas.microsoft.com/office/drawing/2014/main" val="10005"/>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6</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16</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1B</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02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t>Số bảng FAT</a:t>
                      </a:r>
                      <a:endParaRPr kumimoji="1" lang="ja-JP" altLang="en-US" dirty="0"/>
                    </a:p>
                  </a:txBody>
                  <a:tcPr/>
                </a:tc>
                <a:extLst>
                  <a:ext uri="{0D108BD9-81ED-4DB2-BD59-A6C34878D82A}">
                    <a16:rowId xmlns:a16="http://schemas.microsoft.com/office/drawing/2014/main" val="10006"/>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7</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17</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00 02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t>Số phần tử của ROOT. FAT32: 00 00</a:t>
                      </a:r>
                      <a:endParaRPr kumimoji="1" lang="ja-JP" altLang="en-US" dirty="0"/>
                    </a:p>
                  </a:txBody>
                  <a:tcPr/>
                </a:tc>
                <a:extLst>
                  <a:ext uri="{0D108BD9-81ED-4DB2-BD59-A6C34878D82A}">
                    <a16:rowId xmlns:a16="http://schemas.microsoft.com/office/drawing/2014/main" val="10007"/>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8</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19</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cs typeface="Tahoma" panose="020B0604030504040204" pitchFamily="34" charset="0"/>
                        </a:rPr>
                        <a:t>00 00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t>Tổng</a:t>
                      </a:r>
                      <a:r>
                        <a:rPr kumimoji="1" lang="en-US" altLang="ja-JP" baseline="0" dirty="0"/>
                        <a:t> số </a:t>
                      </a:r>
                      <a:r>
                        <a:rPr kumimoji="1" lang="vi-VN" altLang="ja-JP" dirty="0"/>
                        <a:t>sector trên đĩa (&lt; 32M) hoặc 0000</a:t>
                      </a:r>
                      <a:endParaRPr kumimoji="1" lang="ja-JP" altLang="en-US" dirty="0"/>
                    </a:p>
                  </a:txBody>
                  <a:tcPr/>
                </a:tc>
                <a:extLst>
                  <a:ext uri="{0D108BD9-81ED-4DB2-BD59-A6C34878D82A}">
                    <a16:rowId xmlns:a16="http://schemas.microsoft.com/office/drawing/2014/main" val="10008"/>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9</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21</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1B</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F8</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Khuôn dạng đĩa (F8:HD, F0: Đĩa1.44M)</a:t>
                      </a:r>
                      <a:endParaRPr kumimoji="1" lang="ja-JP" altLang="en-US" dirty="0"/>
                    </a:p>
                  </a:txBody>
                  <a:tcPr/>
                </a:tc>
                <a:extLst>
                  <a:ext uri="{0D108BD9-81ED-4DB2-BD59-A6C34878D82A}">
                    <a16:rowId xmlns:a16="http://schemas.microsoft.com/office/drawing/2014/main" val="10009"/>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22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D1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t>Số sector cho một bảng FAT(209)</a:t>
                      </a:r>
                      <a:endParaRPr kumimoji="1" lang="ja-JP" altLang="en-US" dirty="0"/>
                    </a:p>
                  </a:txBody>
                  <a:tcPr/>
                </a:tc>
                <a:extLst>
                  <a:ext uri="{0D108BD9-81ED-4DB2-BD59-A6C34878D82A}">
                    <a16:rowId xmlns:a16="http://schemas.microsoft.com/office/drawing/2014/main" val="10010"/>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11</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24</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3F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t>Số sector cho một rãnh (63)</a:t>
                      </a:r>
                      <a:endParaRPr kumimoji="1" lang="ja-JP" altLang="en-US" dirty="0"/>
                    </a:p>
                  </a:txBody>
                  <a:tcPr/>
                </a:tc>
                <a:extLst>
                  <a:ext uri="{0D108BD9-81ED-4DB2-BD59-A6C34878D82A}">
                    <a16:rowId xmlns:a16="http://schemas.microsoft.com/office/drawing/2014/main" val="10011"/>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26</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40 00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đầu đọc ghi (64)</a:t>
                      </a:r>
                      <a:endParaRPr kumimoji="1" lang="ja-JP" altLang="en-US" dirty="0"/>
                    </a:p>
                  </a:txBody>
                  <a:tcPr/>
                </a:tc>
                <a:extLst>
                  <a:ext uri="{0D108BD9-81ED-4DB2-BD59-A6C34878D82A}">
                    <a16:rowId xmlns:a16="http://schemas.microsoft.com/office/drawing/2014/main" val="10012"/>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13</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28</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1DW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3F 00 00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sector ẩn- Sectors trước volume (63)</a:t>
                      </a:r>
                      <a:endParaRPr kumimoji="1" lang="ja-JP" altLang="en-US" dirty="0"/>
                    </a:p>
                  </a:txBody>
                  <a:tcPr/>
                </a:tc>
                <a:extLst>
                  <a:ext uri="{0D108BD9-81ED-4DB2-BD59-A6C34878D82A}">
                    <a16:rowId xmlns:a16="http://schemas.microsoft.com/office/drawing/2014/main" val="10013"/>
                  </a:ext>
                </a:extLst>
              </a:tr>
              <a:tr h="353606">
                <a:tc>
                  <a:txBody>
                    <a:bodyPr/>
                    <a:lstStyle/>
                    <a:p>
                      <a:pPr algn="ctr"/>
                      <a:r>
                        <a:rPr kumimoji="1" lang="en-US" altLang="ja-JP" dirty="0">
                          <a:latin typeface="Tahoma" panose="020B0604030504040204" pitchFamily="34" charset="0"/>
                          <a:ea typeface="Tahoma" panose="020B0604030504040204" pitchFamily="34" charset="0"/>
                          <a:cs typeface="Tahoma" panose="020B0604030504040204" pitchFamily="34" charset="0"/>
                        </a:rPr>
                        <a:t>14</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32</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1DW</a:t>
                      </a:r>
                      <a:endParaRPr kumimoji="1" lang="ja-JP" altLang="en-US" dirty="0">
                        <a:latin typeface="Tahoma" panose="020B0604030504040204" pitchFamily="34" charset="0"/>
                        <a:cs typeface="Tahoma" panose="020B0604030504040204" pitchFamily="34" charset="0"/>
                      </a:endParaRPr>
                    </a:p>
                  </a:txBody>
                  <a:tcPr/>
                </a:tc>
                <a:tc>
                  <a:txBody>
                    <a:bodyPr/>
                    <a:lstStyle/>
                    <a:p>
                      <a:pPr algn="r"/>
                      <a:r>
                        <a:rPr kumimoji="1" lang="en-US" altLang="ja-JP" dirty="0">
                          <a:latin typeface="Tahoma" panose="020B0604030504040204" pitchFamily="34" charset="0"/>
                          <a:ea typeface="Tahoma" panose="020B0604030504040204" pitchFamily="34" charset="0"/>
                          <a:cs typeface="Tahoma" panose="020B0604030504040204" pitchFamily="34" charset="0"/>
                        </a:rPr>
                        <a:t>41 0C 34 00</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Tổng số sector trên đĩa (3411009)</a:t>
                      </a:r>
                      <a:endParaRPr kumimoji="1" lang="ja-JP" altLang="en-US"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96227805"/>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349863"/>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0" name="object 40"/>
          <p:cNvSpPr txBox="1"/>
          <p:nvPr/>
        </p:nvSpPr>
        <p:spPr>
          <a:xfrm>
            <a:off x="3937286" y="3831797"/>
            <a:ext cx="1071838" cy="349862"/>
          </a:xfrm>
          <a:prstGeom prst="rect">
            <a:avLst/>
          </a:prstGeom>
          <a:solidFill>
            <a:srgbClr val="00AEEF"/>
          </a:solidFill>
          <a:ln w="10122">
            <a:solidFill>
              <a:srgbClr val="0000FF"/>
            </a:solid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347716" cy="346048"/>
          </a:xfrm>
          <a:prstGeom prst="rect">
            <a:avLst/>
          </a:prstGeom>
        </p:spPr>
        <p:txBody>
          <a:bodyPr vert="horz" wrap="square" lIns="0" tIns="22661" rIns="0" bIns="0" rtlCol="0">
            <a:spAutoFit/>
          </a:bodyPr>
          <a:lstStyle/>
          <a:p>
            <a:pPr marL="25179">
              <a:spcBef>
                <a:spcPts val="178"/>
              </a:spcBef>
            </a:pPr>
            <a:r>
              <a:rPr sz="2100" b="1" dirty="0">
                <a:solidFill>
                  <a:srgbClr val="0000FF"/>
                </a:solidFill>
                <a:latin typeface="Arial"/>
                <a:cs typeface="Arial"/>
              </a:rPr>
              <a:t>Create(SoNT.dat)</a:t>
            </a:r>
            <a:endParaRPr sz="2100">
              <a:latin typeface="Arial"/>
              <a:cs typeface="Arial"/>
            </a:endParaRPr>
          </a:p>
        </p:txBody>
      </p:sp>
      <p:sp>
        <p:nvSpPr>
          <p:cNvPr id="44" name="object 44"/>
          <p:cNvSpPr/>
          <p:nvPr/>
        </p:nvSpPr>
        <p:spPr>
          <a:xfrm>
            <a:off x="5365395" y="3831798"/>
            <a:ext cx="2142417" cy="349862"/>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8"/>
            <a:ext cx="2142417" cy="349862"/>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2"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Tạo file</a:t>
            </a:r>
            <a:endParaRPr lang="en-US" altLang="ja-JP" sz="2300" dirty="0">
              <a:solidFill>
                <a:prstClr val="white"/>
              </a:solidFill>
            </a:endParaRPr>
          </a:p>
        </p:txBody>
      </p:sp>
      <p:sp>
        <p:nvSpPr>
          <p:cNvPr id="62" name="Rectangle 61"/>
          <p:cNvSpPr/>
          <p:nvPr/>
        </p:nvSpPr>
        <p:spPr>
          <a:xfrm>
            <a:off x="992766" y="4865401"/>
            <a:ext cx="6870144" cy="923330"/>
          </a:xfrm>
          <a:prstGeom prst="rect">
            <a:avLst/>
          </a:prstGeom>
        </p:spPr>
        <p:txBody>
          <a:bodyPr wrap="square">
            <a:spAutoFit/>
          </a:bodyPr>
          <a:lstStyle/>
          <a:p>
            <a:pPr marL="285750" indent="-285750">
              <a:buFont typeface="Arial" panose="020B0604020202020204" pitchFamily="34" charset="0"/>
              <a:buChar char="•"/>
            </a:pPr>
            <a:r>
              <a:rPr lang="vi-VN" altLang="ja-JP" dirty="0"/>
              <a:t>Tìm vùng tự do trong không gian lưu trữ của hệ thống file </a:t>
            </a:r>
            <a:endParaRPr lang="en-US" altLang="ja-JP" dirty="0"/>
          </a:p>
          <a:p>
            <a:pPr marL="742950" lvl="1" indent="-285750">
              <a:buFont typeface="Arial" panose="020B0604020202020204" pitchFamily="34" charset="0"/>
              <a:buChar char="•"/>
            </a:pPr>
            <a:r>
              <a:rPr lang="vi-VN" altLang="ja-JP" dirty="0"/>
              <a:t>Cung cấp vùng trống như thế nào?</a:t>
            </a:r>
            <a:endParaRPr lang="en-US" altLang="ja-JP" dirty="0"/>
          </a:p>
          <a:p>
            <a:pPr marL="285750" indent="-285750">
              <a:buFont typeface="Arial" panose="020B0604020202020204" pitchFamily="34" charset="0"/>
              <a:buChar char="•"/>
            </a:pPr>
            <a:r>
              <a:rPr lang="vi-VN" altLang="ja-JP" dirty="0"/>
              <a:t>Tạo một phần tử mới trong thư mục file</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65" name="Rectangle 64"/>
          <p:cNvSpPr/>
          <p:nvPr/>
        </p:nvSpPr>
        <p:spPr>
          <a:xfrm>
            <a:off x="992766" y="5777225"/>
            <a:ext cx="7199808" cy="369332"/>
          </a:xfrm>
          <a:prstGeom prst="rect">
            <a:avLst/>
          </a:prstGeom>
        </p:spPr>
        <p:txBody>
          <a:bodyPr wrap="square">
            <a:spAutoFit/>
          </a:bodyPr>
          <a:lstStyle/>
          <a:p>
            <a:pPr marL="285750" indent="-285750">
              <a:buFont typeface="Arial" panose="020B0604020202020204" pitchFamily="34" charset="0"/>
              <a:buChar char="•"/>
            </a:pPr>
            <a:r>
              <a:rPr lang="vi-VN" altLang="ja-JP" dirty="0"/>
              <a:t>Lưu tên file, vị trí của file và các thông tin khác</a:t>
            </a:r>
            <a:endParaRPr lang="ja-JP" altLang="en-US" dirty="0"/>
          </a:p>
        </p:txBody>
      </p:sp>
    </p:spTree>
    <p:extLst>
      <p:ext uri="{BB962C8B-B14F-4D97-AF65-F5344CB8AC3E}">
        <p14:creationId xmlns:p14="http://schemas.microsoft.com/office/powerpoint/2010/main" val="41501292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4" grpId="0" animBg="1"/>
      <p:bldP spid="49" grpId="0" animBg="1"/>
      <p:bldP spid="50" grpId="0" animBg="1"/>
      <p:bldP spid="51" grpId="0" animBg="1"/>
      <p:bldP spid="5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4" name="object 34"/>
          <p:cNvSpPr txBox="1"/>
          <p:nvPr/>
        </p:nvSpPr>
        <p:spPr>
          <a:xfrm>
            <a:off x="260440" y="4576812"/>
            <a:ext cx="806359" cy="346048"/>
          </a:xfrm>
          <a:prstGeom prst="rect">
            <a:avLst/>
          </a:prstGeom>
        </p:spPr>
        <p:txBody>
          <a:bodyPr vert="horz" wrap="square" lIns="0" tIns="22661" rIns="0" bIns="0" rtlCol="0">
            <a:spAutoFit/>
          </a:bodyPr>
          <a:lstStyle/>
          <a:p>
            <a:pPr marL="25179">
              <a:spcBef>
                <a:spcPts val="178"/>
              </a:spcBef>
            </a:pPr>
            <a:r>
              <a:rPr sz="2100" b="1" dirty="0">
                <a:solidFill>
                  <a:srgbClr val="00009E"/>
                </a:solidFill>
                <a:latin typeface="Arial"/>
                <a:cs typeface="Arial"/>
              </a:rPr>
              <a:t>Ví d</a:t>
            </a:r>
            <a:r>
              <a:rPr lang="en-US" sz="2100" b="1" dirty="0">
                <a:solidFill>
                  <a:srgbClr val="00009E"/>
                </a:solidFill>
                <a:latin typeface="Arial"/>
                <a:cs typeface="Arial"/>
              </a:rPr>
              <a:t>ụ</a:t>
            </a:r>
            <a:r>
              <a:rPr sz="2100" b="1" dirty="0">
                <a:solidFill>
                  <a:srgbClr val="00009E"/>
                </a:solidFill>
                <a:latin typeface="Arial"/>
                <a:cs typeface="Arial"/>
              </a:rPr>
              <a:t>:</a:t>
            </a:r>
            <a:endParaRPr sz="2100" dirty="0">
              <a:latin typeface="Arial"/>
              <a:cs typeface="Arial"/>
            </a:endParaRPr>
          </a:p>
        </p:txBody>
      </p:sp>
      <p:sp>
        <p:nvSpPr>
          <p:cNvPr id="35" name="object 35"/>
          <p:cNvSpPr/>
          <p:nvPr/>
        </p:nvSpPr>
        <p:spPr>
          <a:xfrm>
            <a:off x="285630" y="4954467"/>
            <a:ext cx="8711699" cy="1783637"/>
          </a:xfrm>
          <a:prstGeom prst="rect">
            <a:avLst/>
          </a:prstGeom>
          <a:blipFill>
            <a:blip r:embed="rId2" cstate="print"/>
            <a:stretch>
              <a:fillRect/>
            </a:stretch>
          </a:blipFill>
        </p:spPr>
        <p:txBody>
          <a:bodyPr wrap="square" lIns="0" tIns="0" rIns="0" bIns="0" rtlCol="0"/>
          <a:lstStyle/>
          <a:p>
            <a:endParaRPr/>
          </a:p>
        </p:txBody>
      </p:sp>
      <p:sp>
        <p:nvSpPr>
          <p:cNvPr id="36" name="object 36"/>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73 </a:t>
            </a:r>
            <a:r>
              <a:rPr spc="297" dirty="0"/>
              <a:t>/</a:t>
            </a:r>
            <a:r>
              <a:rPr spc="446" dirty="0"/>
              <a:t> </a:t>
            </a:r>
            <a:r>
              <a:rPr spc="-40" dirty="0"/>
              <a:t>107</a:t>
            </a: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bảng tham số đĩa - Phần dành cho FAT12/FAT16</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94" y="1524000"/>
            <a:ext cx="7694064" cy="288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420908"/>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i</a:t>
            </a:r>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 mã bảng tham số đĩa của FAT16</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42266450"/>
      </p:ext>
    </p:extLst>
  </p:cSld>
  <p:clrMapOvr>
    <a:masterClrMapping/>
  </p:clrMapOvr>
  <p:transition>
    <p:dissolv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7270" y="3572126"/>
            <a:ext cx="1428278" cy="429097"/>
          </a:xfrm>
          <a:custGeom>
            <a:avLst/>
            <a:gdLst/>
            <a:ahLst/>
            <a:cxnLst/>
            <a:rect l="l" t="t" r="r" b="b"/>
            <a:pathLst>
              <a:path w="720090" h="216535">
                <a:moveTo>
                  <a:pt x="0" y="216001"/>
                </a:moveTo>
                <a:lnTo>
                  <a:pt x="0" y="0"/>
                </a:lnTo>
                <a:lnTo>
                  <a:pt x="720005" y="0"/>
                </a:lnTo>
                <a:lnTo>
                  <a:pt x="720005" y="216001"/>
                </a:lnTo>
                <a:lnTo>
                  <a:pt x="0" y="216001"/>
                </a:lnTo>
                <a:close/>
              </a:path>
            </a:pathLst>
          </a:custGeom>
          <a:ln w="10122">
            <a:solidFill>
              <a:srgbClr val="FFF200"/>
            </a:solidFill>
          </a:ln>
        </p:spPr>
        <p:txBody>
          <a:bodyPr wrap="square" lIns="0" tIns="0" rIns="0" bIns="0" rtlCol="0"/>
          <a:lstStyle/>
          <a:p>
            <a:endParaRPr/>
          </a:p>
        </p:txBody>
      </p:sp>
      <p:sp>
        <p:nvSpPr>
          <p:cNvPr id="36" name="Rectangle 3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7" name="Rectangle 36"/>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38" name="Rectangle 37"/>
          <p:cNvSpPr/>
          <p:nvPr/>
        </p:nvSpPr>
        <p:spPr>
          <a:xfrm>
            <a:off x="228600" y="1752600"/>
            <a:ext cx="6343403" cy="461665"/>
          </a:xfrm>
          <a:prstGeom prst="rect">
            <a:avLst/>
          </a:prstGeom>
        </p:spPr>
        <p:txBody>
          <a:bodyPr wrap="none">
            <a:spAutoFit/>
          </a:bodyPr>
          <a:lstStyle/>
          <a:p>
            <a:r>
              <a:rPr lang="en-US" altLang="ja-JP" sz="2400" dirty="0">
                <a:latin typeface="Arial" panose="020B0604020202020204" pitchFamily="34" charset="0"/>
                <a:ea typeface="Tahoma" panose="020B0604030504040204" pitchFamily="34" charset="0"/>
                <a:cs typeface="Arial" panose="020B0604020202020204" pitchFamily="34" charset="0"/>
              </a:rPr>
              <a:t>3 Bytes đầu: </a:t>
            </a:r>
            <a:r>
              <a:rPr lang="vi-VN" altLang="ja-JP" sz="2400" dirty="0">
                <a:latin typeface="Arial" panose="020B0604020202020204" pitchFamily="34" charset="0"/>
                <a:ea typeface="Tahoma" panose="020B0604030504040204" pitchFamily="34" charset="0"/>
                <a:cs typeface="Arial" panose="020B0604020202020204" pitchFamily="34" charset="0"/>
              </a:rPr>
              <a:t>Nhảy đến đầu chương trình mồi</a:t>
            </a:r>
            <a:endParaRPr lang="ja-JP"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7580359"/>
      </p:ext>
    </p:extLst>
  </p:cSld>
  <p:clrMapOvr>
    <a:masterClrMapping/>
  </p:clrMapOvr>
  <p:transition>
    <p:dissolv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7270" y="3572126"/>
            <a:ext cx="1428278" cy="429097"/>
          </a:xfrm>
          <a:custGeom>
            <a:avLst/>
            <a:gdLst/>
            <a:ahLst/>
            <a:cxnLst/>
            <a:rect l="l" t="t" r="r" b="b"/>
            <a:pathLst>
              <a:path w="720090" h="216535">
                <a:moveTo>
                  <a:pt x="0" y="216001"/>
                </a:moveTo>
                <a:lnTo>
                  <a:pt x="0" y="0"/>
                </a:lnTo>
                <a:lnTo>
                  <a:pt x="720005" y="0"/>
                </a:lnTo>
                <a:lnTo>
                  <a:pt x="720005"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p:nvPr/>
        </p:nvSpPr>
        <p:spPr>
          <a:xfrm>
            <a:off x="884249" y="3522187"/>
            <a:ext cx="457198" cy="456779"/>
          </a:xfrm>
          <a:custGeom>
            <a:avLst/>
            <a:gdLst/>
            <a:ahLst/>
            <a:cxnLst/>
            <a:rect l="l" t="t" r="r" b="b"/>
            <a:pathLst>
              <a:path w="230504" h="230505">
                <a:moveTo>
                  <a:pt x="230401" y="115200"/>
                </a:moveTo>
                <a:lnTo>
                  <a:pt x="221348" y="70359"/>
                </a:lnTo>
                <a:lnTo>
                  <a:pt x="196659" y="33741"/>
                </a:lnTo>
                <a:lnTo>
                  <a:pt x="160042" y="9052"/>
                </a:lnTo>
                <a:lnTo>
                  <a:pt x="115200" y="0"/>
                </a:lnTo>
                <a:lnTo>
                  <a:pt x="70359" y="9052"/>
                </a:lnTo>
                <a:lnTo>
                  <a:pt x="33741" y="33741"/>
                </a:lnTo>
                <a:lnTo>
                  <a:pt x="9052" y="70359"/>
                </a:lnTo>
                <a:lnTo>
                  <a:pt x="0" y="115200"/>
                </a:lnTo>
                <a:lnTo>
                  <a:pt x="9052" y="160042"/>
                </a:lnTo>
                <a:lnTo>
                  <a:pt x="33741" y="196660"/>
                </a:lnTo>
                <a:lnTo>
                  <a:pt x="70359" y="221348"/>
                </a:lnTo>
                <a:lnTo>
                  <a:pt x="115200" y="230401"/>
                </a:lnTo>
                <a:lnTo>
                  <a:pt x="160042" y="221348"/>
                </a:lnTo>
                <a:lnTo>
                  <a:pt x="196659" y="196660"/>
                </a:lnTo>
                <a:lnTo>
                  <a:pt x="221348" y="160042"/>
                </a:lnTo>
                <a:lnTo>
                  <a:pt x="230401" y="115200"/>
                </a:lnTo>
                <a:close/>
              </a:path>
            </a:pathLst>
          </a:custGeom>
          <a:ln w="10122">
            <a:solidFill>
              <a:srgbClr val="FFF200"/>
            </a:solidFill>
          </a:ln>
        </p:spPr>
        <p:txBody>
          <a:bodyPr wrap="square" lIns="0" tIns="0" rIns="0" bIns="0" rtlCol="0"/>
          <a:lstStyle/>
          <a:p>
            <a:endParaRPr/>
          </a:p>
        </p:txBody>
      </p:sp>
      <p:sp>
        <p:nvSpPr>
          <p:cNvPr id="36" name="object 36"/>
          <p:cNvSpPr/>
          <p:nvPr/>
        </p:nvSpPr>
        <p:spPr>
          <a:xfrm>
            <a:off x="8017659" y="4856244"/>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0122">
            <a:solidFill>
              <a:srgbClr val="FFF200"/>
            </a:solidFill>
          </a:ln>
        </p:spPr>
        <p:txBody>
          <a:bodyPr wrap="square" lIns="0" tIns="0" rIns="0" bIns="0" rtlCol="0"/>
          <a:lstStyle/>
          <a:p>
            <a:endParaRPr/>
          </a:p>
        </p:txBody>
      </p:sp>
      <p:sp>
        <p:nvSpPr>
          <p:cNvPr id="37" name="object 37"/>
          <p:cNvSpPr/>
          <p:nvPr/>
        </p:nvSpPr>
        <p:spPr>
          <a:xfrm>
            <a:off x="1305544" y="2783892"/>
            <a:ext cx="6669074" cy="2044817"/>
          </a:xfrm>
          <a:custGeom>
            <a:avLst/>
            <a:gdLst/>
            <a:ahLst/>
            <a:cxnLst/>
            <a:rect l="l" t="t" r="r" b="b"/>
            <a:pathLst>
              <a:path w="3362325" h="1031875">
                <a:moveTo>
                  <a:pt x="0" y="469765"/>
                </a:moveTo>
                <a:lnTo>
                  <a:pt x="801782" y="73542"/>
                </a:lnTo>
                <a:lnTo>
                  <a:pt x="1419220" y="0"/>
                </a:lnTo>
                <a:lnTo>
                  <a:pt x="2167475" y="301817"/>
                </a:lnTo>
                <a:lnTo>
                  <a:pt x="3361704" y="1031673"/>
                </a:lnTo>
              </a:path>
            </a:pathLst>
          </a:custGeom>
          <a:ln w="37958">
            <a:solidFill>
              <a:srgbClr val="00AEEF"/>
            </a:solidFill>
            <a:tailEnd type="arrow"/>
          </a:ln>
        </p:spPr>
        <p:txBody>
          <a:bodyPr wrap="square" lIns="0" tIns="0" rIns="0" bIns="0" rtlCol="0"/>
          <a:lstStyle/>
          <a:p>
            <a:endParaRPr/>
          </a:p>
        </p:txBody>
      </p:sp>
      <p:sp>
        <p:nvSpPr>
          <p:cNvPr id="39" name="object 39"/>
          <p:cNvSpPr txBox="1"/>
          <p:nvPr/>
        </p:nvSpPr>
        <p:spPr>
          <a:xfrm>
            <a:off x="3592633" y="2305216"/>
            <a:ext cx="1068060" cy="346048"/>
          </a:xfrm>
          <a:prstGeom prst="rect">
            <a:avLst/>
          </a:prstGeom>
        </p:spPr>
        <p:txBody>
          <a:bodyPr vert="horz" wrap="square" lIns="0" tIns="22661" rIns="0" bIns="0" rtlCol="0">
            <a:spAutoFit/>
          </a:bodyPr>
          <a:lstStyle/>
          <a:p>
            <a:pPr marL="25179">
              <a:spcBef>
                <a:spcPts val="178"/>
              </a:spcBef>
            </a:pPr>
            <a:r>
              <a:rPr sz="2100" spc="-30" dirty="0">
                <a:solidFill>
                  <a:srgbClr val="0000FF"/>
                </a:solidFill>
                <a:latin typeface="Arial"/>
                <a:cs typeface="Arial"/>
              </a:rPr>
              <a:t>Jmp+3C</a:t>
            </a:r>
            <a:endParaRPr sz="2100">
              <a:latin typeface="Arial"/>
              <a:cs typeface="Aria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2" name="Rectangle 4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34560614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948191" y="3572126"/>
            <a:ext cx="4284833" cy="429097"/>
          </a:xfrm>
          <a:custGeom>
            <a:avLst/>
            <a:gdLst/>
            <a:ahLst/>
            <a:cxnLst/>
            <a:rect l="l" t="t" r="r" b="b"/>
            <a:pathLst>
              <a:path w="2160270" h="216535">
                <a:moveTo>
                  <a:pt x="0" y="216001"/>
                </a:moveTo>
                <a:lnTo>
                  <a:pt x="0" y="0"/>
                </a:lnTo>
                <a:lnTo>
                  <a:pt x="2160016" y="0"/>
                </a:lnTo>
                <a:lnTo>
                  <a:pt x="2160016"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82589"/>
            <a:ext cx="29280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OEName: MSDOS5.0</a:t>
            </a:r>
            <a:endParaRPr sz="2100" dirty="0">
              <a:latin typeface="Arial"/>
              <a:cs typeface="Arial"/>
            </a:endParaRPr>
          </a:p>
        </p:txBody>
      </p:sp>
      <p:sp>
        <p:nvSpPr>
          <p:cNvPr id="36" name="object 36"/>
          <p:cNvSpPr/>
          <p:nvPr/>
        </p:nvSpPr>
        <p:spPr>
          <a:xfrm>
            <a:off x="2357459" y="2478777"/>
            <a:ext cx="1575640" cy="1083438"/>
          </a:xfrm>
          <a:custGeom>
            <a:avLst/>
            <a:gdLst/>
            <a:ahLst/>
            <a:cxnLst/>
            <a:rect l="l" t="t" r="r" b="b"/>
            <a:pathLst>
              <a:path w="794385" h="546735">
                <a:moveTo>
                  <a:pt x="0" y="0"/>
                </a:moveTo>
                <a:lnTo>
                  <a:pt x="794239" y="546622"/>
                </a:lnTo>
              </a:path>
            </a:pathLst>
          </a:custGeom>
          <a:ln w="19050">
            <a:solidFill>
              <a:srgbClr val="00AEEF"/>
            </a:solidFill>
          </a:ln>
        </p:spPr>
        <p:txBody>
          <a:bodyPr wrap="square" lIns="0" tIns="0" rIns="0" bIns="0" rtlCol="0"/>
          <a:lstStyle/>
          <a:p>
            <a:endParaRPr/>
          </a:p>
        </p:txBody>
      </p:sp>
      <p:sp>
        <p:nvSpPr>
          <p:cNvPr id="37" name="object 37"/>
          <p:cNvSpPr/>
          <p:nvPr/>
        </p:nvSpPr>
        <p:spPr>
          <a:xfrm>
            <a:off x="3870730" y="3496607"/>
            <a:ext cx="70532" cy="86826"/>
          </a:xfrm>
          <a:custGeom>
            <a:avLst/>
            <a:gdLst/>
            <a:ahLst/>
            <a:cxnLst/>
            <a:rect l="l" t="t" r="r" b="b"/>
            <a:pathLst>
              <a:path w="35560" h="43814">
                <a:moveTo>
                  <a:pt x="29956" y="0"/>
                </a:moveTo>
                <a:lnTo>
                  <a:pt x="28565" y="8845"/>
                </a:lnTo>
                <a:lnTo>
                  <a:pt x="29892" y="19750"/>
                </a:lnTo>
                <a:lnTo>
                  <a:pt x="32607" y="29730"/>
                </a:lnTo>
                <a:lnTo>
                  <a:pt x="35379" y="35803"/>
                </a:lnTo>
                <a:lnTo>
                  <a:pt x="28716" y="35383"/>
                </a:lnTo>
                <a:lnTo>
                  <a:pt x="18425" y="36411"/>
                </a:lnTo>
                <a:lnTo>
                  <a:pt x="7766" y="39066"/>
                </a:lnTo>
                <a:lnTo>
                  <a:pt x="0" y="43524"/>
                </a:lnTo>
              </a:path>
            </a:pathLst>
          </a:custGeom>
          <a:ln w="8128">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377196" y="1436258"/>
            <a:ext cx="5718804" cy="707886"/>
          </a:xfrm>
          <a:prstGeom prst="rect">
            <a:avLst/>
          </a:prstGeom>
        </p:spPr>
        <p:txBody>
          <a:bodyPr wrap="square">
            <a:spAutoFit/>
          </a:bodyPr>
          <a:lstStyle/>
          <a:p>
            <a:r>
              <a:rPr lang="vi-VN" altLang="ja-JP" sz="2000" dirty="0"/>
              <a:t>8</a:t>
            </a:r>
            <a:r>
              <a:rPr lang="en-US" altLang="ja-JP" sz="2000" dirty="0"/>
              <a:t> </a:t>
            </a:r>
            <a:r>
              <a:rPr lang="vi-VN" altLang="ja-JP" sz="2000" dirty="0"/>
              <a:t>B</a:t>
            </a:r>
            <a:r>
              <a:rPr lang="en-US" altLang="ja-JP" sz="2000" dirty="0"/>
              <a:t>ytes</a:t>
            </a:r>
            <a:endParaRPr lang="vi-VN" altLang="ja-JP" sz="2000" dirty="0"/>
          </a:p>
          <a:p>
            <a:r>
              <a:rPr lang="vi-VN" altLang="ja-JP" sz="2000" dirty="0"/>
              <a:t>Tên hệ thống file đã format đĩa</a:t>
            </a:r>
            <a:endParaRPr lang="ja-JP" altLang="en-US" sz="2000" dirty="0"/>
          </a:p>
        </p:txBody>
      </p:sp>
    </p:spTree>
    <p:extLst>
      <p:ext uri="{BB962C8B-B14F-4D97-AF65-F5344CB8AC3E}">
        <p14:creationId xmlns:p14="http://schemas.microsoft.com/office/powerpoint/2010/main" val="3686611826"/>
      </p:ext>
    </p:extLst>
  </p:cSld>
  <p:clrMapOvr>
    <a:masterClrMapping/>
  </p:clrMapOvr>
  <p:transition>
    <p:dissolv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375332" y="3572126"/>
            <a:ext cx="929514" cy="429097"/>
          </a:xfrm>
          <a:custGeom>
            <a:avLst/>
            <a:gdLst/>
            <a:ahLst/>
            <a:cxnLst/>
            <a:rect l="l" t="t" r="r" b="b"/>
            <a:pathLst>
              <a:path w="468629"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3" y="2106044"/>
            <a:ext cx="3004247"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Kích th</a:t>
            </a:r>
            <a:r>
              <a:rPr lang="en-US" sz="2100" dirty="0">
                <a:solidFill>
                  <a:srgbClr val="0000FF"/>
                </a:solidFill>
                <a:latin typeface="Arial"/>
                <a:cs typeface="Arial"/>
              </a:rPr>
              <a:t>ướ</a:t>
            </a:r>
            <a:r>
              <a:rPr sz="2100" dirty="0">
                <a:solidFill>
                  <a:srgbClr val="0000FF"/>
                </a:solidFill>
                <a:latin typeface="Arial"/>
                <a:cs typeface="Arial"/>
              </a:rPr>
              <a:t>c sector:  512</a:t>
            </a:r>
            <a:endParaRPr sz="2100" dirty="0">
              <a:latin typeface="Arial"/>
              <a:cs typeface="Arial"/>
            </a:endParaRPr>
          </a:p>
        </p:txBody>
      </p:sp>
      <p:sp>
        <p:nvSpPr>
          <p:cNvPr id="36" name="object 36"/>
          <p:cNvSpPr/>
          <p:nvPr/>
        </p:nvSpPr>
        <p:spPr>
          <a:xfrm>
            <a:off x="2915808" y="2502228"/>
            <a:ext cx="3871714" cy="1065821"/>
          </a:xfrm>
          <a:custGeom>
            <a:avLst/>
            <a:gdLst/>
            <a:ahLst/>
            <a:cxnLst/>
            <a:rect l="l" t="t" r="r" b="b"/>
            <a:pathLst>
              <a:path w="1951989" h="537844">
                <a:moveTo>
                  <a:pt x="0" y="0"/>
                </a:moveTo>
                <a:lnTo>
                  <a:pt x="1951505" y="537512"/>
                </a:lnTo>
              </a:path>
            </a:pathLst>
          </a:custGeom>
          <a:ln w="15875">
            <a:solidFill>
              <a:srgbClr val="00AEEF"/>
            </a:solidFill>
          </a:ln>
        </p:spPr>
        <p:txBody>
          <a:bodyPr wrap="square" lIns="0" tIns="0" rIns="0" bIns="0" rtlCol="0"/>
          <a:lstStyle/>
          <a:p>
            <a:endParaRPr/>
          </a:p>
        </p:txBody>
      </p:sp>
      <p:sp>
        <p:nvSpPr>
          <p:cNvPr id="37" name="object 37"/>
          <p:cNvSpPr/>
          <p:nvPr/>
        </p:nvSpPr>
        <p:spPr>
          <a:xfrm>
            <a:off x="6734889" y="3506644"/>
            <a:ext cx="61716" cy="101926"/>
          </a:xfrm>
          <a:custGeom>
            <a:avLst/>
            <a:gdLst/>
            <a:ahLst/>
            <a:cxnLst/>
            <a:rect l="l" t="t" r="r" b="b"/>
            <a:pathLst>
              <a:path w="31114" h="51435">
                <a:moveTo>
                  <a:pt x="13993" y="0"/>
                </a:moveTo>
                <a:lnTo>
                  <a:pt x="15576" y="8790"/>
                </a:lnTo>
                <a:lnTo>
                  <a:pt x="20393" y="18632"/>
                </a:lnTo>
                <a:lnTo>
                  <a:pt x="26216" y="27149"/>
                </a:lnTo>
                <a:lnTo>
                  <a:pt x="30815" y="31966"/>
                </a:lnTo>
                <a:lnTo>
                  <a:pt x="24398" y="33749"/>
                </a:lnTo>
                <a:lnTo>
                  <a:pt x="15036" y="38084"/>
                </a:lnTo>
                <a:lnTo>
                  <a:pt x="5860" y="44072"/>
                </a:lnTo>
                <a:lnTo>
                  <a:pt x="0" y="50813"/>
                </a:lnTo>
              </a:path>
            </a:pathLst>
          </a:custGeom>
          <a:ln w="8108">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805285" y="1398158"/>
            <a:ext cx="2066591" cy="707886"/>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1 Word</a:t>
            </a:r>
          </a:p>
          <a:p>
            <a:r>
              <a:rPr lang="vi-VN" altLang="ja-JP" sz="2000" dirty="0"/>
              <a:t>K/thước 1 sector</a:t>
            </a:r>
          </a:p>
        </p:txBody>
      </p:sp>
    </p:spTree>
    <p:extLst>
      <p:ext uri="{BB962C8B-B14F-4D97-AF65-F5344CB8AC3E}">
        <p14:creationId xmlns:p14="http://schemas.microsoft.com/office/powerpoint/2010/main" val="1493663967"/>
      </p:ext>
    </p:extLst>
  </p:cSld>
  <p:clrMapOvr>
    <a:masterClrMapping/>
  </p:clrMapOvr>
  <p:transition>
    <p:dissolv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7446415" y="3572126"/>
            <a:ext cx="357699" cy="429097"/>
          </a:xfrm>
          <a:custGeom>
            <a:avLst/>
            <a:gdLst/>
            <a:ahLst/>
            <a:cxnLst/>
            <a:rect l="l" t="t" r="r" b="b"/>
            <a:pathLst>
              <a:path w="180339" h="216535">
                <a:moveTo>
                  <a:pt x="0" y="216001"/>
                </a:moveTo>
                <a:lnTo>
                  <a:pt x="0" y="0"/>
                </a:lnTo>
                <a:lnTo>
                  <a:pt x="180001" y="0"/>
                </a:lnTo>
                <a:lnTo>
                  <a:pt x="180001"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87420"/>
            <a:ext cx="29280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2  sector cho  1 cluster</a:t>
            </a:r>
            <a:endParaRPr sz="2100" dirty="0">
              <a:latin typeface="Arial"/>
              <a:cs typeface="Arial"/>
            </a:endParaRPr>
          </a:p>
        </p:txBody>
      </p:sp>
      <p:sp>
        <p:nvSpPr>
          <p:cNvPr id="36" name="object 36"/>
          <p:cNvSpPr/>
          <p:nvPr/>
        </p:nvSpPr>
        <p:spPr>
          <a:xfrm>
            <a:off x="2893886" y="2483623"/>
            <a:ext cx="4607266" cy="1084697"/>
          </a:xfrm>
          <a:custGeom>
            <a:avLst/>
            <a:gdLst/>
            <a:ahLst/>
            <a:cxnLst/>
            <a:rect l="l" t="t" r="r" b="b"/>
            <a:pathLst>
              <a:path w="2322829" h="547369">
                <a:moveTo>
                  <a:pt x="0" y="0"/>
                </a:moveTo>
                <a:lnTo>
                  <a:pt x="2322478" y="547227"/>
                </a:lnTo>
              </a:path>
            </a:pathLst>
          </a:custGeom>
          <a:ln w="10122">
            <a:solidFill>
              <a:srgbClr val="00AEEF"/>
            </a:solidFill>
          </a:ln>
        </p:spPr>
        <p:txBody>
          <a:bodyPr wrap="square" lIns="0" tIns="0" rIns="0" bIns="0" rtlCol="0"/>
          <a:lstStyle/>
          <a:p>
            <a:endParaRPr/>
          </a:p>
        </p:txBody>
      </p:sp>
      <p:sp>
        <p:nvSpPr>
          <p:cNvPr id="37" name="object 37"/>
          <p:cNvSpPr/>
          <p:nvPr/>
        </p:nvSpPr>
        <p:spPr>
          <a:xfrm>
            <a:off x="7450318" y="3508233"/>
            <a:ext cx="60456" cy="101926"/>
          </a:xfrm>
          <a:custGeom>
            <a:avLst/>
            <a:gdLst/>
            <a:ahLst/>
            <a:cxnLst/>
            <a:rect l="l" t="t" r="r" b="b"/>
            <a:pathLst>
              <a:path w="30479" h="51435">
                <a:moveTo>
                  <a:pt x="12085" y="0"/>
                </a:moveTo>
                <a:lnTo>
                  <a:pt x="13995" y="8724"/>
                </a:lnTo>
                <a:lnTo>
                  <a:pt x="19175" y="18378"/>
                </a:lnTo>
                <a:lnTo>
                  <a:pt x="25311" y="26671"/>
                </a:lnTo>
                <a:lnTo>
                  <a:pt x="30086" y="31312"/>
                </a:lnTo>
                <a:lnTo>
                  <a:pt x="23741" y="33333"/>
                </a:lnTo>
                <a:lnTo>
                  <a:pt x="14549" y="38014"/>
                </a:lnTo>
                <a:lnTo>
                  <a:pt x="5603" y="44340"/>
                </a:lnTo>
                <a:lnTo>
                  <a:pt x="0" y="51294"/>
                </a:lnTo>
              </a:path>
            </a:pathLst>
          </a:custGeom>
          <a:ln w="8107">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708498" y="1600200"/>
            <a:ext cx="3143809" cy="400110"/>
          </a:xfrm>
          <a:prstGeom prst="rect">
            <a:avLst/>
          </a:prstGeom>
        </p:spPr>
        <p:txBody>
          <a:bodyPr wrap="none">
            <a:spAutoFit/>
          </a:bodyPr>
          <a:lstStyle/>
          <a:p>
            <a:r>
              <a:rPr lang="en-US" altLang="ja-JP" sz="2000" dirty="0">
                <a:latin typeface="Arial" panose="020B0604020202020204" pitchFamily="34" charset="0"/>
                <a:cs typeface="Arial" panose="020B0604020202020204" pitchFamily="34" charset="0"/>
              </a:rPr>
              <a:t>Số sector cho một cluster </a:t>
            </a:r>
            <a:endParaRPr lang="ja-JP"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8209694"/>
      </p:ext>
    </p:extLst>
  </p:cSld>
  <p:clrMapOvr>
    <a:masterClrMapping/>
  </p:clrMapOvr>
  <p:transition>
    <p:dissolv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7946253" y="3572126"/>
            <a:ext cx="1000046" cy="429097"/>
          </a:xfrm>
          <a:custGeom>
            <a:avLst/>
            <a:gdLst/>
            <a:ahLst/>
            <a:cxnLst/>
            <a:rect l="l" t="t" r="r" b="b"/>
            <a:pathLst>
              <a:path w="504189" h="216535">
                <a:moveTo>
                  <a:pt x="0" y="216001"/>
                </a:moveTo>
                <a:lnTo>
                  <a:pt x="0" y="0"/>
                </a:lnTo>
                <a:lnTo>
                  <a:pt x="504003" y="0"/>
                </a:lnTo>
                <a:lnTo>
                  <a:pt x="504003"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4284221" y="2540464"/>
            <a:ext cx="3930912" cy="1028071"/>
          </a:xfrm>
          <a:custGeom>
            <a:avLst/>
            <a:gdLst/>
            <a:ahLst/>
            <a:cxnLst/>
            <a:rect l="l" t="t" r="r" b="b"/>
            <a:pathLst>
              <a:path w="1981835" h="518794">
                <a:moveTo>
                  <a:pt x="0" y="0"/>
                </a:moveTo>
                <a:lnTo>
                  <a:pt x="1981582" y="518332"/>
                </a:lnTo>
              </a:path>
            </a:pathLst>
          </a:custGeom>
          <a:ln w="10122">
            <a:solidFill>
              <a:srgbClr val="00AEEF"/>
            </a:solidFill>
          </a:ln>
        </p:spPr>
        <p:txBody>
          <a:bodyPr wrap="square" lIns="0" tIns="0" rIns="0" bIns="0" rtlCol="0"/>
          <a:lstStyle/>
          <a:p>
            <a:endParaRPr/>
          </a:p>
        </p:txBody>
      </p:sp>
      <p:sp>
        <p:nvSpPr>
          <p:cNvPr id="37" name="object 37"/>
          <p:cNvSpPr/>
          <p:nvPr/>
        </p:nvSpPr>
        <p:spPr>
          <a:xfrm>
            <a:off x="8163527" y="3507243"/>
            <a:ext cx="61716" cy="101926"/>
          </a:xfrm>
          <a:custGeom>
            <a:avLst/>
            <a:gdLst/>
            <a:ahLst/>
            <a:cxnLst/>
            <a:rect l="l" t="t" r="r" b="b"/>
            <a:pathLst>
              <a:path w="31114" h="51435">
                <a:moveTo>
                  <a:pt x="13324" y="0"/>
                </a:moveTo>
                <a:lnTo>
                  <a:pt x="15019" y="8761"/>
                </a:lnTo>
                <a:lnTo>
                  <a:pt x="19957" y="18530"/>
                </a:lnTo>
                <a:lnTo>
                  <a:pt x="25883" y="26963"/>
                </a:lnTo>
                <a:lnTo>
                  <a:pt x="30540" y="31716"/>
                </a:lnTo>
                <a:lnTo>
                  <a:pt x="24153" y="33579"/>
                </a:lnTo>
                <a:lnTo>
                  <a:pt x="14857" y="38030"/>
                </a:lnTo>
                <a:lnTo>
                  <a:pt x="5767" y="44130"/>
                </a:lnTo>
                <a:lnTo>
                  <a:pt x="0" y="50940"/>
                </a:lnTo>
              </a:path>
            </a:pathLst>
          </a:custGeom>
          <a:ln w="8100">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2" name="Rectangle 41"/>
          <p:cNvSpPr/>
          <p:nvPr/>
        </p:nvSpPr>
        <p:spPr>
          <a:xfrm>
            <a:off x="457200" y="2133600"/>
            <a:ext cx="4989892" cy="400110"/>
          </a:xfrm>
          <a:prstGeom prst="rect">
            <a:avLst/>
          </a:prstGeom>
        </p:spPr>
        <p:txBody>
          <a:bodyPr wrap="none">
            <a:spAutoFit/>
          </a:bodyPr>
          <a:lstStyle/>
          <a:p>
            <a:r>
              <a:rPr lang="vi-VN" altLang="ja-JP" sz="2000" dirty="0">
                <a:solidFill>
                  <a:srgbClr val="0000FF"/>
                </a:solidFill>
              </a:rPr>
              <a:t>Có 6 sector đứng trước bảng FAT thứ nhất</a:t>
            </a:r>
            <a:endParaRPr lang="ja-JP" altLang="en-US" sz="2000" dirty="0">
              <a:solidFill>
                <a:srgbClr val="0000FF"/>
              </a:solidFill>
            </a:endParaRPr>
          </a:p>
        </p:txBody>
      </p:sp>
      <p:sp>
        <p:nvSpPr>
          <p:cNvPr id="43" name="Rectangle 42"/>
          <p:cNvSpPr/>
          <p:nvPr/>
        </p:nvSpPr>
        <p:spPr>
          <a:xfrm>
            <a:off x="480701" y="1676400"/>
            <a:ext cx="3136243" cy="400110"/>
          </a:xfrm>
          <a:prstGeom prst="rect">
            <a:avLst/>
          </a:prstGeom>
        </p:spPr>
        <p:txBody>
          <a:bodyPr wrap="none">
            <a:spAutoFit/>
          </a:bodyPr>
          <a:lstStyle/>
          <a:p>
            <a:r>
              <a:rPr lang="vi-VN" altLang="ja-JP" sz="2000" dirty="0">
                <a:ea typeface="Tahoma" panose="020B0604030504040204" pitchFamily="34" charset="0"/>
                <a:cs typeface="Tahoma" panose="020B0604030504040204" pitchFamily="34" charset="0"/>
              </a:rPr>
              <a:t>Số s</a:t>
            </a:r>
            <a:r>
              <a:rPr lang="en-US" altLang="ja-JP" sz="2000" dirty="0">
                <a:latin typeface="Arial" panose="020B0604020202020204" pitchFamily="34" charset="0"/>
                <a:ea typeface="Tahoma" panose="020B0604030504040204" pitchFamily="34" charset="0"/>
                <a:cs typeface="Arial" panose="020B0604020202020204" pitchFamily="34" charset="0"/>
              </a:rPr>
              <a:t>e</a:t>
            </a:r>
            <a:r>
              <a:rPr lang="vi-VN" altLang="ja-JP" sz="2000" dirty="0">
                <a:ea typeface="Tahoma" panose="020B0604030504040204" pitchFamily="34" charset="0"/>
                <a:cs typeface="Tahoma" panose="020B0604030504040204" pitchFamily="34" charset="0"/>
              </a:rPr>
              <a:t>ct</a:t>
            </a:r>
            <a:r>
              <a:rPr lang="en-US" altLang="ja-JP" sz="2000" dirty="0">
                <a:latin typeface="Arial" panose="020B0604020202020204" pitchFamily="34" charset="0"/>
                <a:ea typeface="Tahoma" panose="020B0604030504040204" pitchFamily="34" charset="0"/>
                <a:cs typeface="Arial" panose="020B0604020202020204" pitchFamily="34" charset="0"/>
              </a:rPr>
              <a:t>or</a:t>
            </a:r>
            <a:r>
              <a:rPr lang="vi-VN" altLang="ja-JP" sz="2000" dirty="0">
                <a:ea typeface="Tahoma" panose="020B0604030504040204" pitchFamily="34" charset="0"/>
                <a:cs typeface="Tahoma" panose="020B0604030504040204" pitchFamily="34" charset="0"/>
              </a:rPr>
              <a:t> đứng trước FAT</a:t>
            </a:r>
            <a:endParaRPr lang="ja-JP" altLang="en-US" sz="2000" dirty="0">
              <a:cs typeface="Tahoma" panose="020B0604030504040204" pitchFamily="34" charset="0"/>
            </a:endParaRPr>
          </a:p>
        </p:txBody>
      </p:sp>
    </p:spTree>
    <p:extLst>
      <p:ext uri="{BB962C8B-B14F-4D97-AF65-F5344CB8AC3E}">
        <p14:creationId xmlns:p14="http://schemas.microsoft.com/office/powerpoint/2010/main" val="795858074"/>
      </p:ext>
    </p:extLst>
  </p:cSld>
  <p:clrMapOvr>
    <a:masterClrMapping/>
  </p:clrMapOvr>
  <p:transition>
    <p:dissolv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7271" y="4000164"/>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79343"/>
            <a:ext cx="20136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Có  2  b</a:t>
            </a:r>
            <a:r>
              <a:rPr lang="en-US" sz="2100" dirty="0">
                <a:solidFill>
                  <a:srgbClr val="0000FF"/>
                </a:solidFill>
                <a:latin typeface="Arial"/>
                <a:cs typeface="Arial"/>
              </a:rPr>
              <a:t>ả</a:t>
            </a:r>
            <a:r>
              <a:rPr sz="2100" dirty="0">
                <a:solidFill>
                  <a:srgbClr val="0000FF"/>
                </a:solidFill>
                <a:latin typeface="Arial"/>
                <a:cs typeface="Arial"/>
              </a:rPr>
              <a:t>ng FAT</a:t>
            </a:r>
            <a:endParaRPr sz="2100" dirty="0">
              <a:latin typeface="Arial"/>
              <a:cs typeface="Arial"/>
            </a:endParaRPr>
          </a:p>
        </p:txBody>
      </p:sp>
      <p:sp>
        <p:nvSpPr>
          <p:cNvPr id="36" name="object 36"/>
          <p:cNvSpPr/>
          <p:nvPr/>
        </p:nvSpPr>
        <p:spPr>
          <a:xfrm>
            <a:off x="814051" y="2528913"/>
            <a:ext cx="769557" cy="1455909"/>
          </a:xfrm>
          <a:custGeom>
            <a:avLst/>
            <a:gdLst/>
            <a:ahLst/>
            <a:cxnLst/>
            <a:rect l="l" t="t" r="r" b="b"/>
            <a:pathLst>
              <a:path w="387984" h="734694">
                <a:moveTo>
                  <a:pt x="387792" y="0"/>
                </a:moveTo>
                <a:lnTo>
                  <a:pt x="0" y="734466"/>
                </a:lnTo>
              </a:path>
            </a:pathLst>
          </a:custGeom>
          <a:ln w="10122">
            <a:solidFill>
              <a:srgbClr val="00AEEF"/>
            </a:solidFill>
          </a:ln>
        </p:spPr>
        <p:txBody>
          <a:bodyPr wrap="square" lIns="0" tIns="0" rIns="0" bIns="0" rtlCol="0"/>
          <a:lstStyle/>
          <a:p>
            <a:endParaRPr/>
          </a:p>
        </p:txBody>
      </p:sp>
      <p:sp>
        <p:nvSpPr>
          <p:cNvPr id="37" name="object 37"/>
          <p:cNvSpPr/>
          <p:nvPr/>
        </p:nvSpPr>
        <p:spPr>
          <a:xfrm>
            <a:off x="786079" y="3925237"/>
            <a:ext cx="93203" cy="67951"/>
          </a:xfrm>
          <a:custGeom>
            <a:avLst/>
            <a:gdLst/>
            <a:ahLst/>
            <a:cxnLst/>
            <a:rect l="l" t="t" r="r" b="b"/>
            <a:pathLst>
              <a:path w="46990" h="34289">
                <a:moveTo>
                  <a:pt x="46696" y="24656"/>
                </a:moveTo>
                <a:lnTo>
                  <a:pt x="37754" y="24308"/>
                </a:lnTo>
                <a:lnTo>
                  <a:pt x="27085" y="26897"/>
                </a:lnTo>
                <a:lnTo>
                  <a:pt x="17495" y="30756"/>
                </a:lnTo>
                <a:lnTo>
                  <a:pt x="11790" y="34217"/>
                </a:lnTo>
                <a:lnTo>
                  <a:pt x="11430" y="27554"/>
                </a:lnTo>
                <a:lnTo>
                  <a:pt x="9209" y="17459"/>
                </a:lnTo>
                <a:lnTo>
                  <a:pt x="5330" y="7188"/>
                </a:lnTo>
                <a:lnTo>
                  <a:pt x="0" y="0"/>
                </a:lnTo>
              </a:path>
            </a:pathLst>
          </a:custGeom>
          <a:ln w="8124">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2423933760"/>
      </p:ext>
    </p:extLst>
  </p:cSld>
  <p:clrMapOvr>
    <a:masterClrMapping/>
  </p:clrMapOvr>
  <p:transition>
    <p:dissolv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48514" y="4000164"/>
            <a:ext cx="929514" cy="429097"/>
          </a:xfrm>
          <a:custGeom>
            <a:avLst/>
            <a:gdLst/>
            <a:ahLst/>
            <a:cxnLst/>
            <a:rect l="l" t="t" r="r" b="b"/>
            <a:pathLst>
              <a:path w="468630"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1816867" y="2540463"/>
            <a:ext cx="1212902" cy="1447101"/>
          </a:xfrm>
          <a:custGeom>
            <a:avLst/>
            <a:gdLst/>
            <a:ahLst/>
            <a:cxnLst/>
            <a:rect l="l" t="t" r="r" b="b"/>
            <a:pathLst>
              <a:path w="611505" h="730250">
                <a:moveTo>
                  <a:pt x="611167" y="0"/>
                </a:moveTo>
                <a:lnTo>
                  <a:pt x="0" y="729695"/>
                </a:lnTo>
              </a:path>
            </a:pathLst>
          </a:custGeom>
          <a:ln w="10122">
            <a:solidFill>
              <a:srgbClr val="00AEEF"/>
            </a:solidFill>
          </a:ln>
        </p:spPr>
        <p:txBody>
          <a:bodyPr wrap="square" lIns="0" tIns="0" rIns="0" bIns="0" rtlCol="0"/>
          <a:lstStyle/>
          <a:p>
            <a:endParaRPr/>
          </a:p>
        </p:txBody>
      </p:sp>
      <p:sp>
        <p:nvSpPr>
          <p:cNvPr id="37" name="object 37"/>
          <p:cNvSpPr/>
          <p:nvPr/>
        </p:nvSpPr>
        <p:spPr>
          <a:xfrm>
            <a:off x="1801932" y="3922755"/>
            <a:ext cx="80608" cy="71726"/>
          </a:xfrm>
          <a:custGeom>
            <a:avLst/>
            <a:gdLst/>
            <a:ahLst/>
            <a:cxnLst/>
            <a:rect l="l" t="t" r="r" b="b"/>
            <a:pathLst>
              <a:path w="40640" h="36194">
                <a:moveTo>
                  <a:pt x="40501" y="33924"/>
                </a:moveTo>
                <a:lnTo>
                  <a:pt x="31826" y="31705"/>
                </a:lnTo>
                <a:lnTo>
                  <a:pt x="20846" y="31998"/>
                </a:lnTo>
                <a:lnTo>
                  <a:pt x="10656" y="33759"/>
                </a:lnTo>
                <a:lnTo>
                  <a:pt x="4348" y="35946"/>
                </a:lnTo>
                <a:lnTo>
                  <a:pt x="5395" y="29353"/>
                </a:lnTo>
                <a:lnTo>
                  <a:pt x="5342" y="19012"/>
                </a:lnTo>
                <a:lnTo>
                  <a:pt x="3705" y="8151"/>
                </a:lnTo>
                <a:lnTo>
                  <a:pt x="0" y="0"/>
                </a:lnTo>
              </a:path>
            </a:pathLst>
          </a:custGeom>
          <a:ln w="8127">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705226" y="1703990"/>
            <a:ext cx="2747868" cy="400110"/>
          </a:xfrm>
          <a:prstGeom prst="rect">
            <a:avLst/>
          </a:prstGeom>
        </p:spPr>
        <p:txBody>
          <a:bodyPr wrap="none">
            <a:spAutoFit/>
          </a:bodyPr>
          <a:lstStyle/>
          <a:p>
            <a:r>
              <a:rPr lang="en-US" altLang="ja-JP" sz="2000" dirty="0">
                <a:latin typeface="Arial" panose="020B0604020202020204" pitchFamily="34" charset="0"/>
                <a:cs typeface="Arial" panose="020B0604020202020204" pitchFamily="34" charset="0"/>
              </a:rPr>
              <a:t>Số phần tử của ROOT</a:t>
            </a:r>
            <a:endParaRPr lang="ja-JP" altLang="en-US" sz="2000" dirty="0">
              <a:latin typeface="Arial" panose="020B0604020202020204" pitchFamily="34" charset="0"/>
              <a:cs typeface="Arial" panose="020B0604020202020204" pitchFamily="34" charset="0"/>
            </a:endParaRPr>
          </a:p>
        </p:txBody>
      </p:sp>
      <p:sp>
        <p:nvSpPr>
          <p:cNvPr id="42" name="Rectangle 41"/>
          <p:cNvSpPr/>
          <p:nvPr/>
        </p:nvSpPr>
        <p:spPr>
          <a:xfrm>
            <a:off x="705226" y="2171131"/>
            <a:ext cx="4381777" cy="369332"/>
          </a:xfrm>
          <a:prstGeom prst="rect">
            <a:avLst/>
          </a:prstGeom>
        </p:spPr>
        <p:txBody>
          <a:bodyPr wrap="none">
            <a:spAutoFit/>
          </a:bodyPr>
          <a:lstStyle/>
          <a:p>
            <a:r>
              <a:rPr lang="vi-VN" altLang="ja-JP" dirty="0">
                <a:solidFill>
                  <a:srgbClr val="0000FF"/>
                </a:solidFill>
              </a:rPr>
              <a:t>Có tối đa 512 phần tử trong thư mục gốc</a:t>
            </a:r>
            <a:endParaRPr lang="ja-JP" altLang="en-US" dirty="0">
              <a:solidFill>
                <a:srgbClr val="0000FF"/>
              </a:solidFill>
            </a:endParaRPr>
          </a:p>
        </p:txBody>
      </p:sp>
    </p:spTree>
    <p:extLst>
      <p:ext uri="{BB962C8B-B14F-4D97-AF65-F5344CB8AC3E}">
        <p14:creationId xmlns:p14="http://schemas.microsoft.com/office/powerpoint/2010/main" val="1897579286"/>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0"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17)</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Ghi file</a:t>
            </a:r>
            <a:endParaRPr lang="en-US" altLang="ja-JP" sz="2300" dirty="0">
              <a:solidFill>
                <a:prstClr val="white"/>
              </a:solidFill>
            </a:endParaRPr>
          </a:p>
        </p:txBody>
      </p:sp>
      <p:sp>
        <p:nvSpPr>
          <p:cNvPr id="62" name="Rectangle 61"/>
          <p:cNvSpPr/>
          <p:nvPr/>
        </p:nvSpPr>
        <p:spPr>
          <a:xfrm>
            <a:off x="992766" y="4865401"/>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Write() yêu cầu tên file và dữ liệu được ghi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ghi (write pointer) để chỉ ra vị trí ghi </a:t>
            </a:r>
            <a:endParaRPr lang="en-US" altLang="ja-JP" dirty="0"/>
          </a:p>
          <a:p>
            <a:pPr marL="742950" lvl="1" indent="-285750">
              <a:buFont typeface="Arial" panose="020B0604020202020204" pitchFamily="34" charset="0"/>
              <a:buChar char="•"/>
            </a:pPr>
            <a:r>
              <a:rPr lang="vi-VN" altLang="ja-JP" dirty="0"/>
              <a:t>Con trỏ ghi thay đổi sau mỗi thao tác ghi</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65395" y="3712562"/>
            <a:ext cx="1167332"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8917" y="3375408"/>
            <a:ext cx="934660" cy="369332"/>
          </a:xfrm>
          <a:prstGeom prst="rect">
            <a:avLst/>
          </a:prstGeom>
          <a:noFill/>
        </p:spPr>
        <p:txBody>
          <a:bodyPr wrap="square" rtlCol="0">
            <a:spAutoFit/>
          </a:bodyPr>
          <a:lstStyle/>
          <a:p>
            <a:r>
              <a:rPr lang="en-US" altLang="ja-JP" dirty="0"/>
              <a:t>w</a:t>
            </a:r>
            <a:r>
              <a:rPr kumimoji="1" lang="en-US" altLang="ja-JP" dirty="0"/>
              <a:t>p</a:t>
            </a:r>
            <a:endParaRPr kumimoji="1" lang="ja-JP" altLang="en-US" dirty="0"/>
          </a:p>
        </p:txBody>
      </p:sp>
    </p:spTree>
    <p:extLst>
      <p:ext uri="{BB962C8B-B14F-4D97-AF65-F5344CB8AC3E}">
        <p14:creationId xmlns:p14="http://schemas.microsoft.com/office/powerpoint/2010/main" val="41263417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2019596" y="4000164"/>
            <a:ext cx="929514" cy="429097"/>
          </a:xfrm>
          <a:custGeom>
            <a:avLst/>
            <a:gdLst/>
            <a:ahLst/>
            <a:cxnLst/>
            <a:rect l="l" t="t" r="r" b="b"/>
            <a:pathLst>
              <a:path w="468630"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3" y="2106020"/>
            <a:ext cx="2547047"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Đĩa  l</a:t>
            </a:r>
            <a:r>
              <a:rPr lang="en-US" sz="2100" dirty="0">
                <a:solidFill>
                  <a:srgbClr val="0000FF"/>
                </a:solidFill>
                <a:latin typeface="Arial"/>
                <a:cs typeface="Arial"/>
              </a:rPr>
              <a:t>ớ</a:t>
            </a:r>
            <a:r>
              <a:rPr sz="2100" dirty="0">
                <a:solidFill>
                  <a:srgbClr val="0000FF"/>
                </a:solidFill>
                <a:latin typeface="Arial"/>
                <a:cs typeface="Arial"/>
              </a:rPr>
              <a:t>n hơn 32MB</a:t>
            </a:r>
            <a:endParaRPr sz="2100" dirty="0">
              <a:latin typeface="Arial"/>
              <a:cs typeface="Arial"/>
            </a:endParaRPr>
          </a:p>
        </p:txBody>
      </p:sp>
      <p:sp>
        <p:nvSpPr>
          <p:cNvPr id="36" name="object 36"/>
          <p:cNvSpPr/>
          <p:nvPr/>
        </p:nvSpPr>
        <p:spPr>
          <a:xfrm>
            <a:off x="1976171" y="2502227"/>
            <a:ext cx="537808" cy="1482335"/>
          </a:xfrm>
          <a:custGeom>
            <a:avLst/>
            <a:gdLst/>
            <a:ahLst/>
            <a:cxnLst/>
            <a:rect l="l" t="t" r="r" b="b"/>
            <a:pathLst>
              <a:path w="271144" h="748030">
                <a:moveTo>
                  <a:pt x="0" y="0"/>
                </a:moveTo>
                <a:lnTo>
                  <a:pt x="270833" y="747450"/>
                </a:lnTo>
              </a:path>
            </a:pathLst>
          </a:custGeom>
          <a:ln w="10122">
            <a:solidFill>
              <a:srgbClr val="00AEEF"/>
            </a:solidFill>
          </a:ln>
        </p:spPr>
        <p:txBody>
          <a:bodyPr wrap="square" lIns="0" tIns="0" rIns="0" bIns="0" rtlCol="0"/>
          <a:lstStyle/>
          <a:p>
            <a:endParaRPr/>
          </a:p>
        </p:txBody>
      </p:sp>
      <p:sp>
        <p:nvSpPr>
          <p:cNvPr id="37" name="object 37"/>
          <p:cNvSpPr/>
          <p:nvPr/>
        </p:nvSpPr>
        <p:spPr>
          <a:xfrm>
            <a:off x="2450902" y="3928834"/>
            <a:ext cx="98241" cy="64174"/>
          </a:xfrm>
          <a:custGeom>
            <a:avLst/>
            <a:gdLst/>
            <a:ahLst/>
            <a:cxnLst/>
            <a:rect l="l" t="t" r="r" b="b"/>
            <a:pathLst>
              <a:path w="49530" h="32385">
                <a:moveTo>
                  <a:pt x="49522" y="0"/>
                </a:moveTo>
                <a:lnTo>
                  <a:pt x="43268" y="6369"/>
                </a:lnTo>
                <a:lnTo>
                  <a:pt x="38025" y="15983"/>
                </a:lnTo>
                <a:lnTo>
                  <a:pt x="34443" y="25651"/>
                </a:lnTo>
                <a:lnTo>
                  <a:pt x="33172" y="32185"/>
                </a:lnTo>
                <a:lnTo>
                  <a:pt x="28011" y="27982"/>
                </a:lnTo>
                <a:lnTo>
                  <a:pt x="19067" y="22852"/>
                </a:lnTo>
                <a:lnTo>
                  <a:pt x="8882" y="18828"/>
                </a:lnTo>
                <a:lnTo>
                  <a:pt x="0" y="17943"/>
                </a:lnTo>
              </a:path>
            </a:pathLst>
          </a:custGeom>
          <a:ln w="8103">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805753" y="1736688"/>
            <a:ext cx="2887329" cy="400110"/>
          </a:xfrm>
          <a:prstGeom prst="rect">
            <a:avLst/>
          </a:prstGeom>
        </p:spPr>
        <p:txBody>
          <a:bodyPr wrap="none">
            <a:spAutoFit/>
          </a:bodyPr>
          <a:lstStyle/>
          <a:p>
            <a:r>
              <a:rPr lang="vi-VN" altLang="ja-JP" sz="2000" dirty="0"/>
              <a:t>Tổng số sector trên đĩa </a:t>
            </a:r>
            <a:endParaRPr lang="ja-JP" altLang="en-US" sz="2000" dirty="0"/>
          </a:p>
        </p:txBody>
      </p:sp>
    </p:spTree>
    <p:extLst>
      <p:ext uri="{BB962C8B-B14F-4D97-AF65-F5344CB8AC3E}">
        <p14:creationId xmlns:p14="http://schemas.microsoft.com/office/powerpoint/2010/main" val="304343512"/>
      </p:ext>
    </p:extLst>
  </p:cSld>
  <p:clrMapOvr>
    <a:masterClrMapping/>
  </p:clrMapOvr>
  <p:transition>
    <p:dissolv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090679" y="4000164"/>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2829573" y="2528912"/>
            <a:ext cx="258198" cy="1454651"/>
          </a:xfrm>
          <a:custGeom>
            <a:avLst/>
            <a:gdLst/>
            <a:ahLst/>
            <a:cxnLst/>
            <a:rect l="l" t="t" r="r" b="b"/>
            <a:pathLst>
              <a:path w="130175" h="734060">
                <a:moveTo>
                  <a:pt x="0" y="0"/>
                </a:moveTo>
                <a:lnTo>
                  <a:pt x="130071" y="733580"/>
                </a:lnTo>
              </a:path>
            </a:pathLst>
          </a:custGeom>
          <a:ln w="10122">
            <a:solidFill>
              <a:srgbClr val="00AEEF"/>
            </a:solidFill>
          </a:ln>
        </p:spPr>
        <p:txBody>
          <a:bodyPr wrap="square" lIns="0" tIns="0" rIns="0" bIns="0" rtlCol="0"/>
          <a:lstStyle/>
          <a:p>
            <a:endParaRPr/>
          </a:p>
        </p:txBody>
      </p:sp>
      <p:sp>
        <p:nvSpPr>
          <p:cNvPr id="37" name="object 37"/>
          <p:cNvSpPr/>
          <p:nvPr/>
        </p:nvSpPr>
        <p:spPr>
          <a:xfrm>
            <a:off x="3029261" y="3934938"/>
            <a:ext cx="103277" cy="57882"/>
          </a:xfrm>
          <a:custGeom>
            <a:avLst/>
            <a:gdLst/>
            <a:ahLst/>
            <a:cxnLst/>
            <a:rect l="l" t="t" r="r" b="b"/>
            <a:pathLst>
              <a:path w="52069" h="29210">
                <a:moveTo>
                  <a:pt x="51889" y="0"/>
                </a:moveTo>
                <a:lnTo>
                  <a:pt x="44633" y="5206"/>
                </a:lnTo>
                <a:lnTo>
                  <a:pt x="37817" y="13784"/>
                </a:lnTo>
                <a:lnTo>
                  <a:pt x="32629" y="22701"/>
                </a:lnTo>
                <a:lnTo>
                  <a:pt x="30257" y="28923"/>
                </a:lnTo>
                <a:lnTo>
                  <a:pt x="25890" y="23896"/>
                </a:lnTo>
                <a:lnTo>
                  <a:pt x="17953" y="17306"/>
                </a:lnTo>
                <a:lnTo>
                  <a:pt x="8604" y="11594"/>
                </a:lnTo>
                <a:lnTo>
                  <a:pt x="0" y="9200"/>
                </a:lnTo>
              </a:path>
            </a:pathLst>
          </a:custGeom>
          <a:ln w="8107">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457200" y="2159580"/>
            <a:ext cx="4015843" cy="400110"/>
          </a:xfrm>
          <a:prstGeom prst="rect">
            <a:avLst/>
          </a:prstGeom>
        </p:spPr>
        <p:txBody>
          <a:bodyPr wrap="none">
            <a:spAutoFit/>
          </a:bodyPr>
          <a:lstStyle/>
          <a:p>
            <a:r>
              <a:rPr lang="vi-VN" altLang="ja-JP" sz="2000" dirty="0">
                <a:solidFill>
                  <a:srgbClr val="0000FF"/>
                </a:solidFill>
              </a:rPr>
              <a:t>Mã nhận diện khuôn dạng đĩa: F8</a:t>
            </a:r>
            <a:endParaRPr lang="ja-JP" altLang="en-US" sz="2000" dirty="0">
              <a:solidFill>
                <a:srgbClr val="0000FF"/>
              </a:solidFill>
            </a:endParaRPr>
          </a:p>
        </p:txBody>
      </p:sp>
    </p:spTree>
    <p:extLst>
      <p:ext uri="{BB962C8B-B14F-4D97-AF65-F5344CB8AC3E}">
        <p14:creationId xmlns:p14="http://schemas.microsoft.com/office/powerpoint/2010/main" val="1560554327"/>
      </p:ext>
    </p:extLst>
  </p:cSld>
  <p:clrMapOvr>
    <a:masterClrMapping/>
  </p:clrMapOvr>
  <p:transition>
    <p:dissolv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661924" y="4000164"/>
            <a:ext cx="929514" cy="429097"/>
          </a:xfrm>
          <a:custGeom>
            <a:avLst/>
            <a:gdLst/>
            <a:ahLst/>
            <a:cxnLst/>
            <a:rect l="l" t="t" r="r" b="b"/>
            <a:pathLst>
              <a:path w="468630"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2935201" y="2540463"/>
            <a:ext cx="648645" cy="1444584"/>
          </a:xfrm>
          <a:custGeom>
            <a:avLst/>
            <a:gdLst/>
            <a:ahLst/>
            <a:cxnLst/>
            <a:rect l="l" t="t" r="r" b="b"/>
            <a:pathLst>
              <a:path w="327025" h="728980">
                <a:moveTo>
                  <a:pt x="0" y="0"/>
                </a:moveTo>
                <a:lnTo>
                  <a:pt x="326701" y="728385"/>
                </a:lnTo>
              </a:path>
            </a:pathLst>
          </a:custGeom>
          <a:ln w="10122">
            <a:solidFill>
              <a:srgbClr val="00AEEF"/>
            </a:solidFill>
          </a:ln>
        </p:spPr>
        <p:txBody>
          <a:bodyPr wrap="square" lIns="0" tIns="0" rIns="0" bIns="0" rtlCol="0"/>
          <a:lstStyle/>
          <a:p>
            <a:endParaRPr/>
          </a:p>
        </p:txBody>
      </p:sp>
      <p:sp>
        <p:nvSpPr>
          <p:cNvPr id="37" name="object 37"/>
          <p:cNvSpPr/>
          <p:nvPr/>
        </p:nvSpPr>
        <p:spPr>
          <a:xfrm>
            <a:off x="3519352" y="3926659"/>
            <a:ext cx="95722" cy="66692"/>
          </a:xfrm>
          <a:custGeom>
            <a:avLst/>
            <a:gdLst/>
            <a:ahLst/>
            <a:cxnLst/>
            <a:rect l="l" t="t" r="r" b="b"/>
            <a:pathLst>
              <a:path w="48260" h="33655">
                <a:moveTo>
                  <a:pt x="48176" y="0"/>
                </a:moveTo>
                <a:lnTo>
                  <a:pt x="42396" y="6830"/>
                </a:lnTo>
                <a:lnTo>
                  <a:pt x="37867" y="16830"/>
                </a:lnTo>
                <a:lnTo>
                  <a:pt x="35003" y="26761"/>
                </a:lnTo>
                <a:lnTo>
                  <a:pt x="34216" y="33386"/>
                </a:lnTo>
                <a:lnTo>
                  <a:pt x="28746" y="29567"/>
                </a:lnTo>
                <a:lnTo>
                  <a:pt x="19424" y="25102"/>
                </a:lnTo>
                <a:lnTo>
                  <a:pt x="8945" y="21834"/>
                </a:lnTo>
                <a:lnTo>
                  <a:pt x="0" y="21608"/>
                </a:lnTo>
              </a:path>
            </a:pathLst>
          </a:custGeom>
          <a:ln w="8123">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709286" y="2118604"/>
            <a:ext cx="3850413" cy="400110"/>
          </a:xfrm>
          <a:prstGeom prst="rect">
            <a:avLst/>
          </a:prstGeom>
        </p:spPr>
        <p:txBody>
          <a:bodyPr wrap="none">
            <a:spAutoFit/>
          </a:bodyPr>
          <a:lstStyle/>
          <a:p>
            <a:r>
              <a:rPr lang="en-US" altLang="ja-JP" sz="2000" dirty="0">
                <a:solidFill>
                  <a:srgbClr val="0000FF"/>
                </a:solidFill>
                <a:latin typeface="Arial" panose="020B0604020202020204" pitchFamily="34" charset="0"/>
                <a:ea typeface="Tahoma" panose="020B0604030504040204" pitchFamily="34" charset="0"/>
                <a:cs typeface="Arial" panose="020B0604020202020204" pitchFamily="34" charset="0"/>
              </a:rPr>
              <a:t>Số sector cho một bảng FAT:245</a:t>
            </a:r>
            <a:endParaRPr lang="ja-JP" altLang="en-US" sz="2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1888119"/>
      </p:ext>
    </p:extLst>
  </p:cSld>
  <p:clrMapOvr>
    <a:masterClrMapping/>
  </p:clrMapOvr>
  <p:transition>
    <p:dissolv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733006" y="4000164"/>
            <a:ext cx="929514" cy="429097"/>
          </a:xfrm>
          <a:custGeom>
            <a:avLst/>
            <a:gdLst/>
            <a:ahLst/>
            <a:cxnLst/>
            <a:rect l="l" t="t" r="r" b="b"/>
            <a:pathLst>
              <a:path w="468630"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98670"/>
            <a:ext cx="36138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S</a:t>
            </a:r>
            <a:r>
              <a:rPr lang="en-US" sz="2100" dirty="0">
                <a:solidFill>
                  <a:srgbClr val="0000FF"/>
                </a:solidFill>
                <a:latin typeface="Arial"/>
                <a:cs typeface="Arial"/>
              </a:rPr>
              <a:t>ố</a:t>
            </a:r>
            <a:r>
              <a:rPr sz="2100" dirty="0">
                <a:solidFill>
                  <a:srgbClr val="0000FF"/>
                </a:solidFill>
                <a:latin typeface="Arial"/>
                <a:cs typeface="Arial"/>
              </a:rPr>
              <a:t>  sector  cho  m</a:t>
            </a:r>
            <a:r>
              <a:rPr lang="en-US" sz="2100" dirty="0">
                <a:solidFill>
                  <a:srgbClr val="0000FF"/>
                </a:solidFill>
                <a:latin typeface="Arial"/>
                <a:cs typeface="Arial"/>
              </a:rPr>
              <a:t>ộ</a:t>
            </a:r>
            <a:r>
              <a:rPr sz="2100" dirty="0">
                <a:solidFill>
                  <a:srgbClr val="0000FF"/>
                </a:solidFill>
                <a:latin typeface="Arial"/>
                <a:cs typeface="Arial"/>
              </a:rPr>
              <a:t>t rãnh: 63</a:t>
            </a:r>
            <a:endParaRPr sz="2100" dirty="0">
              <a:latin typeface="Arial"/>
              <a:cs typeface="Arial"/>
            </a:endParaRPr>
          </a:p>
        </p:txBody>
      </p:sp>
      <p:sp>
        <p:nvSpPr>
          <p:cNvPr id="36" name="object 36"/>
          <p:cNvSpPr/>
          <p:nvPr/>
        </p:nvSpPr>
        <p:spPr>
          <a:xfrm>
            <a:off x="2722577" y="2532685"/>
            <a:ext cx="1925782" cy="1457168"/>
          </a:xfrm>
          <a:custGeom>
            <a:avLst/>
            <a:gdLst/>
            <a:ahLst/>
            <a:cxnLst/>
            <a:rect l="l" t="t" r="r" b="b"/>
            <a:pathLst>
              <a:path w="970914" h="735330">
                <a:moveTo>
                  <a:pt x="0" y="0"/>
                </a:moveTo>
                <a:lnTo>
                  <a:pt x="970404" y="735089"/>
                </a:lnTo>
              </a:path>
            </a:pathLst>
          </a:custGeom>
          <a:ln w="10122">
            <a:solidFill>
              <a:srgbClr val="00AEEF"/>
            </a:solidFill>
          </a:ln>
        </p:spPr>
        <p:txBody>
          <a:bodyPr wrap="square" lIns="0" tIns="0" rIns="0" bIns="0" rtlCol="0"/>
          <a:lstStyle/>
          <a:p>
            <a:endParaRPr/>
          </a:p>
        </p:txBody>
      </p:sp>
      <p:sp>
        <p:nvSpPr>
          <p:cNvPr id="37" name="object 37"/>
          <p:cNvSpPr/>
          <p:nvPr/>
        </p:nvSpPr>
        <p:spPr>
          <a:xfrm>
            <a:off x="4584396" y="3923956"/>
            <a:ext cx="71792" cy="84309"/>
          </a:xfrm>
          <a:custGeom>
            <a:avLst/>
            <a:gdLst/>
            <a:ahLst/>
            <a:cxnLst/>
            <a:rect l="l" t="t" r="r" b="b"/>
            <a:pathLst>
              <a:path w="36194" h="42544">
                <a:moveTo>
                  <a:pt x="31894" y="0"/>
                </a:moveTo>
                <a:lnTo>
                  <a:pt x="30104" y="8771"/>
                </a:lnTo>
                <a:lnTo>
                  <a:pt x="30933" y="19721"/>
                </a:lnTo>
                <a:lnTo>
                  <a:pt x="33191" y="29812"/>
                </a:lnTo>
                <a:lnTo>
                  <a:pt x="35684" y="36003"/>
                </a:lnTo>
                <a:lnTo>
                  <a:pt x="29049" y="35281"/>
                </a:lnTo>
                <a:lnTo>
                  <a:pt x="18724" y="35840"/>
                </a:lnTo>
                <a:lnTo>
                  <a:pt x="7958" y="38007"/>
                </a:lnTo>
                <a:lnTo>
                  <a:pt x="0" y="42107"/>
                </a:lnTo>
              </a:path>
            </a:pathLst>
          </a:custGeom>
          <a:ln w="8126">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2873653732"/>
      </p:ext>
    </p:extLst>
  </p:cSld>
  <p:clrMapOvr>
    <a:masterClrMapping/>
  </p:clrMapOvr>
  <p:transition>
    <p:dissolv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5804089" y="4000164"/>
            <a:ext cx="929514" cy="429097"/>
          </a:xfrm>
          <a:custGeom>
            <a:avLst/>
            <a:gdLst/>
            <a:ahLst/>
            <a:cxnLst/>
            <a:rect l="l" t="t" r="r" b="b"/>
            <a:pathLst>
              <a:path w="468629"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3" y="2090894"/>
            <a:ext cx="2775647"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S</a:t>
            </a:r>
            <a:r>
              <a:rPr lang="en-US" sz="2100" dirty="0">
                <a:solidFill>
                  <a:srgbClr val="0000FF"/>
                </a:solidFill>
                <a:latin typeface="Arial"/>
                <a:cs typeface="Arial"/>
              </a:rPr>
              <a:t>ố</a:t>
            </a:r>
            <a:r>
              <a:rPr sz="2100" dirty="0">
                <a:solidFill>
                  <a:srgbClr val="0000FF"/>
                </a:solidFill>
                <a:latin typeface="Arial"/>
                <a:cs typeface="Arial"/>
              </a:rPr>
              <a:t>  đ</a:t>
            </a:r>
            <a:r>
              <a:rPr lang="en-US" sz="2100" dirty="0">
                <a:solidFill>
                  <a:srgbClr val="0000FF"/>
                </a:solidFill>
                <a:latin typeface="Arial"/>
                <a:cs typeface="Arial"/>
              </a:rPr>
              <a:t>ầ</a:t>
            </a:r>
            <a:r>
              <a:rPr sz="2100" dirty="0">
                <a:solidFill>
                  <a:srgbClr val="0000FF"/>
                </a:solidFill>
                <a:latin typeface="Arial"/>
                <a:cs typeface="Arial"/>
              </a:rPr>
              <a:t>u   đ</a:t>
            </a:r>
            <a:r>
              <a:rPr lang="en-US" sz="2100" dirty="0">
                <a:solidFill>
                  <a:srgbClr val="0000FF"/>
                </a:solidFill>
                <a:latin typeface="Arial"/>
                <a:cs typeface="Arial"/>
              </a:rPr>
              <a:t>ọ</a:t>
            </a:r>
            <a:r>
              <a:rPr sz="2100" dirty="0">
                <a:solidFill>
                  <a:srgbClr val="0000FF"/>
                </a:solidFill>
                <a:latin typeface="Arial"/>
                <a:cs typeface="Arial"/>
              </a:rPr>
              <a:t>c  ghi: 255</a:t>
            </a:r>
            <a:endParaRPr sz="2100" dirty="0">
              <a:latin typeface="Arial"/>
              <a:cs typeface="Arial"/>
            </a:endParaRPr>
          </a:p>
        </p:txBody>
      </p:sp>
      <p:sp>
        <p:nvSpPr>
          <p:cNvPr id="36" name="object 36"/>
          <p:cNvSpPr/>
          <p:nvPr/>
        </p:nvSpPr>
        <p:spPr>
          <a:xfrm>
            <a:off x="2550441" y="2540464"/>
            <a:ext cx="3238185" cy="1453393"/>
          </a:xfrm>
          <a:custGeom>
            <a:avLst/>
            <a:gdLst/>
            <a:ahLst/>
            <a:cxnLst/>
            <a:rect l="l" t="t" r="r" b="b"/>
            <a:pathLst>
              <a:path w="1632585" h="733425">
                <a:moveTo>
                  <a:pt x="0" y="0"/>
                </a:moveTo>
                <a:lnTo>
                  <a:pt x="1632157" y="732915"/>
                </a:lnTo>
              </a:path>
            </a:pathLst>
          </a:custGeom>
          <a:ln w="10122">
            <a:solidFill>
              <a:srgbClr val="00AEEF"/>
            </a:solidFill>
          </a:ln>
        </p:spPr>
        <p:txBody>
          <a:bodyPr wrap="square" lIns="0" tIns="0" rIns="0" bIns="0" rtlCol="0"/>
          <a:lstStyle/>
          <a:p>
            <a:endParaRPr/>
          </a:p>
        </p:txBody>
      </p:sp>
      <p:sp>
        <p:nvSpPr>
          <p:cNvPr id="37" name="object 37"/>
          <p:cNvSpPr/>
          <p:nvPr/>
        </p:nvSpPr>
        <p:spPr>
          <a:xfrm>
            <a:off x="5730493" y="3929038"/>
            <a:ext cx="66754" cy="95634"/>
          </a:xfrm>
          <a:custGeom>
            <a:avLst/>
            <a:gdLst/>
            <a:ahLst/>
            <a:cxnLst/>
            <a:rect l="l" t="t" r="r" b="b"/>
            <a:pathLst>
              <a:path w="33655" h="48260">
                <a:moveTo>
                  <a:pt x="21632" y="0"/>
                </a:moveTo>
                <a:lnTo>
                  <a:pt x="21854" y="8947"/>
                </a:lnTo>
                <a:lnTo>
                  <a:pt x="25118" y="19430"/>
                </a:lnTo>
                <a:lnTo>
                  <a:pt x="29581" y="28754"/>
                </a:lnTo>
                <a:lnTo>
                  <a:pt x="33398" y="34228"/>
                </a:lnTo>
                <a:lnTo>
                  <a:pt x="26771" y="35012"/>
                </a:lnTo>
                <a:lnTo>
                  <a:pt x="16837" y="37872"/>
                </a:lnTo>
                <a:lnTo>
                  <a:pt x="6834" y="42397"/>
                </a:lnTo>
                <a:lnTo>
                  <a:pt x="0" y="48176"/>
                </a:lnTo>
              </a:path>
            </a:pathLst>
          </a:custGeom>
          <a:ln w="8124">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1255622424"/>
      </p:ext>
    </p:extLst>
  </p:cSld>
  <p:clrMapOvr>
    <a:masterClrMapping/>
  </p:clrMapOvr>
  <p:transition>
    <p:dissolv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946576" y="4000164"/>
            <a:ext cx="2000093" cy="429097"/>
          </a:xfrm>
          <a:custGeom>
            <a:avLst/>
            <a:gdLst/>
            <a:ahLst/>
            <a:cxnLst/>
            <a:rect l="l" t="t" r="r" b="b"/>
            <a:pathLst>
              <a:path w="1008379" h="216535">
                <a:moveTo>
                  <a:pt x="0" y="216001"/>
                </a:moveTo>
                <a:lnTo>
                  <a:pt x="0" y="0"/>
                </a:lnTo>
                <a:lnTo>
                  <a:pt x="1008007" y="0"/>
                </a:lnTo>
                <a:lnTo>
                  <a:pt x="1008007"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117571"/>
            <a:ext cx="21660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S</a:t>
            </a:r>
            <a:r>
              <a:rPr lang="en-US" sz="2100" dirty="0">
                <a:solidFill>
                  <a:srgbClr val="0000FF"/>
                </a:solidFill>
                <a:latin typeface="Arial"/>
                <a:cs typeface="Arial"/>
              </a:rPr>
              <a:t>ố</a:t>
            </a:r>
            <a:r>
              <a:rPr sz="2100" dirty="0">
                <a:solidFill>
                  <a:srgbClr val="0000FF"/>
                </a:solidFill>
                <a:latin typeface="Arial"/>
                <a:cs typeface="Arial"/>
              </a:rPr>
              <a:t>  sector  </a:t>
            </a:r>
            <a:r>
              <a:rPr lang="en-US" sz="2100" dirty="0">
                <a:solidFill>
                  <a:srgbClr val="0000FF"/>
                </a:solidFill>
                <a:latin typeface="Arial"/>
                <a:cs typeface="Arial"/>
              </a:rPr>
              <a:t>ẩ</a:t>
            </a:r>
            <a:r>
              <a:rPr sz="2100" dirty="0">
                <a:solidFill>
                  <a:srgbClr val="0000FF"/>
                </a:solidFill>
                <a:latin typeface="Arial"/>
                <a:cs typeface="Arial"/>
              </a:rPr>
              <a:t>n: 63</a:t>
            </a:r>
            <a:endParaRPr sz="2100" dirty="0">
              <a:latin typeface="Arial"/>
              <a:cs typeface="Arial"/>
            </a:endParaRPr>
          </a:p>
        </p:txBody>
      </p:sp>
      <p:sp>
        <p:nvSpPr>
          <p:cNvPr id="36" name="object 36"/>
          <p:cNvSpPr/>
          <p:nvPr/>
        </p:nvSpPr>
        <p:spPr>
          <a:xfrm>
            <a:off x="2473318" y="2513779"/>
            <a:ext cx="4671501" cy="1481076"/>
          </a:xfrm>
          <a:custGeom>
            <a:avLst/>
            <a:gdLst/>
            <a:ahLst/>
            <a:cxnLst/>
            <a:rect l="l" t="t" r="r" b="b"/>
            <a:pathLst>
              <a:path w="2355215" h="747394">
                <a:moveTo>
                  <a:pt x="0" y="0"/>
                </a:moveTo>
                <a:lnTo>
                  <a:pt x="2354688" y="747351"/>
                </a:lnTo>
              </a:path>
            </a:pathLst>
          </a:custGeom>
          <a:ln w="10122">
            <a:solidFill>
              <a:srgbClr val="00AEEF"/>
            </a:solidFill>
          </a:ln>
        </p:spPr>
        <p:txBody>
          <a:bodyPr wrap="square" lIns="0" tIns="0" rIns="0" bIns="0" rtlCol="0"/>
          <a:lstStyle/>
          <a:p>
            <a:endParaRPr/>
          </a:p>
        </p:txBody>
      </p:sp>
      <p:sp>
        <p:nvSpPr>
          <p:cNvPr id="37" name="object 37"/>
          <p:cNvSpPr/>
          <p:nvPr/>
        </p:nvSpPr>
        <p:spPr>
          <a:xfrm>
            <a:off x="7090556" y="3933098"/>
            <a:ext cx="62975" cy="100668"/>
          </a:xfrm>
          <a:custGeom>
            <a:avLst/>
            <a:gdLst/>
            <a:ahLst/>
            <a:cxnLst/>
            <a:rect l="l" t="t" r="r" b="b"/>
            <a:pathLst>
              <a:path w="31750" h="50800">
                <a:moveTo>
                  <a:pt x="15955" y="0"/>
                </a:moveTo>
                <a:lnTo>
                  <a:pt x="17199" y="8852"/>
                </a:lnTo>
                <a:lnTo>
                  <a:pt x="21636" y="18879"/>
                </a:lnTo>
                <a:lnTo>
                  <a:pt x="27130" y="27621"/>
                </a:lnTo>
                <a:lnTo>
                  <a:pt x="31543" y="32615"/>
                </a:lnTo>
                <a:lnTo>
                  <a:pt x="25057" y="34151"/>
                </a:lnTo>
                <a:lnTo>
                  <a:pt x="15528" y="38124"/>
                </a:lnTo>
                <a:lnTo>
                  <a:pt x="6120" y="43758"/>
                </a:lnTo>
                <a:lnTo>
                  <a:pt x="0" y="50273"/>
                </a:lnTo>
              </a:path>
            </a:pathLst>
          </a:custGeom>
          <a:ln w="8114">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1636274545"/>
      </p:ext>
    </p:extLst>
  </p:cSld>
  <p:clrMapOvr>
    <a:masterClrMapping/>
  </p:clrMapOvr>
  <p:transition>
    <p:dissolv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7270" y="4428205"/>
            <a:ext cx="2000093" cy="429097"/>
          </a:xfrm>
          <a:custGeom>
            <a:avLst/>
            <a:gdLst/>
            <a:ahLst/>
            <a:cxnLst/>
            <a:rect l="l" t="t" r="r" b="b"/>
            <a:pathLst>
              <a:path w="1008380" h="216535">
                <a:moveTo>
                  <a:pt x="0" y="216001"/>
                </a:moveTo>
                <a:lnTo>
                  <a:pt x="0" y="0"/>
                </a:lnTo>
                <a:lnTo>
                  <a:pt x="1008007" y="0"/>
                </a:lnTo>
                <a:lnTo>
                  <a:pt x="1008007"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83269"/>
            <a:ext cx="58998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panose="020B0604020202020204" pitchFamily="34" charset="0"/>
                <a:cs typeface="Arial" panose="020B0604020202020204" pitchFamily="34" charset="0"/>
              </a:rPr>
              <a:t>T</a:t>
            </a:r>
            <a:r>
              <a:rPr lang="en-US" sz="2100" dirty="0">
                <a:solidFill>
                  <a:srgbClr val="0000FF"/>
                </a:solidFill>
                <a:latin typeface="Arial" panose="020B0604020202020204" pitchFamily="34" charset="0"/>
                <a:cs typeface="Arial" panose="020B0604020202020204" pitchFamily="34" charset="0"/>
              </a:rPr>
              <a:t>ổ</a:t>
            </a:r>
            <a:r>
              <a:rPr sz="2100" dirty="0">
                <a:solidFill>
                  <a:srgbClr val="0000FF"/>
                </a:solidFill>
                <a:latin typeface="Arial" panose="020B0604020202020204" pitchFamily="34" charset="0"/>
                <a:cs typeface="Arial" panose="020B0604020202020204" pitchFamily="34" charset="0"/>
              </a:rPr>
              <a:t>ng  s</a:t>
            </a:r>
            <a:r>
              <a:rPr lang="en-US" sz="2100" dirty="0">
                <a:solidFill>
                  <a:srgbClr val="0000FF"/>
                </a:solidFill>
                <a:latin typeface="Arial" panose="020B0604020202020204" pitchFamily="34" charset="0"/>
                <a:cs typeface="Arial" panose="020B0604020202020204" pitchFamily="34" charset="0"/>
              </a:rPr>
              <a:t>ố</a:t>
            </a:r>
            <a:r>
              <a:rPr sz="2100" dirty="0">
                <a:solidFill>
                  <a:srgbClr val="0000FF"/>
                </a:solidFill>
                <a:latin typeface="Arial" panose="020B0604020202020204" pitchFamily="34" charset="0"/>
                <a:cs typeface="Arial" panose="020B0604020202020204" pitchFamily="34" charset="0"/>
              </a:rPr>
              <a:t>  sector  c</a:t>
            </a:r>
            <a:r>
              <a:rPr lang="en-US" sz="2100" dirty="0">
                <a:solidFill>
                  <a:srgbClr val="0000FF"/>
                </a:solidFill>
                <a:latin typeface="Arial" panose="020B0604020202020204" pitchFamily="34" charset="0"/>
                <a:cs typeface="Arial" panose="020B0604020202020204" pitchFamily="34" charset="0"/>
              </a:rPr>
              <a:t>ủ</a:t>
            </a:r>
            <a:r>
              <a:rPr sz="2100" dirty="0">
                <a:solidFill>
                  <a:srgbClr val="0000FF"/>
                </a:solidFill>
                <a:latin typeface="Arial" panose="020B0604020202020204" pitchFamily="34" charset="0"/>
                <a:cs typeface="Arial" panose="020B0604020202020204" pitchFamily="34" charset="0"/>
              </a:rPr>
              <a:t>a  Volume: 125889 (</a:t>
            </a:r>
            <a:r>
              <a:rPr sz="2100" i="1" dirty="0">
                <a:solidFill>
                  <a:srgbClr val="0000FF"/>
                </a:solidFill>
                <a:latin typeface="Arial" panose="020B0604020202020204" pitchFamily="34" charset="0"/>
                <a:cs typeface="Arial" panose="020B0604020202020204" pitchFamily="34" charset="0"/>
              </a:rPr>
              <a:t>≈</a:t>
            </a:r>
            <a:r>
              <a:rPr sz="2100" dirty="0">
                <a:solidFill>
                  <a:srgbClr val="0000FF"/>
                </a:solidFill>
                <a:latin typeface="Arial" panose="020B0604020202020204" pitchFamily="34" charset="0"/>
                <a:cs typeface="Arial" panose="020B0604020202020204" pitchFamily="34" charset="0"/>
              </a:rPr>
              <a:t>64MB)</a:t>
            </a:r>
            <a:endParaRPr sz="2100" dirty="0">
              <a:latin typeface="Arial" panose="020B0604020202020204" pitchFamily="34" charset="0"/>
              <a:cs typeface="Arial" panose="020B0604020202020204" pitchFamily="34" charset="0"/>
            </a:endParaRPr>
          </a:p>
        </p:txBody>
      </p:sp>
      <p:sp>
        <p:nvSpPr>
          <p:cNvPr id="36" name="object 36"/>
          <p:cNvSpPr/>
          <p:nvPr/>
        </p:nvSpPr>
        <p:spPr>
          <a:xfrm>
            <a:off x="1817928" y="2548089"/>
            <a:ext cx="1420721" cy="1439551"/>
          </a:xfrm>
          <a:custGeom>
            <a:avLst/>
            <a:gdLst/>
            <a:ahLst/>
            <a:cxnLst/>
            <a:rect l="l" t="t" r="r" b="b"/>
            <a:pathLst>
              <a:path w="716280" h="726439">
                <a:moveTo>
                  <a:pt x="716263" y="0"/>
                </a:moveTo>
                <a:lnTo>
                  <a:pt x="0" y="726344"/>
                </a:lnTo>
              </a:path>
            </a:pathLst>
          </a:custGeom>
          <a:ln w="10122">
            <a:solidFill>
              <a:srgbClr val="00AEEF"/>
            </a:solidFill>
          </a:ln>
        </p:spPr>
        <p:txBody>
          <a:bodyPr wrap="square" lIns="0" tIns="0" rIns="0" bIns="0" rtlCol="0"/>
          <a:lstStyle/>
          <a:p>
            <a:endParaRPr/>
          </a:p>
        </p:txBody>
      </p:sp>
      <p:sp>
        <p:nvSpPr>
          <p:cNvPr id="37" name="object 37"/>
          <p:cNvSpPr/>
          <p:nvPr/>
        </p:nvSpPr>
        <p:spPr>
          <a:xfrm>
            <a:off x="1808222" y="3922787"/>
            <a:ext cx="75570" cy="74243"/>
          </a:xfrm>
          <a:custGeom>
            <a:avLst/>
            <a:gdLst/>
            <a:ahLst/>
            <a:cxnLst/>
            <a:rect l="l" t="t" r="r" b="b"/>
            <a:pathLst>
              <a:path w="38100" h="37464">
                <a:moveTo>
                  <a:pt x="37591" y="37068"/>
                </a:moveTo>
                <a:lnTo>
                  <a:pt x="29130" y="34156"/>
                </a:lnTo>
                <a:lnTo>
                  <a:pt x="18171" y="33559"/>
                </a:lnTo>
                <a:lnTo>
                  <a:pt x="7878" y="34487"/>
                </a:lnTo>
                <a:lnTo>
                  <a:pt x="1419" y="36155"/>
                </a:lnTo>
                <a:lnTo>
                  <a:pt x="2996" y="29673"/>
                </a:lnTo>
                <a:lnTo>
                  <a:pt x="3781" y="19368"/>
                </a:lnTo>
                <a:lnTo>
                  <a:pt x="3030" y="8418"/>
                </a:lnTo>
                <a:lnTo>
                  <a:pt x="0" y="0"/>
                </a:lnTo>
              </a:path>
            </a:pathLst>
          </a:custGeom>
          <a:ln w="8122">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2943650538"/>
      </p:ext>
    </p:extLst>
  </p:cSld>
  <p:clrMapOvr>
    <a:masterClrMapping/>
  </p:clrMapOvr>
  <p:transition>
    <p:dissolv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2519435" y="4428205"/>
            <a:ext cx="1000046" cy="429097"/>
          </a:xfrm>
          <a:custGeom>
            <a:avLst/>
            <a:gdLst/>
            <a:ahLst/>
            <a:cxnLst/>
            <a:rect l="l" t="t" r="r" b="b"/>
            <a:pathLst>
              <a:path w="504189" h="216535">
                <a:moveTo>
                  <a:pt x="0" y="216001"/>
                </a:moveTo>
                <a:lnTo>
                  <a:pt x="0" y="0"/>
                </a:lnTo>
                <a:lnTo>
                  <a:pt x="504003" y="0"/>
                </a:lnTo>
                <a:lnTo>
                  <a:pt x="504003"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2461807" y="2540463"/>
            <a:ext cx="765779" cy="1872423"/>
          </a:xfrm>
          <a:custGeom>
            <a:avLst/>
            <a:gdLst/>
            <a:ahLst/>
            <a:cxnLst/>
            <a:rect l="l" t="t" r="r" b="b"/>
            <a:pathLst>
              <a:path w="386080" h="944880">
                <a:moveTo>
                  <a:pt x="0" y="0"/>
                </a:moveTo>
                <a:lnTo>
                  <a:pt x="385650" y="944269"/>
                </a:lnTo>
              </a:path>
            </a:pathLst>
          </a:custGeom>
          <a:ln w="10122">
            <a:solidFill>
              <a:srgbClr val="00AEEF"/>
            </a:solidFill>
          </a:ln>
        </p:spPr>
        <p:txBody>
          <a:bodyPr wrap="square" lIns="0" tIns="0" rIns="0" bIns="0" rtlCol="0"/>
          <a:lstStyle/>
          <a:p>
            <a:endParaRPr/>
          </a:p>
        </p:txBody>
      </p:sp>
      <p:sp>
        <p:nvSpPr>
          <p:cNvPr id="37" name="object 37"/>
          <p:cNvSpPr/>
          <p:nvPr/>
        </p:nvSpPr>
        <p:spPr>
          <a:xfrm>
            <a:off x="3163425" y="4355583"/>
            <a:ext cx="96982" cy="65434"/>
          </a:xfrm>
          <a:custGeom>
            <a:avLst/>
            <a:gdLst/>
            <a:ahLst/>
            <a:cxnLst/>
            <a:rect l="l" t="t" r="r" b="b"/>
            <a:pathLst>
              <a:path w="48894" h="33019">
                <a:moveTo>
                  <a:pt x="48868" y="0"/>
                </a:moveTo>
                <a:lnTo>
                  <a:pt x="42862" y="6629"/>
                </a:lnTo>
                <a:lnTo>
                  <a:pt x="37998" y="16467"/>
                </a:lnTo>
                <a:lnTo>
                  <a:pt x="34800" y="26293"/>
                </a:lnTo>
                <a:lnTo>
                  <a:pt x="33790" y="32886"/>
                </a:lnTo>
                <a:lnTo>
                  <a:pt x="28453" y="28885"/>
                </a:lnTo>
                <a:lnTo>
                  <a:pt x="19290" y="24107"/>
                </a:lnTo>
                <a:lnTo>
                  <a:pt x="8930" y="20487"/>
                </a:lnTo>
                <a:lnTo>
                  <a:pt x="0" y="19958"/>
                </a:lnTo>
              </a:path>
            </a:pathLst>
          </a:custGeom>
          <a:ln w="8121">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914400" y="2193701"/>
            <a:ext cx="3145413" cy="400110"/>
          </a:xfrm>
          <a:prstGeom prst="rect">
            <a:avLst/>
          </a:prstGeom>
        </p:spPr>
        <p:txBody>
          <a:bodyPr wrap="none">
            <a:spAutoFit/>
          </a:bodyPr>
          <a:lstStyle/>
          <a:p>
            <a:r>
              <a:rPr lang="vi-VN" altLang="ja-JP" sz="2000" dirty="0">
                <a:solidFill>
                  <a:srgbClr val="0000FF"/>
                </a:solidFill>
              </a:rPr>
              <a:t>Số hiệu ổ đĩa vật lý: 00 00</a:t>
            </a:r>
            <a:endParaRPr lang="ja-JP" altLang="en-US" sz="2000" dirty="0">
              <a:solidFill>
                <a:srgbClr val="0000FF"/>
              </a:solidFill>
            </a:endParaRPr>
          </a:p>
        </p:txBody>
      </p:sp>
    </p:spTree>
    <p:extLst>
      <p:ext uri="{BB962C8B-B14F-4D97-AF65-F5344CB8AC3E}">
        <p14:creationId xmlns:p14="http://schemas.microsoft.com/office/powerpoint/2010/main" val="450809533"/>
      </p:ext>
    </p:extLst>
  </p:cSld>
  <p:clrMapOvr>
    <a:masterClrMapping/>
  </p:clrMapOvr>
  <p:transition>
    <p:dissolv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661925" y="4428205"/>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p:nvPr/>
        </p:nvSpPr>
        <p:spPr>
          <a:xfrm>
            <a:off x="2114781" y="2528913"/>
            <a:ext cx="1536595" cy="1886265"/>
          </a:xfrm>
          <a:custGeom>
            <a:avLst/>
            <a:gdLst/>
            <a:ahLst/>
            <a:cxnLst/>
            <a:rect l="l" t="t" r="r" b="b"/>
            <a:pathLst>
              <a:path w="774700" h="951864">
                <a:moveTo>
                  <a:pt x="0" y="0"/>
                </a:moveTo>
                <a:lnTo>
                  <a:pt x="774335" y="951457"/>
                </a:lnTo>
              </a:path>
            </a:pathLst>
          </a:custGeom>
          <a:ln w="10122">
            <a:solidFill>
              <a:srgbClr val="00AEEF"/>
            </a:solidFill>
          </a:ln>
        </p:spPr>
        <p:txBody>
          <a:bodyPr wrap="square" lIns="0" tIns="0" rIns="0" bIns="0" rtlCol="0"/>
          <a:lstStyle/>
          <a:p>
            <a:endParaRPr/>
          </a:p>
        </p:txBody>
      </p:sp>
      <p:sp>
        <p:nvSpPr>
          <p:cNvPr id="37" name="object 37"/>
          <p:cNvSpPr/>
          <p:nvPr/>
        </p:nvSpPr>
        <p:spPr>
          <a:xfrm>
            <a:off x="3585333" y="4350996"/>
            <a:ext cx="81868" cy="71726"/>
          </a:xfrm>
          <a:custGeom>
            <a:avLst/>
            <a:gdLst/>
            <a:ahLst/>
            <a:cxnLst/>
            <a:rect l="l" t="t" r="r" b="b"/>
            <a:pathLst>
              <a:path w="41275" h="36194">
                <a:moveTo>
                  <a:pt x="40899" y="0"/>
                </a:moveTo>
                <a:lnTo>
                  <a:pt x="37086" y="8083"/>
                </a:lnTo>
                <a:lnTo>
                  <a:pt x="35299" y="18899"/>
                </a:lnTo>
                <a:lnTo>
                  <a:pt x="35100" y="29220"/>
                </a:lnTo>
                <a:lnTo>
                  <a:pt x="36053" y="35815"/>
                </a:lnTo>
                <a:lnTo>
                  <a:pt x="29789" y="33543"/>
                </a:lnTo>
                <a:lnTo>
                  <a:pt x="19643" y="31642"/>
                </a:lnTo>
                <a:lnTo>
                  <a:pt x="8688" y="31196"/>
                </a:lnTo>
                <a:lnTo>
                  <a:pt x="0" y="33288"/>
                </a:lnTo>
              </a:path>
            </a:pathLst>
          </a:custGeom>
          <a:ln w="8112">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
        <p:nvSpPr>
          <p:cNvPr id="41" name="Rectangle 40"/>
          <p:cNvSpPr/>
          <p:nvPr/>
        </p:nvSpPr>
        <p:spPr>
          <a:xfrm>
            <a:off x="685800" y="2130876"/>
            <a:ext cx="3016852" cy="400110"/>
          </a:xfrm>
          <a:prstGeom prst="rect">
            <a:avLst/>
          </a:prstGeom>
        </p:spPr>
        <p:txBody>
          <a:bodyPr wrap="none">
            <a:spAutoFit/>
          </a:bodyPr>
          <a:lstStyle/>
          <a:p>
            <a:r>
              <a:rPr lang="en-US" altLang="ja-JP" sz="2000" dirty="0">
                <a:solidFill>
                  <a:srgbClr val="0000FF"/>
                </a:solidFill>
                <a:latin typeface="Arial" panose="020B0604020202020204" pitchFamily="34" charset="0"/>
                <a:ea typeface="Tahoma" panose="020B0604030504040204" pitchFamily="34" charset="0"/>
                <a:cs typeface="Arial" panose="020B0604020202020204" pitchFamily="34" charset="0"/>
              </a:rPr>
              <a:t>Bootsector mở rộng: 29h</a:t>
            </a:r>
            <a:endParaRPr lang="ja-JP" altLang="en-US" sz="20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474400"/>
      </p:ext>
    </p:extLst>
  </p:cSld>
  <p:clrMapOvr>
    <a:masterClrMapping/>
  </p:clrMapOvr>
  <p:transition>
    <p:dissolv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233167" y="4428205"/>
            <a:ext cx="2000093" cy="429097"/>
          </a:xfrm>
          <a:custGeom>
            <a:avLst/>
            <a:gdLst/>
            <a:ahLst/>
            <a:cxnLst/>
            <a:rect l="l" t="t" r="r" b="b"/>
            <a:pathLst>
              <a:path w="1008380" h="216535">
                <a:moveTo>
                  <a:pt x="0" y="216001"/>
                </a:moveTo>
                <a:lnTo>
                  <a:pt x="0" y="0"/>
                </a:lnTo>
                <a:lnTo>
                  <a:pt x="1008007" y="0"/>
                </a:lnTo>
                <a:lnTo>
                  <a:pt x="1008007"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5" y="2087420"/>
            <a:ext cx="4375845"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Volume  serial number: 70D4-EAA6</a:t>
            </a:r>
            <a:endParaRPr sz="2100" dirty="0">
              <a:latin typeface="Arial"/>
              <a:cs typeface="Arial"/>
            </a:endParaRPr>
          </a:p>
        </p:txBody>
      </p:sp>
      <p:sp>
        <p:nvSpPr>
          <p:cNvPr id="36" name="object 36"/>
          <p:cNvSpPr/>
          <p:nvPr/>
        </p:nvSpPr>
        <p:spPr>
          <a:xfrm>
            <a:off x="2993956" y="2483623"/>
            <a:ext cx="1443392" cy="1930307"/>
          </a:xfrm>
          <a:custGeom>
            <a:avLst/>
            <a:gdLst/>
            <a:ahLst/>
            <a:cxnLst/>
            <a:rect l="l" t="t" r="r" b="b"/>
            <a:pathLst>
              <a:path w="727710" h="974089">
                <a:moveTo>
                  <a:pt x="0" y="0"/>
                </a:moveTo>
                <a:lnTo>
                  <a:pt x="727377" y="974071"/>
                </a:lnTo>
              </a:path>
            </a:pathLst>
          </a:custGeom>
          <a:ln w="10122">
            <a:solidFill>
              <a:srgbClr val="00AEEF"/>
            </a:solidFill>
          </a:ln>
        </p:spPr>
        <p:txBody>
          <a:bodyPr wrap="square" lIns="0" tIns="0" rIns="0" bIns="0" rtlCol="0"/>
          <a:lstStyle/>
          <a:p>
            <a:endParaRPr/>
          </a:p>
        </p:txBody>
      </p:sp>
      <p:sp>
        <p:nvSpPr>
          <p:cNvPr id="37" name="object 37"/>
          <p:cNvSpPr/>
          <p:nvPr/>
        </p:nvSpPr>
        <p:spPr>
          <a:xfrm>
            <a:off x="4371232" y="4351152"/>
            <a:ext cx="84387" cy="71726"/>
          </a:xfrm>
          <a:custGeom>
            <a:avLst/>
            <a:gdLst/>
            <a:ahLst/>
            <a:cxnLst/>
            <a:rect l="l" t="t" r="r" b="b"/>
            <a:pathLst>
              <a:path w="42544" h="36194">
                <a:moveTo>
                  <a:pt x="42308" y="0"/>
                </a:moveTo>
                <a:lnTo>
                  <a:pt x="38156" y="7927"/>
                </a:lnTo>
                <a:lnTo>
                  <a:pt x="35916" y="18673"/>
                </a:lnTo>
                <a:lnTo>
                  <a:pt x="35286" y="28990"/>
                </a:lnTo>
                <a:lnTo>
                  <a:pt x="35963" y="35628"/>
                </a:lnTo>
                <a:lnTo>
                  <a:pt x="29791" y="33093"/>
                </a:lnTo>
                <a:lnTo>
                  <a:pt x="19720" y="30767"/>
                </a:lnTo>
                <a:lnTo>
                  <a:pt x="8780" y="29862"/>
                </a:lnTo>
                <a:lnTo>
                  <a:pt x="0" y="31592"/>
                </a:lnTo>
              </a:path>
            </a:pathLst>
          </a:custGeom>
          <a:ln w="8123">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1688147453"/>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17)</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Ghi file</a:t>
            </a:r>
            <a:endParaRPr lang="en-US" altLang="ja-JP" sz="2300" dirty="0">
              <a:solidFill>
                <a:prstClr val="white"/>
              </a:solidFill>
            </a:endParaRPr>
          </a:p>
        </p:txBody>
      </p:sp>
      <p:sp>
        <p:nvSpPr>
          <p:cNvPr id="62" name="Rectangle 61"/>
          <p:cNvSpPr/>
          <p:nvPr/>
        </p:nvSpPr>
        <p:spPr>
          <a:xfrm>
            <a:off x="992766" y="4865401"/>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Write() yêu cầu tên file và dữ liệu được ghi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ghi (write pointer) để chỉ ra vị trí ghi </a:t>
            </a:r>
            <a:endParaRPr lang="en-US" altLang="ja-JP" dirty="0"/>
          </a:p>
          <a:p>
            <a:pPr marL="742950" lvl="1" indent="-285750">
              <a:buFont typeface="Arial" panose="020B0604020202020204" pitchFamily="34" charset="0"/>
              <a:buChar char="•"/>
            </a:pPr>
            <a:r>
              <a:rPr lang="vi-VN" altLang="ja-JP" dirty="0"/>
              <a:t>Con trỏ ghi thay đổi sau mỗi thao tác ghi</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6544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65395" y="3712562"/>
            <a:ext cx="1319732"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8917" y="3375408"/>
            <a:ext cx="934660" cy="369332"/>
          </a:xfrm>
          <a:prstGeom prst="rect">
            <a:avLst/>
          </a:prstGeom>
          <a:noFill/>
        </p:spPr>
        <p:txBody>
          <a:bodyPr wrap="square" rtlCol="0">
            <a:spAutoFit/>
          </a:bodyPr>
          <a:lstStyle/>
          <a:p>
            <a:r>
              <a:rPr lang="en-US" altLang="ja-JP" dirty="0"/>
              <a:t>w</a:t>
            </a:r>
            <a:r>
              <a:rPr kumimoji="1" lang="en-US" altLang="ja-JP" dirty="0"/>
              <a:t>p</a:t>
            </a:r>
            <a:endParaRPr kumimoji="1" lang="ja-JP" altLang="en-US" dirty="0"/>
          </a:p>
        </p:txBody>
      </p:sp>
      <p:sp>
        <p:nvSpPr>
          <p:cNvPr id="52" name="object 43"/>
          <p:cNvSpPr txBox="1"/>
          <p:nvPr/>
        </p:nvSpPr>
        <p:spPr>
          <a:xfrm>
            <a:off x="6135434" y="2089294"/>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19)</a:t>
            </a:r>
            <a:endParaRPr sz="2100" dirty="0">
              <a:latin typeface="Arial"/>
              <a:cs typeface="Arial"/>
            </a:endParaRPr>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59" name="Rectangle 58"/>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Tree>
    <p:extLst>
      <p:ext uri="{BB962C8B-B14F-4D97-AF65-F5344CB8AC3E}">
        <p14:creationId xmlns:p14="http://schemas.microsoft.com/office/powerpoint/2010/main" val="1424172898"/>
      </p:ext>
    </p:extLst>
  </p:cSld>
  <p:clrMapOvr>
    <a:masterClrMapping/>
  </p:clrMapOvr>
  <p:transition>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375333" y="4428205"/>
            <a:ext cx="2570648" cy="429097"/>
          </a:xfrm>
          <a:custGeom>
            <a:avLst/>
            <a:gdLst/>
            <a:ahLst/>
            <a:cxnLst/>
            <a:rect l="l" t="t" r="r" b="b"/>
            <a:pathLst>
              <a:path w="1296035" h="216535">
                <a:moveTo>
                  <a:pt x="0" y="216001"/>
                </a:moveTo>
                <a:lnTo>
                  <a:pt x="0" y="0"/>
                </a:lnTo>
                <a:lnTo>
                  <a:pt x="1296009" y="0"/>
                </a:lnTo>
                <a:lnTo>
                  <a:pt x="1296009"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p:nvPr/>
        </p:nvSpPr>
        <p:spPr>
          <a:xfrm>
            <a:off x="377271" y="4856244"/>
            <a:ext cx="3142463" cy="429097"/>
          </a:xfrm>
          <a:custGeom>
            <a:avLst/>
            <a:gdLst/>
            <a:ahLst/>
            <a:cxnLst/>
            <a:rect l="l" t="t" r="r" b="b"/>
            <a:pathLst>
              <a:path w="1584325" h="216535">
                <a:moveTo>
                  <a:pt x="0" y="216001"/>
                </a:moveTo>
                <a:lnTo>
                  <a:pt x="0" y="0"/>
                </a:lnTo>
                <a:lnTo>
                  <a:pt x="1584011" y="0"/>
                </a:lnTo>
                <a:lnTo>
                  <a:pt x="1584011" y="216001"/>
                </a:lnTo>
                <a:lnTo>
                  <a:pt x="0" y="216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805754" y="2106020"/>
            <a:ext cx="2531603" cy="346048"/>
          </a:xfrm>
          <a:prstGeom prst="rect">
            <a:avLst/>
          </a:prstGeom>
        </p:spPr>
        <p:txBody>
          <a:bodyPr vert="horz" wrap="square" lIns="0" tIns="22661" rIns="0" bIns="0" rtlCol="0">
            <a:spAutoFit/>
          </a:bodyPr>
          <a:lstStyle/>
          <a:p>
            <a:pPr marL="25179">
              <a:spcBef>
                <a:spcPts val="178"/>
              </a:spcBef>
            </a:pPr>
            <a:r>
              <a:rPr sz="2100" spc="-99" dirty="0">
                <a:solidFill>
                  <a:srgbClr val="0000FF"/>
                </a:solidFill>
                <a:latin typeface="Arial"/>
                <a:cs typeface="Arial"/>
              </a:rPr>
              <a:t>Nhãn đĩa: </a:t>
            </a:r>
            <a:r>
              <a:rPr sz="2100" spc="-79" dirty="0">
                <a:solidFill>
                  <a:srgbClr val="0000FF"/>
                </a:solidFill>
                <a:latin typeface="Arial"/>
                <a:cs typeface="Arial"/>
              </a:rPr>
              <a:t>NO </a:t>
            </a:r>
            <a:r>
              <a:rPr sz="2100" spc="-20" dirty="0">
                <a:solidFill>
                  <a:srgbClr val="0000FF"/>
                </a:solidFill>
                <a:latin typeface="Arial"/>
                <a:cs typeface="Arial"/>
              </a:rPr>
              <a:t> </a:t>
            </a:r>
            <a:r>
              <a:rPr sz="2100" spc="-40" dirty="0">
                <a:solidFill>
                  <a:srgbClr val="0000FF"/>
                </a:solidFill>
                <a:latin typeface="Arial"/>
                <a:cs typeface="Arial"/>
              </a:rPr>
              <a:t>NAME</a:t>
            </a:r>
            <a:endParaRPr sz="2100" dirty="0">
              <a:latin typeface="Arial"/>
              <a:cs typeface="Arial"/>
            </a:endParaRPr>
          </a:p>
        </p:txBody>
      </p:sp>
      <p:sp>
        <p:nvSpPr>
          <p:cNvPr id="37" name="object 37"/>
          <p:cNvSpPr/>
          <p:nvPr/>
        </p:nvSpPr>
        <p:spPr>
          <a:xfrm>
            <a:off x="2544261" y="2502228"/>
            <a:ext cx="4243269" cy="1918982"/>
          </a:xfrm>
          <a:custGeom>
            <a:avLst/>
            <a:gdLst/>
            <a:ahLst/>
            <a:cxnLst/>
            <a:rect l="l" t="t" r="r" b="b"/>
            <a:pathLst>
              <a:path w="2139315" h="968375">
                <a:moveTo>
                  <a:pt x="0" y="0"/>
                </a:moveTo>
                <a:lnTo>
                  <a:pt x="2139308" y="968197"/>
                </a:lnTo>
              </a:path>
            </a:pathLst>
          </a:custGeom>
          <a:ln w="10122">
            <a:solidFill>
              <a:srgbClr val="00AEEF"/>
            </a:solidFill>
          </a:ln>
        </p:spPr>
        <p:txBody>
          <a:bodyPr wrap="square" lIns="0" tIns="0" rIns="0" bIns="0" rtlCol="0"/>
          <a:lstStyle/>
          <a:p>
            <a:endParaRPr/>
          </a:p>
        </p:txBody>
      </p:sp>
      <p:sp>
        <p:nvSpPr>
          <p:cNvPr id="38" name="object 38"/>
          <p:cNvSpPr/>
          <p:nvPr/>
        </p:nvSpPr>
        <p:spPr>
          <a:xfrm>
            <a:off x="6730273" y="4357156"/>
            <a:ext cx="66754" cy="95634"/>
          </a:xfrm>
          <a:custGeom>
            <a:avLst/>
            <a:gdLst/>
            <a:ahLst/>
            <a:cxnLst/>
            <a:rect l="l" t="t" r="r" b="b"/>
            <a:pathLst>
              <a:path w="33654" h="48260">
                <a:moveTo>
                  <a:pt x="21722" y="0"/>
                </a:moveTo>
                <a:lnTo>
                  <a:pt x="21917" y="8926"/>
                </a:lnTo>
                <a:lnTo>
                  <a:pt x="25143" y="19394"/>
                </a:lnTo>
                <a:lnTo>
                  <a:pt x="29567" y="28709"/>
                </a:lnTo>
                <a:lnTo>
                  <a:pt x="33360" y="34181"/>
                </a:lnTo>
                <a:lnTo>
                  <a:pt x="26746" y="34943"/>
                </a:lnTo>
                <a:lnTo>
                  <a:pt x="16827" y="37768"/>
                </a:lnTo>
                <a:lnTo>
                  <a:pt x="6835" y="42253"/>
                </a:lnTo>
                <a:lnTo>
                  <a:pt x="0" y="47998"/>
                </a:lnTo>
              </a:path>
            </a:pathLst>
          </a:custGeom>
          <a:ln w="8105">
            <a:solidFill>
              <a:srgbClr val="00AEEF"/>
            </a:solidFill>
          </a:ln>
        </p:spPr>
        <p:txBody>
          <a:bodyPr wrap="square" lIns="0" tIns="0" rIns="0" bIns="0" rtlCol="0"/>
          <a:lstStyle/>
          <a:p>
            <a:endParaRPr/>
          </a:p>
        </p:txBody>
      </p:sp>
      <p:sp>
        <p:nvSpPr>
          <p:cNvPr id="39" name="object 39"/>
          <p:cNvSpPr/>
          <p:nvPr/>
        </p:nvSpPr>
        <p:spPr>
          <a:xfrm>
            <a:off x="2227345" y="2502227"/>
            <a:ext cx="1710407" cy="2340528"/>
          </a:xfrm>
          <a:custGeom>
            <a:avLst/>
            <a:gdLst/>
            <a:ahLst/>
            <a:cxnLst/>
            <a:rect l="l" t="t" r="r" b="b"/>
            <a:pathLst>
              <a:path w="862330" h="1181100">
                <a:moveTo>
                  <a:pt x="0" y="0"/>
                </a:moveTo>
                <a:lnTo>
                  <a:pt x="861970" y="1180650"/>
                </a:lnTo>
              </a:path>
            </a:pathLst>
          </a:custGeom>
          <a:ln w="10122">
            <a:solidFill>
              <a:srgbClr val="00AEEF"/>
            </a:solidFill>
          </a:ln>
        </p:spPr>
        <p:txBody>
          <a:bodyPr wrap="square" lIns="0" tIns="0" rIns="0" bIns="0" rtlCol="0"/>
          <a:lstStyle/>
          <a:p>
            <a:endParaRPr/>
          </a:p>
        </p:txBody>
      </p:sp>
      <p:sp>
        <p:nvSpPr>
          <p:cNvPr id="40" name="object 40"/>
          <p:cNvSpPr/>
          <p:nvPr/>
        </p:nvSpPr>
        <p:spPr>
          <a:xfrm>
            <a:off x="3871790" y="4779519"/>
            <a:ext cx="84387" cy="70468"/>
          </a:xfrm>
          <a:custGeom>
            <a:avLst/>
            <a:gdLst/>
            <a:ahLst/>
            <a:cxnLst/>
            <a:rect l="l" t="t" r="r" b="b"/>
            <a:pathLst>
              <a:path w="42544" h="35560">
                <a:moveTo>
                  <a:pt x="42511" y="0"/>
                </a:moveTo>
                <a:lnTo>
                  <a:pt x="38287" y="7857"/>
                </a:lnTo>
                <a:lnTo>
                  <a:pt x="35939" y="18545"/>
                </a:lnTo>
                <a:lnTo>
                  <a:pt x="35201" y="28822"/>
                </a:lnTo>
                <a:lnTo>
                  <a:pt x="35805" y="35446"/>
                </a:lnTo>
                <a:lnTo>
                  <a:pt x="29679" y="32854"/>
                </a:lnTo>
                <a:lnTo>
                  <a:pt x="19666" y="30427"/>
                </a:lnTo>
                <a:lnTo>
                  <a:pt x="8770" y="29409"/>
                </a:lnTo>
                <a:lnTo>
                  <a:pt x="0" y="31039"/>
                </a:lnTo>
              </a:path>
            </a:pathLst>
          </a:custGeom>
          <a:ln w="8097">
            <a:solidFill>
              <a:srgbClr val="00AEEF"/>
            </a:solidFill>
          </a:ln>
        </p:spPr>
        <p:txBody>
          <a:bodyPr wrap="square" lIns="0" tIns="0" rIns="0" bIns="0" rtlCol="0"/>
          <a:lstStyle/>
          <a:p>
            <a:endParaRPr/>
          </a:p>
        </p:txBody>
      </p:sp>
      <p:sp>
        <p:nvSpPr>
          <p:cNvPr id="42" name="Rectangle 4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3" name="Rectangle 4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3695936296"/>
      </p:ext>
    </p:extLst>
  </p:cSld>
  <p:clrMapOvr>
    <a:masterClrMapping/>
  </p:clrMapOvr>
  <p:transition>
    <p:dissolv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661925" y="4856244"/>
            <a:ext cx="4213041" cy="429097"/>
          </a:xfrm>
          <a:custGeom>
            <a:avLst/>
            <a:gdLst/>
            <a:ahLst/>
            <a:cxnLst/>
            <a:rect l="l" t="t" r="r" b="b"/>
            <a:pathLst>
              <a:path w="2124075" h="216535">
                <a:moveTo>
                  <a:pt x="0" y="216001"/>
                </a:moveTo>
                <a:lnTo>
                  <a:pt x="0" y="0"/>
                </a:lnTo>
                <a:lnTo>
                  <a:pt x="2124016" y="0"/>
                </a:lnTo>
                <a:lnTo>
                  <a:pt x="2124016"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5" y="2117571"/>
            <a:ext cx="20668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Ki</a:t>
            </a:r>
            <a:r>
              <a:rPr lang="en-US" sz="2100" dirty="0">
                <a:solidFill>
                  <a:srgbClr val="0000FF"/>
                </a:solidFill>
                <a:latin typeface="Arial"/>
                <a:cs typeface="Arial"/>
              </a:rPr>
              <a:t>ể</a:t>
            </a:r>
            <a:r>
              <a:rPr sz="2100" dirty="0">
                <a:solidFill>
                  <a:srgbClr val="0000FF"/>
                </a:solidFill>
                <a:latin typeface="Arial"/>
                <a:cs typeface="Arial"/>
              </a:rPr>
              <a:t>u FAT: FAT16</a:t>
            </a:r>
            <a:endParaRPr sz="2100" dirty="0">
              <a:latin typeface="Arial"/>
              <a:cs typeface="Arial"/>
            </a:endParaRPr>
          </a:p>
        </p:txBody>
      </p:sp>
      <p:sp>
        <p:nvSpPr>
          <p:cNvPr id="36" name="object 36"/>
          <p:cNvSpPr/>
          <p:nvPr/>
        </p:nvSpPr>
        <p:spPr>
          <a:xfrm>
            <a:off x="2055485" y="2513778"/>
            <a:ext cx="2236879" cy="2330462"/>
          </a:xfrm>
          <a:custGeom>
            <a:avLst/>
            <a:gdLst/>
            <a:ahLst/>
            <a:cxnLst/>
            <a:rect l="l" t="t" r="r" b="b"/>
            <a:pathLst>
              <a:path w="1127760" h="1176020">
                <a:moveTo>
                  <a:pt x="0" y="0"/>
                </a:moveTo>
                <a:lnTo>
                  <a:pt x="1127668" y="1175564"/>
                </a:lnTo>
              </a:path>
            </a:pathLst>
          </a:custGeom>
          <a:ln w="10122">
            <a:solidFill>
              <a:srgbClr val="00AEEF"/>
            </a:solidFill>
          </a:ln>
        </p:spPr>
        <p:txBody>
          <a:bodyPr wrap="square" lIns="0" tIns="0" rIns="0" bIns="0" rtlCol="0"/>
          <a:lstStyle/>
          <a:p>
            <a:endParaRPr/>
          </a:p>
        </p:txBody>
      </p:sp>
      <p:sp>
        <p:nvSpPr>
          <p:cNvPr id="37" name="object 37"/>
          <p:cNvSpPr/>
          <p:nvPr/>
        </p:nvSpPr>
        <p:spPr>
          <a:xfrm>
            <a:off x="4227111" y="4778711"/>
            <a:ext cx="76830" cy="72984"/>
          </a:xfrm>
          <a:custGeom>
            <a:avLst/>
            <a:gdLst/>
            <a:ahLst/>
            <a:cxnLst/>
            <a:rect l="l" t="t" r="r" b="b"/>
            <a:pathLst>
              <a:path w="38735" h="36830">
                <a:moveTo>
                  <a:pt x="38159" y="0"/>
                </a:moveTo>
                <a:lnTo>
                  <a:pt x="35008" y="8389"/>
                </a:lnTo>
                <a:lnTo>
                  <a:pt x="34104" y="19345"/>
                </a:lnTo>
                <a:lnTo>
                  <a:pt x="34747" y="29675"/>
                </a:lnTo>
                <a:lnTo>
                  <a:pt x="36237" y="36189"/>
                </a:lnTo>
                <a:lnTo>
                  <a:pt x="29791" y="34429"/>
                </a:lnTo>
                <a:lnTo>
                  <a:pt x="19496" y="33357"/>
                </a:lnTo>
                <a:lnTo>
                  <a:pt x="8512" y="33804"/>
                </a:lnTo>
                <a:lnTo>
                  <a:pt x="0" y="36604"/>
                </a:lnTo>
              </a:path>
            </a:pathLst>
          </a:custGeom>
          <a:ln w="8134">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3736077281"/>
      </p:ext>
    </p:extLst>
  </p:cSld>
  <p:clrMapOvr>
    <a:masterClrMapping/>
  </p:clrMapOvr>
  <p:transition>
    <p:dissolv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536384"/>
            <a:ext cx="8568962" cy="178363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8017658" y="4856244"/>
            <a:ext cx="929514" cy="429097"/>
          </a:xfrm>
          <a:custGeom>
            <a:avLst/>
            <a:gdLst/>
            <a:ahLst/>
            <a:cxnLst/>
            <a:rect l="l" t="t" r="r" b="b"/>
            <a:pathLst>
              <a:path w="468629" h="216535">
                <a:moveTo>
                  <a:pt x="0" y="216001"/>
                </a:moveTo>
                <a:lnTo>
                  <a:pt x="0" y="0"/>
                </a:lnTo>
                <a:lnTo>
                  <a:pt x="468003" y="0"/>
                </a:lnTo>
                <a:lnTo>
                  <a:pt x="468003" y="216001"/>
                </a:lnTo>
                <a:lnTo>
                  <a:pt x="0" y="216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54" y="2090894"/>
            <a:ext cx="3994846" cy="346048"/>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B</a:t>
            </a:r>
            <a:r>
              <a:rPr lang="en-US" sz="2100" dirty="0">
                <a:solidFill>
                  <a:srgbClr val="0000FF"/>
                </a:solidFill>
                <a:latin typeface="Arial"/>
                <a:cs typeface="Arial"/>
              </a:rPr>
              <a:t>ắ</a:t>
            </a:r>
            <a:r>
              <a:rPr sz="2100" dirty="0">
                <a:solidFill>
                  <a:srgbClr val="0000FF"/>
                </a:solidFill>
                <a:latin typeface="Arial"/>
                <a:cs typeface="Arial"/>
              </a:rPr>
              <a:t>t  đ</a:t>
            </a:r>
            <a:r>
              <a:rPr lang="en-US" sz="2100" dirty="0">
                <a:solidFill>
                  <a:srgbClr val="0000FF"/>
                </a:solidFill>
                <a:latin typeface="Arial"/>
                <a:cs typeface="Arial"/>
              </a:rPr>
              <a:t>ầ</a:t>
            </a:r>
            <a:r>
              <a:rPr sz="2100" dirty="0">
                <a:solidFill>
                  <a:srgbClr val="0000FF"/>
                </a:solidFill>
                <a:latin typeface="Arial"/>
                <a:cs typeface="Arial"/>
              </a:rPr>
              <a:t>u  c</a:t>
            </a:r>
            <a:r>
              <a:rPr lang="en-US" sz="2100" dirty="0">
                <a:solidFill>
                  <a:srgbClr val="0000FF"/>
                </a:solidFill>
                <a:latin typeface="Arial"/>
                <a:cs typeface="Arial"/>
              </a:rPr>
              <a:t>ủ</a:t>
            </a:r>
            <a:r>
              <a:rPr sz="2100" dirty="0">
                <a:solidFill>
                  <a:srgbClr val="0000FF"/>
                </a:solidFill>
                <a:latin typeface="Arial"/>
                <a:cs typeface="Arial"/>
              </a:rPr>
              <a:t>a  chương  trình m</a:t>
            </a:r>
            <a:r>
              <a:rPr lang="en-US" sz="2100" dirty="0">
                <a:solidFill>
                  <a:srgbClr val="0000FF"/>
                </a:solidFill>
                <a:latin typeface="Arial"/>
                <a:cs typeface="Arial"/>
              </a:rPr>
              <a:t>ồ</a:t>
            </a:r>
            <a:r>
              <a:rPr sz="2100" dirty="0">
                <a:solidFill>
                  <a:srgbClr val="0000FF"/>
                </a:solidFill>
                <a:latin typeface="Arial"/>
                <a:cs typeface="Arial"/>
              </a:rPr>
              <a:t>i</a:t>
            </a:r>
            <a:endParaRPr sz="2100" dirty="0">
              <a:latin typeface="Arial"/>
              <a:cs typeface="Arial"/>
            </a:endParaRPr>
          </a:p>
        </p:txBody>
      </p:sp>
      <p:sp>
        <p:nvSpPr>
          <p:cNvPr id="36" name="object 36"/>
          <p:cNvSpPr/>
          <p:nvPr/>
        </p:nvSpPr>
        <p:spPr>
          <a:xfrm>
            <a:off x="3104932" y="2540464"/>
            <a:ext cx="4896952" cy="2309070"/>
          </a:xfrm>
          <a:custGeom>
            <a:avLst/>
            <a:gdLst/>
            <a:ahLst/>
            <a:cxnLst/>
            <a:rect l="l" t="t" r="r" b="b"/>
            <a:pathLst>
              <a:path w="2468879" h="1165225">
                <a:moveTo>
                  <a:pt x="0" y="0"/>
                </a:moveTo>
                <a:lnTo>
                  <a:pt x="2468703" y="1164775"/>
                </a:lnTo>
              </a:path>
            </a:pathLst>
          </a:custGeom>
          <a:ln w="10122">
            <a:solidFill>
              <a:srgbClr val="00AEEF"/>
            </a:solidFill>
          </a:ln>
        </p:spPr>
        <p:txBody>
          <a:bodyPr wrap="square" lIns="0" tIns="0" rIns="0" bIns="0" rtlCol="0"/>
          <a:lstStyle/>
          <a:p>
            <a:endParaRPr/>
          </a:p>
        </p:txBody>
      </p:sp>
      <p:sp>
        <p:nvSpPr>
          <p:cNvPr id="37" name="object 37"/>
          <p:cNvSpPr/>
          <p:nvPr/>
        </p:nvSpPr>
        <p:spPr>
          <a:xfrm>
            <a:off x="7943812" y="4784741"/>
            <a:ext cx="66754" cy="95634"/>
          </a:xfrm>
          <a:custGeom>
            <a:avLst/>
            <a:gdLst/>
            <a:ahLst/>
            <a:cxnLst/>
            <a:rect l="l" t="t" r="r" b="b"/>
            <a:pathLst>
              <a:path w="33654" h="48260">
                <a:moveTo>
                  <a:pt x="22475" y="0"/>
                </a:moveTo>
                <a:lnTo>
                  <a:pt x="22529" y="8926"/>
                </a:lnTo>
                <a:lnTo>
                  <a:pt x="25587" y="19440"/>
                </a:lnTo>
                <a:lnTo>
                  <a:pt x="29862" y="28823"/>
                </a:lnTo>
                <a:lnTo>
                  <a:pt x="33566" y="34353"/>
                </a:lnTo>
                <a:lnTo>
                  <a:pt x="26943" y="35010"/>
                </a:lnTo>
                <a:lnTo>
                  <a:pt x="16983" y="37676"/>
                </a:lnTo>
                <a:lnTo>
                  <a:pt x="6923" y="42001"/>
                </a:lnTo>
                <a:lnTo>
                  <a:pt x="0" y="47635"/>
                </a:lnTo>
              </a:path>
            </a:pathLst>
          </a:custGeom>
          <a:ln w="8103">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giải mã bảng tham số đĩa của FAT16</a:t>
            </a:r>
          </a:p>
        </p:txBody>
      </p:sp>
    </p:spTree>
    <p:extLst>
      <p:ext uri="{BB962C8B-B14F-4D97-AF65-F5344CB8AC3E}">
        <p14:creationId xmlns:p14="http://schemas.microsoft.com/office/powerpoint/2010/main" val="3349589665"/>
      </p:ext>
    </p:extLst>
  </p:cSld>
  <p:clrMapOvr>
    <a:masterClrMapping/>
  </p:clrMapOvr>
  <p:transition>
    <p:dissolv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9"/>
          <p:cNvGraphicFramePr>
            <a:graphicFrameLocks noGrp="1"/>
          </p:cNvGraphicFramePr>
          <p:nvPr>
            <p:extLst>
              <p:ext uri="{D42A27DB-BD31-4B8C-83A1-F6EECF244321}">
                <p14:modId xmlns:p14="http://schemas.microsoft.com/office/powerpoint/2010/main" val="3297444913"/>
              </p:ext>
            </p:extLst>
          </p:nvPr>
        </p:nvGraphicFramePr>
        <p:xfrm>
          <a:off x="284919" y="1530373"/>
          <a:ext cx="8792139" cy="5058566"/>
        </p:xfrm>
        <a:graphic>
          <a:graphicData uri="http://schemas.openxmlformats.org/drawingml/2006/table">
            <a:tbl>
              <a:tblPr firstRow="1" bandRow="1">
                <a:tableStyleId>{2D5ABB26-0587-4C30-8999-92F81FD0307C}</a:tableStyleId>
              </a:tblPr>
              <a:tblGrid>
                <a:gridCol w="652195">
                  <a:extLst>
                    <a:ext uri="{9D8B030D-6E8A-4147-A177-3AD203B41FA5}">
                      <a16:colId xmlns:a16="http://schemas.microsoft.com/office/drawing/2014/main" val="20000"/>
                    </a:ext>
                  </a:extLst>
                </a:gridCol>
                <a:gridCol w="692650">
                  <a:extLst>
                    <a:ext uri="{9D8B030D-6E8A-4147-A177-3AD203B41FA5}">
                      <a16:colId xmlns:a16="http://schemas.microsoft.com/office/drawing/2014/main" val="20001"/>
                    </a:ext>
                  </a:extLst>
                </a:gridCol>
                <a:gridCol w="888756">
                  <a:extLst>
                    <a:ext uri="{9D8B030D-6E8A-4147-A177-3AD203B41FA5}">
                      <a16:colId xmlns:a16="http://schemas.microsoft.com/office/drawing/2014/main" val="20002"/>
                    </a:ext>
                  </a:extLst>
                </a:gridCol>
                <a:gridCol w="1616069">
                  <a:extLst>
                    <a:ext uri="{9D8B030D-6E8A-4147-A177-3AD203B41FA5}">
                      <a16:colId xmlns:a16="http://schemas.microsoft.com/office/drawing/2014/main" val="20003"/>
                    </a:ext>
                  </a:extLst>
                </a:gridCol>
                <a:gridCol w="4942469">
                  <a:extLst>
                    <a:ext uri="{9D8B030D-6E8A-4147-A177-3AD203B41FA5}">
                      <a16:colId xmlns:a16="http://schemas.microsoft.com/office/drawing/2014/main" val="20004"/>
                    </a:ext>
                  </a:extLst>
                </a:gridCol>
              </a:tblGrid>
              <a:tr h="402672">
                <a:tc>
                  <a:txBody>
                    <a:bodyPr/>
                    <a:lstStyle/>
                    <a:p>
                      <a:pPr algn="ctr">
                        <a:lnSpc>
                          <a:spcPct val="100000"/>
                        </a:lnSpc>
                        <a:spcBef>
                          <a:spcPts val="100"/>
                        </a:spcBef>
                      </a:pPr>
                      <a:r>
                        <a:rPr sz="2100" spc="5" dirty="0">
                          <a:latin typeface="Arial"/>
                          <a:cs typeface="Arial"/>
                        </a:rPr>
                        <a:t>Stt</a:t>
                      </a:r>
                      <a:endParaRPr sz="2100" dirty="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5" dirty="0">
                          <a:latin typeface="Arial"/>
                          <a:cs typeface="Arial"/>
                        </a:rPr>
                        <a:t>Ofs</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ct val="100000"/>
                        </a:lnSpc>
                        <a:spcBef>
                          <a:spcPts val="100"/>
                        </a:spcBef>
                      </a:pPr>
                      <a:r>
                        <a:rPr sz="2100" spc="50" dirty="0">
                          <a:latin typeface="Arial"/>
                          <a:cs typeface="Arial"/>
                        </a:rPr>
                        <a:t>Kt</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70" dirty="0">
                          <a:latin typeface="Arial"/>
                          <a:cs typeface="Arial"/>
                        </a:rPr>
                        <a:t>Giá  </a:t>
                      </a:r>
                      <a:r>
                        <a:rPr sz="2100" spc="30" dirty="0">
                          <a:latin typeface="Arial"/>
                          <a:cs typeface="Arial"/>
                        </a:rPr>
                        <a:t>tri</a:t>
                      </a:r>
                      <a:r>
                        <a:rPr sz="2100" spc="-90" dirty="0">
                          <a:latin typeface="Arial"/>
                          <a:cs typeface="Arial"/>
                        </a:rPr>
                        <a:t> </a:t>
                      </a:r>
                      <a:r>
                        <a:rPr sz="2100" spc="-145" dirty="0">
                          <a:latin typeface="Arial"/>
                          <a:cs typeface="Arial"/>
                        </a:rPr>
                        <a:t>m</a:t>
                      </a:r>
                      <a:r>
                        <a:rPr lang="en-US" sz="2100" spc="-145" dirty="0">
                          <a:latin typeface="Arial"/>
                          <a:cs typeface="Arial"/>
                        </a:rPr>
                        <a:t>ẫ</a:t>
                      </a:r>
                      <a:r>
                        <a:rPr sz="2100" spc="-145" dirty="0">
                          <a:latin typeface="Arial"/>
                          <a:cs typeface="Arial"/>
                        </a:rPr>
                        <a:t>u</a:t>
                      </a:r>
                      <a:endParaRPr sz="2100" dirty="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52338">
                <a:tc>
                  <a:txBody>
                    <a:bodyPr/>
                    <a:lstStyle/>
                    <a:p>
                      <a:pPr marL="38100" algn="ctr">
                        <a:lnSpc>
                          <a:spcPts val="1240"/>
                        </a:lnSpc>
                      </a:pPr>
                      <a:r>
                        <a:rPr sz="2100" spc="-70" dirty="0">
                          <a:latin typeface="Arial"/>
                          <a:cs typeface="Arial"/>
                        </a:rPr>
                        <a:t>15</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40"/>
                        </a:lnSpc>
                      </a:pPr>
                      <a:r>
                        <a:rPr sz="2100" spc="-5" dirty="0">
                          <a:latin typeface="Arial"/>
                          <a:cs typeface="Arial"/>
                        </a:rPr>
                        <a:t>36</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ct val="100000"/>
                        </a:lnSpc>
                        <a:spcBef>
                          <a:spcPts val="20"/>
                        </a:spcBef>
                      </a:pPr>
                      <a:r>
                        <a:rPr sz="2000" spc="-75" dirty="0">
                          <a:latin typeface="Arial"/>
                          <a:cs typeface="Arial"/>
                        </a:rPr>
                        <a:t>C9  </a:t>
                      </a:r>
                      <a:r>
                        <a:rPr sz="2000" spc="-65" dirty="0">
                          <a:latin typeface="Arial"/>
                          <a:cs typeface="Arial"/>
                        </a:rPr>
                        <a:t>03 00</a:t>
                      </a:r>
                      <a:r>
                        <a:rPr sz="2000" spc="5" dirty="0">
                          <a:latin typeface="Arial"/>
                          <a:cs typeface="Arial"/>
                        </a:rPr>
                        <a:t> </a:t>
                      </a:r>
                      <a:r>
                        <a:rPr sz="2000" spc="-65" dirty="0">
                          <a:latin typeface="Arial"/>
                          <a:cs typeface="Arial"/>
                        </a:rPr>
                        <a:t>00</a:t>
                      </a:r>
                      <a:endParaRPr sz="2000">
                        <a:latin typeface="Arial"/>
                        <a:cs typeface="Arial"/>
                      </a:endParaRPr>
                    </a:p>
                  </a:txBody>
                  <a:tcPr marL="0" marR="0" marT="5033"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55" dirty="0">
                          <a:latin typeface="Arial"/>
                          <a:cs typeface="Arial"/>
                        </a:rPr>
                        <a:t>T</a:t>
                      </a:r>
                      <a:r>
                        <a:rPr lang="en-US" sz="2100" spc="-55" dirty="0">
                          <a:latin typeface="Arial"/>
                          <a:cs typeface="Arial"/>
                        </a:rPr>
                        <a:t>ổ</a:t>
                      </a:r>
                      <a:r>
                        <a:rPr sz="2100" spc="-55" dirty="0">
                          <a:latin typeface="Arial"/>
                          <a:cs typeface="Arial"/>
                        </a:rPr>
                        <a:t>ng </a:t>
                      </a:r>
                      <a:r>
                        <a:rPr sz="2100" spc="-95" dirty="0">
                          <a:latin typeface="Arial"/>
                          <a:cs typeface="Arial"/>
                        </a:rPr>
                        <a:t>s</a:t>
                      </a:r>
                      <a:r>
                        <a:rPr lang="en-US" sz="2100" spc="-95" dirty="0">
                          <a:latin typeface="Arial"/>
                          <a:cs typeface="Arial"/>
                        </a:rPr>
                        <a:t>ố</a:t>
                      </a:r>
                      <a:r>
                        <a:rPr sz="2100" spc="-95" dirty="0">
                          <a:latin typeface="Arial"/>
                          <a:cs typeface="Arial"/>
                        </a:rPr>
                        <a:t>  </a:t>
                      </a:r>
                      <a:r>
                        <a:rPr sz="2100" spc="-55" dirty="0">
                          <a:latin typeface="Arial"/>
                          <a:cs typeface="Arial"/>
                        </a:rPr>
                        <a:t>sector </a:t>
                      </a:r>
                      <a:r>
                        <a:rPr sz="2100" spc="-60" dirty="0">
                          <a:latin typeface="Arial"/>
                          <a:cs typeface="Arial"/>
                        </a:rPr>
                        <a:t>cho  </a:t>
                      </a:r>
                      <a:r>
                        <a:rPr sz="2100" spc="-65" dirty="0">
                          <a:latin typeface="Arial"/>
                          <a:cs typeface="Arial"/>
                        </a:rPr>
                        <a:t>b</a:t>
                      </a:r>
                      <a:r>
                        <a:rPr lang="en-US" sz="2100" spc="-65" dirty="0">
                          <a:latin typeface="Arial"/>
                          <a:cs typeface="Arial"/>
                        </a:rPr>
                        <a:t>ả</a:t>
                      </a:r>
                      <a:r>
                        <a:rPr sz="2100" spc="-65" dirty="0">
                          <a:latin typeface="Arial"/>
                          <a:cs typeface="Arial"/>
                        </a:rPr>
                        <a:t>ng</a:t>
                      </a:r>
                      <a:r>
                        <a:rPr sz="2100" spc="125" dirty="0">
                          <a:latin typeface="Arial"/>
                          <a:cs typeface="Arial"/>
                        </a:rPr>
                        <a:t> </a:t>
                      </a:r>
                      <a:r>
                        <a:rPr sz="2100" spc="-60" dirty="0">
                          <a:latin typeface="Arial"/>
                          <a:cs typeface="Arial"/>
                        </a:rPr>
                        <a:t>FAT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327171">
                <a:tc>
                  <a:txBody>
                    <a:bodyPr/>
                    <a:lstStyle/>
                    <a:p>
                      <a:pPr marL="38100" algn="ctr">
                        <a:lnSpc>
                          <a:spcPts val="1175"/>
                        </a:lnSpc>
                      </a:pPr>
                      <a:r>
                        <a:rPr sz="2100" spc="-70" dirty="0">
                          <a:latin typeface="Arial"/>
                          <a:cs typeface="Arial"/>
                        </a:rPr>
                        <a:t>16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a:t>
                      </a:r>
                      <a:r>
                        <a:rPr sz="2100" spc="-20"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Flags:  </a:t>
                      </a:r>
                      <a:r>
                        <a:rPr sz="2100" spc="-20" dirty="0">
                          <a:latin typeface="Tahoma"/>
                          <a:cs typeface="Tahoma"/>
                        </a:rPr>
                        <a:t>#</a:t>
                      </a:r>
                      <a:r>
                        <a:rPr sz="2100" spc="-20" dirty="0">
                          <a:latin typeface="Arial"/>
                          <a:cs typeface="Arial"/>
                        </a:rPr>
                        <a:t>FAT </a:t>
                      </a:r>
                      <a:r>
                        <a:rPr sz="2100" spc="-40" dirty="0">
                          <a:latin typeface="Arial"/>
                          <a:cs typeface="Arial"/>
                        </a:rPr>
                        <a:t>chính(</a:t>
                      </a:r>
                      <a:r>
                        <a:rPr sz="2100" i="1" spc="-40" dirty="0">
                          <a:latin typeface="Arial"/>
                          <a:cs typeface="Arial"/>
                        </a:rPr>
                        <a:t>Không </a:t>
                      </a:r>
                      <a:r>
                        <a:rPr sz="2100" i="1" spc="-55" dirty="0">
                          <a:latin typeface="Arial"/>
                          <a:cs typeface="Arial"/>
                        </a:rPr>
                        <a:t>dùng</a:t>
                      </a:r>
                      <a:r>
                        <a:rPr sz="2100" i="1" spc="-114" dirty="0">
                          <a:latin typeface="Arial"/>
                          <a:cs typeface="Arial"/>
                        </a:rPr>
                        <a:t> </a:t>
                      </a:r>
                      <a:r>
                        <a:rPr sz="2100" spc="50" dirty="0">
                          <a:latin typeface="Arial"/>
                          <a:cs typeface="Arial"/>
                        </a:rPr>
                        <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327171">
                <a:tc>
                  <a:txBody>
                    <a:bodyPr/>
                    <a:lstStyle/>
                    <a:p>
                      <a:pPr marL="38100" algn="ctr">
                        <a:lnSpc>
                          <a:spcPts val="1175"/>
                        </a:lnSpc>
                      </a:pPr>
                      <a:r>
                        <a:rPr sz="2100" spc="-70" dirty="0">
                          <a:latin typeface="Arial"/>
                          <a:cs typeface="Arial"/>
                        </a:rPr>
                        <a:t>17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a:t>
                      </a:r>
                      <a:r>
                        <a:rPr sz="2100" spc="-20"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0" dirty="0">
                          <a:latin typeface="Arial"/>
                          <a:cs typeface="Arial"/>
                        </a:rPr>
                        <a:t>Version: </a:t>
                      </a:r>
                      <a:r>
                        <a:rPr sz="2100" spc="-55" dirty="0">
                          <a:latin typeface="Arial"/>
                          <a:cs typeface="Arial"/>
                        </a:rPr>
                        <a:t>Phiên </a:t>
                      </a:r>
                      <a:r>
                        <a:rPr sz="2100" spc="-65" dirty="0">
                          <a:latin typeface="Arial"/>
                          <a:cs typeface="Arial"/>
                        </a:rPr>
                        <a:t>b</a:t>
                      </a:r>
                      <a:r>
                        <a:rPr lang="en-US" sz="2100" spc="-65" dirty="0">
                          <a:latin typeface="Arial"/>
                          <a:cs typeface="Arial"/>
                        </a:rPr>
                        <a:t>ả</a:t>
                      </a:r>
                      <a:r>
                        <a:rPr sz="2100" spc="-65" dirty="0">
                          <a:latin typeface="Arial"/>
                          <a:cs typeface="Arial"/>
                        </a:rPr>
                        <a:t>n FAT32 </a:t>
                      </a:r>
                      <a:r>
                        <a:rPr sz="2100" spc="-25" dirty="0">
                          <a:latin typeface="Arial"/>
                          <a:cs typeface="Arial"/>
                        </a:rPr>
                        <a:t>(</a:t>
                      </a:r>
                      <a:r>
                        <a:rPr sz="2100" i="1" spc="-25" dirty="0">
                          <a:latin typeface="Arial"/>
                          <a:cs typeface="Arial"/>
                        </a:rPr>
                        <a:t>Không </a:t>
                      </a:r>
                      <a:r>
                        <a:rPr sz="2100" i="1" spc="-55" dirty="0">
                          <a:latin typeface="Arial"/>
                          <a:cs typeface="Arial"/>
                        </a:rPr>
                        <a:t>dùng</a:t>
                      </a:r>
                      <a:r>
                        <a:rPr sz="2100" i="1" spc="-30" dirty="0">
                          <a:latin typeface="Arial"/>
                          <a:cs typeface="Arial"/>
                        </a:rPr>
                        <a:t> </a:t>
                      </a:r>
                      <a:r>
                        <a:rPr sz="2100" spc="50" dirty="0">
                          <a:latin typeface="Arial"/>
                          <a:cs typeface="Arial"/>
                        </a:rPr>
                        <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327171">
                <a:tc>
                  <a:txBody>
                    <a:bodyPr/>
                    <a:lstStyle/>
                    <a:p>
                      <a:pPr marL="38100" algn="ctr">
                        <a:lnSpc>
                          <a:spcPts val="1215"/>
                        </a:lnSpc>
                      </a:pPr>
                      <a:r>
                        <a:rPr sz="2100" spc="-70" dirty="0">
                          <a:latin typeface="Arial"/>
                          <a:cs typeface="Arial"/>
                        </a:rPr>
                        <a:t>18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44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95"/>
                        </a:lnSpc>
                      </a:pPr>
                      <a:r>
                        <a:rPr sz="2000" spc="-65" dirty="0">
                          <a:latin typeface="Arial"/>
                          <a:cs typeface="Arial"/>
                        </a:rPr>
                        <a:t>02 00 00 </a:t>
                      </a:r>
                      <a:r>
                        <a:rPr sz="2000" spc="-5" dirty="0">
                          <a:latin typeface="Arial"/>
                          <a:cs typeface="Arial"/>
                        </a:rPr>
                        <a:t> </a:t>
                      </a:r>
                      <a:r>
                        <a:rPr sz="2000" spc="-65" dirty="0">
                          <a:latin typeface="Arial"/>
                          <a:cs typeface="Arial"/>
                        </a:rPr>
                        <a:t>00</a:t>
                      </a:r>
                      <a:endParaRPr sz="20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40" dirty="0">
                          <a:latin typeface="Arial"/>
                          <a:cs typeface="Arial"/>
                        </a:rPr>
                        <a:t>cluster </a:t>
                      </a:r>
                      <a:r>
                        <a:rPr sz="2100" spc="-100" dirty="0">
                          <a:latin typeface="Arial"/>
                          <a:cs typeface="Arial"/>
                        </a:rPr>
                        <a:t>b</a:t>
                      </a:r>
                      <a:r>
                        <a:rPr lang="en-US" sz="2100" spc="-100" dirty="0">
                          <a:latin typeface="Arial"/>
                          <a:cs typeface="Arial"/>
                        </a:rPr>
                        <a:t>ắ</a:t>
                      </a:r>
                      <a:r>
                        <a:rPr sz="2100" spc="-100" dirty="0">
                          <a:latin typeface="Arial"/>
                          <a:cs typeface="Arial"/>
                        </a:rPr>
                        <a:t>t  </a:t>
                      </a:r>
                      <a:r>
                        <a:rPr sz="2100" spc="-150" dirty="0">
                          <a:latin typeface="Arial"/>
                          <a:cs typeface="Arial"/>
                        </a:rPr>
                        <a:t>đ</a:t>
                      </a:r>
                      <a:r>
                        <a:rPr lang="en-US" sz="2100" spc="-150" dirty="0">
                          <a:latin typeface="Arial"/>
                          <a:cs typeface="Arial"/>
                        </a:rPr>
                        <a:t>ầ</a:t>
                      </a:r>
                      <a:r>
                        <a:rPr sz="2100" spc="-150" dirty="0">
                          <a:latin typeface="Arial"/>
                          <a:cs typeface="Arial"/>
                        </a:rPr>
                        <a:t>u   </a:t>
                      </a:r>
                      <a:r>
                        <a:rPr sz="2100" spc="-65" dirty="0">
                          <a:latin typeface="Arial"/>
                          <a:cs typeface="Arial"/>
                        </a:rPr>
                        <a:t>c</a:t>
                      </a:r>
                      <a:r>
                        <a:rPr lang="en-US" sz="2100" spc="-65" dirty="0">
                          <a:latin typeface="Arial"/>
                          <a:cs typeface="Arial"/>
                        </a:rPr>
                        <a:t>ủ</a:t>
                      </a:r>
                      <a:r>
                        <a:rPr sz="2100" spc="-65" dirty="0">
                          <a:latin typeface="Arial"/>
                          <a:cs typeface="Arial"/>
                        </a:rPr>
                        <a:t>a</a:t>
                      </a:r>
                      <a:r>
                        <a:rPr sz="2100" spc="30" dirty="0">
                          <a:latin typeface="Arial"/>
                          <a:cs typeface="Arial"/>
                        </a:rPr>
                        <a:t> </a:t>
                      </a:r>
                      <a:r>
                        <a:rPr sz="2100" spc="-35" dirty="0">
                          <a:latin typeface="Arial"/>
                          <a:cs typeface="Arial"/>
                        </a:rPr>
                        <a:t>ROOT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327171">
                <a:tc>
                  <a:txBody>
                    <a:bodyPr/>
                    <a:lstStyle/>
                    <a:p>
                      <a:pPr marL="38100" algn="ctr">
                        <a:lnSpc>
                          <a:spcPts val="1175"/>
                        </a:lnSpc>
                      </a:pPr>
                      <a:r>
                        <a:rPr sz="2100" spc="-70" dirty="0">
                          <a:latin typeface="Arial"/>
                          <a:cs typeface="Arial"/>
                        </a:rPr>
                        <a:t>19</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01</a:t>
                      </a:r>
                      <a:r>
                        <a:rPr sz="2100" spc="-20"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35" dirty="0">
                          <a:latin typeface="Tahoma"/>
                          <a:cs typeface="Tahoma"/>
                        </a:rPr>
                        <a:t>#</a:t>
                      </a:r>
                      <a:r>
                        <a:rPr sz="2100" spc="-35" dirty="0">
                          <a:latin typeface="Arial"/>
                          <a:cs typeface="Arial"/>
                        </a:rPr>
                        <a:t>sector </a:t>
                      </a:r>
                      <a:r>
                        <a:rPr sz="2100" spc="-55" dirty="0">
                          <a:latin typeface="Arial"/>
                          <a:cs typeface="Arial"/>
                        </a:rPr>
                        <a:t>ch</a:t>
                      </a:r>
                      <a:r>
                        <a:rPr lang="en-US" sz="2100" spc="-55" dirty="0">
                          <a:latin typeface="Arial"/>
                          <a:cs typeface="Arial"/>
                        </a:rPr>
                        <a:t>ứ</a:t>
                      </a:r>
                      <a:r>
                        <a:rPr sz="2100" spc="-55" dirty="0">
                          <a:latin typeface="Arial"/>
                          <a:cs typeface="Arial"/>
                        </a:rPr>
                        <a:t>a  </a:t>
                      </a:r>
                      <a:r>
                        <a:rPr sz="2100" spc="-35" dirty="0">
                          <a:latin typeface="Arial"/>
                          <a:cs typeface="Arial"/>
                        </a:rPr>
                        <a:t>File </a:t>
                      </a:r>
                      <a:r>
                        <a:rPr sz="2100" spc="-70" dirty="0">
                          <a:latin typeface="Arial"/>
                          <a:cs typeface="Arial"/>
                        </a:rPr>
                        <a:t>System </a:t>
                      </a:r>
                      <a:r>
                        <a:rPr sz="2100" spc="-50" dirty="0">
                          <a:latin typeface="Arial"/>
                          <a:cs typeface="Arial"/>
                        </a:rPr>
                        <a:t> </a:t>
                      </a:r>
                      <a:r>
                        <a:rPr sz="2100" spc="-30" dirty="0">
                          <a:latin typeface="Arial"/>
                          <a:cs typeface="Arial"/>
                        </a:rPr>
                        <a:t>information</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352338">
                <a:tc>
                  <a:txBody>
                    <a:bodyPr/>
                    <a:lstStyle/>
                    <a:p>
                      <a:pPr marL="38100" algn="ctr">
                        <a:lnSpc>
                          <a:spcPts val="1215"/>
                        </a:lnSpc>
                      </a:pPr>
                      <a:r>
                        <a:rPr sz="2100" spc="-70" dirty="0">
                          <a:latin typeface="Arial"/>
                          <a:cs typeface="Arial"/>
                        </a:rPr>
                        <a:t>20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50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70" dirty="0">
                          <a:latin typeface="Arial"/>
                          <a:cs typeface="Arial"/>
                        </a:rPr>
                        <a:t>06</a:t>
                      </a:r>
                      <a:r>
                        <a:rPr sz="2100" spc="-20"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55" dirty="0">
                          <a:latin typeface="Arial"/>
                          <a:cs typeface="Arial"/>
                        </a:rPr>
                        <a:t>sector dùng backup </a:t>
                      </a:r>
                      <a:r>
                        <a:rPr sz="2100" spc="30" dirty="0">
                          <a:latin typeface="Arial"/>
                          <a:cs typeface="Arial"/>
                        </a:rPr>
                        <a:t> </a:t>
                      </a:r>
                      <a:r>
                        <a:rPr sz="2100" spc="-40" dirty="0">
                          <a:latin typeface="Arial"/>
                          <a:cs typeface="Arial"/>
                        </a:rPr>
                        <a:t>Bootsector</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352338">
                <a:tc>
                  <a:txBody>
                    <a:bodyPr/>
                    <a:lstStyle/>
                    <a:p>
                      <a:pPr marL="38100" algn="ctr">
                        <a:lnSpc>
                          <a:spcPts val="1215"/>
                        </a:lnSpc>
                      </a:pPr>
                      <a:r>
                        <a:rPr sz="2100" spc="-70" dirty="0">
                          <a:latin typeface="Arial"/>
                          <a:cs typeface="Arial"/>
                        </a:rPr>
                        <a:t>21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52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50" dirty="0">
                          <a:latin typeface="Arial"/>
                          <a:cs typeface="Arial"/>
                        </a:rPr>
                        <a:t>12B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70" dirty="0">
                          <a:latin typeface="Arial"/>
                          <a:cs typeface="Arial"/>
                        </a:rPr>
                        <a:t>00 </a:t>
                      </a:r>
                      <a:r>
                        <a:rPr sz="2100" i="1" spc="-95" dirty="0">
                          <a:latin typeface="Verdana"/>
                          <a:cs typeface="Verdana"/>
                        </a:rPr>
                        <a:t>. . .</a:t>
                      </a:r>
                      <a:r>
                        <a:rPr sz="2100" i="1" spc="-140" dirty="0">
                          <a:latin typeface="Verdana"/>
                          <a:cs typeface="Verdana"/>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Đ</a:t>
                      </a:r>
                      <a:r>
                        <a:rPr lang="en-US" sz="2100" spc="-65" dirty="0">
                          <a:latin typeface="Arial"/>
                          <a:cs typeface="Arial"/>
                        </a:rPr>
                        <a:t>ể</a:t>
                      </a:r>
                      <a:r>
                        <a:rPr sz="2100" spc="-30" dirty="0">
                          <a:latin typeface="Arial"/>
                          <a:cs typeface="Arial"/>
                        </a:rPr>
                        <a:t> </a:t>
                      </a:r>
                      <a:r>
                        <a:rPr sz="2100" spc="-60" dirty="0">
                          <a:latin typeface="Arial"/>
                          <a:cs typeface="Arial"/>
                        </a:rPr>
                        <a:t>dành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7"/>
                  </a:ext>
                </a:extLst>
              </a:tr>
              <a:tr h="352338">
                <a:tc>
                  <a:txBody>
                    <a:bodyPr/>
                    <a:lstStyle/>
                    <a:p>
                      <a:pPr marL="38100" algn="ctr">
                        <a:lnSpc>
                          <a:spcPts val="1215"/>
                        </a:lnSpc>
                      </a:pPr>
                      <a:r>
                        <a:rPr sz="2100" spc="-70" dirty="0">
                          <a:latin typeface="Arial"/>
                          <a:cs typeface="Arial"/>
                        </a:rPr>
                        <a:t>22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64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lang="en-US" sz="2100" spc="-65" dirty="0">
                          <a:latin typeface="Arial"/>
                          <a:cs typeface="Arial"/>
                        </a:rPr>
                        <a:t>ổ</a:t>
                      </a:r>
                      <a:r>
                        <a:rPr sz="2100" spc="-65" dirty="0">
                          <a:latin typeface="Arial"/>
                          <a:cs typeface="Arial"/>
                        </a:rPr>
                        <a:t>  đĩa  </a:t>
                      </a:r>
                      <a:r>
                        <a:rPr sz="2100" spc="-100" dirty="0">
                          <a:latin typeface="Arial"/>
                          <a:cs typeface="Arial"/>
                        </a:rPr>
                        <a:t>v</a:t>
                      </a:r>
                      <a:r>
                        <a:rPr lang="en-US" sz="2100" spc="-100" dirty="0">
                          <a:latin typeface="Arial"/>
                          <a:cs typeface="Arial"/>
                        </a:rPr>
                        <a:t>ậ</a:t>
                      </a:r>
                      <a:r>
                        <a:rPr sz="2100" spc="-100" dirty="0">
                          <a:latin typeface="Arial"/>
                          <a:cs typeface="Arial"/>
                        </a:rPr>
                        <a:t>t  </a:t>
                      </a:r>
                      <a:r>
                        <a:rPr sz="2100" spc="-20" dirty="0">
                          <a:latin typeface="Arial"/>
                          <a:cs typeface="Arial"/>
                        </a:rPr>
                        <a:t>lý </a:t>
                      </a:r>
                      <a:r>
                        <a:rPr sz="2100" spc="-40" dirty="0">
                          <a:latin typeface="Arial"/>
                          <a:cs typeface="Arial"/>
                        </a:rPr>
                        <a:t>0: </a:t>
                      </a:r>
                      <a:r>
                        <a:rPr lang="en-US" sz="2100" spc="-65" dirty="0">
                          <a:latin typeface="Arial"/>
                          <a:cs typeface="Arial"/>
                        </a:rPr>
                        <a:t>ổ</a:t>
                      </a:r>
                      <a:r>
                        <a:rPr sz="2100" spc="-65" dirty="0">
                          <a:latin typeface="Arial"/>
                          <a:cs typeface="Arial"/>
                        </a:rPr>
                        <a:t>  </a:t>
                      </a:r>
                      <a:r>
                        <a:rPr sz="2100" spc="-10" dirty="0">
                          <a:latin typeface="Arial"/>
                          <a:cs typeface="Arial"/>
                        </a:rPr>
                        <a:t>A; </a:t>
                      </a:r>
                      <a:r>
                        <a:rPr sz="2100" spc="-50" dirty="0">
                          <a:latin typeface="Arial"/>
                          <a:cs typeface="Arial"/>
                        </a:rPr>
                        <a:t>80h:  </a:t>
                      </a:r>
                      <a:r>
                        <a:rPr lang="en-US" sz="2100" spc="-65" dirty="0">
                          <a:latin typeface="Arial"/>
                          <a:cs typeface="Arial"/>
                        </a:rPr>
                        <a:t>ổ</a:t>
                      </a:r>
                      <a:r>
                        <a:rPr sz="2100" spc="-105" dirty="0">
                          <a:latin typeface="Arial"/>
                          <a:cs typeface="Arial"/>
                        </a:rPr>
                        <a:t> </a:t>
                      </a:r>
                      <a:r>
                        <a:rPr sz="2100" spc="-95" dirty="0">
                          <a:latin typeface="Arial"/>
                          <a:cs typeface="Arial"/>
                        </a:rPr>
                        <a:t>C</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8"/>
                  </a:ext>
                </a:extLst>
              </a:tr>
              <a:tr h="327171">
                <a:tc>
                  <a:txBody>
                    <a:bodyPr/>
                    <a:lstStyle/>
                    <a:p>
                      <a:pPr marL="38100" algn="ctr">
                        <a:lnSpc>
                          <a:spcPts val="1215"/>
                        </a:lnSpc>
                      </a:pPr>
                      <a:r>
                        <a:rPr sz="2100" spc="-70" dirty="0">
                          <a:latin typeface="Arial"/>
                          <a:cs typeface="Arial"/>
                        </a:rPr>
                        <a:t>23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65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Đ</a:t>
                      </a:r>
                      <a:r>
                        <a:rPr lang="en-US" sz="2100" spc="-65" dirty="0">
                          <a:latin typeface="Arial"/>
                          <a:cs typeface="Arial"/>
                        </a:rPr>
                        <a:t>ể</a:t>
                      </a:r>
                      <a:r>
                        <a:rPr sz="2100" spc="-65" dirty="0">
                          <a:latin typeface="Arial"/>
                          <a:cs typeface="Arial"/>
                        </a:rPr>
                        <a:t>  </a:t>
                      </a:r>
                      <a:r>
                        <a:rPr sz="2100" spc="-15" dirty="0">
                          <a:latin typeface="Arial"/>
                          <a:cs typeface="Arial"/>
                        </a:rPr>
                        <a:t>dành/Byte </a:t>
                      </a:r>
                      <a:r>
                        <a:rPr sz="2100" spc="-70" dirty="0">
                          <a:latin typeface="Arial"/>
                          <a:cs typeface="Arial"/>
                        </a:rPr>
                        <a:t>cao  </a:t>
                      </a:r>
                      <a:r>
                        <a:rPr sz="2100" spc="-60" dirty="0">
                          <a:latin typeface="Arial"/>
                          <a:cs typeface="Arial"/>
                        </a:rPr>
                        <a:t>cho  </a:t>
                      </a:r>
                      <a:r>
                        <a:rPr sz="2100" spc="-40" dirty="0">
                          <a:latin typeface="Arial"/>
                          <a:cs typeface="Arial"/>
                        </a:rPr>
                        <a:t>trư</a:t>
                      </a:r>
                      <a:r>
                        <a:rPr lang="en-US" sz="2100" spc="-40" dirty="0">
                          <a:latin typeface="Arial"/>
                          <a:cs typeface="Arial"/>
                        </a:rPr>
                        <a:t>ờ</a:t>
                      </a:r>
                      <a:r>
                        <a:rPr sz="2100" spc="-40" dirty="0">
                          <a:latin typeface="Arial"/>
                          <a:cs typeface="Arial"/>
                        </a:rPr>
                        <a:t>ng</a:t>
                      </a:r>
                      <a:r>
                        <a:rPr sz="2100" spc="-140" dirty="0">
                          <a:latin typeface="Arial"/>
                          <a:cs typeface="Arial"/>
                        </a:rPr>
                        <a:t> </a:t>
                      </a:r>
                      <a:r>
                        <a:rPr sz="2100" spc="-10" dirty="0">
                          <a:latin typeface="Tahoma"/>
                          <a:cs typeface="Tahoma"/>
                        </a:rPr>
                        <a:t>#</a:t>
                      </a:r>
                      <a:r>
                        <a:rPr sz="2100" spc="-10" dirty="0">
                          <a:latin typeface="Arial"/>
                          <a:cs typeface="Arial"/>
                        </a:rPr>
                        <a:t>Driver</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7171">
                <a:tc>
                  <a:txBody>
                    <a:bodyPr/>
                    <a:lstStyle/>
                    <a:p>
                      <a:pPr marL="38100" algn="ctr">
                        <a:lnSpc>
                          <a:spcPts val="1175"/>
                        </a:lnSpc>
                      </a:pPr>
                      <a:r>
                        <a:rPr sz="2100" spc="-70" dirty="0">
                          <a:latin typeface="Arial"/>
                          <a:cs typeface="Arial"/>
                        </a:rPr>
                        <a:t>24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66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29</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10" dirty="0">
                          <a:latin typeface="Arial"/>
                          <a:cs typeface="Arial"/>
                        </a:rPr>
                        <a:t>Boot </a:t>
                      </a:r>
                      <a:r>
                        <a:rPr sz="2100" spc="-55" dirty="0">
                          <a:latin typeface="Arial"/>
                          <a:cs typeface="Arial"/>
                        </a:rPr>
                        <a:t>sector </a:t>
                      </a:r>
                      <a:r>
                        <a:rPr sz="2100" spc="-195" dirty="0">
                          <a:latin typeface="Arial"/>
                          <a:cs typeface="Arial"/>
                        </a:rPr>
                        <a:t>m</a:t>
                      </a:r>
                      <a:r>
                        <a:rPr lang="en-US" sz="2100" spc="-195" dirty="0">
                          <a:latin typeface="Arial"/>
                          <a:cs typeface="Arial"/>
                        </a:rPr>
                        <a:t>ở</a:t>
                      </a:r>
                      <a:r>
                        <a:rPr sz="2100" spc="-195" dirty="0">
                          <a:latin typeface="Arial"/>
                          <a:cs typeface="Arial"/>
                        </a:rPr>
                        <a:t>   </a:t>
                      </a:r>
                      <a:r>
                        <a:rPr sz="2100" spc="-40" dirty="0">
                          <a:latin typeface="Arial"/>
                          <a:cs typeface="Arial"/>
                        </a:rPr>
                        <a:t>r</a:t>
                      </a:r>
                      <a:r>
                        <a:rPr lang="en-US" sz="2100" spc="-40" dirty="0">
                          <a:latin typeface="Arial"/>
                          <a:cs typeface="Arial"/>
                        </a:rPr>
                        <a:t>ộ</a:t>
                      </a:r>
                      <a:r>
                        <a:rPr sz="2100" spc="-40" dirty="0">
                          <a:latin typeface="Arial"/>
                          <a:cs typeface="Arial"/>
                        </a:rPr>
                        <a:t>ng. </a:t>
                      </a:r>
                      <a:r>
                        <a:rPr sz="2100" spc="-50" dirty="0">
                          <a:latin typeface="Arial"/>
                          <a:cs typeface="Arial"/>
                        </a:rPr>
                        <a:t>Luôn </a:t>
                      </a:r>
                      <a:r>
                        <a:rPr sz="2100" spc="-65" dirty="0">
                          <a:latin typeface="Arial"/>
                          <a:cs typeface="Arial"/>
                        </a:rPr>
                        <a:t>có  </a:t>
                      </a:r>
                      <a:r>
                        <a:rPr sz="2100" spc="-50" dirty="0">
                          <a:latin typeface="Arial"/>
                          <a:cs typeface="Arial"/>
                        </a:rPr>
                        <a:t>giá </a:t>
                      </a:r>
                      <a:r>
                        <a:rPr sz="2100" spc="30" dirty="0">
                          <a:latin typeface="Arial"/>
                          <a:cs typeface="Arial"/>
                        </a:rPr>
                        <a:t>tr</a:t>
                      </a:r>
                      <a:r>
                        <a:rPr lang="en-US" sz="2100" spc="30" dirty="0">
                          <a:latin typeface="Arial"/>
                          <a:cs typeface="Arial"/>
                        </a:rPr>
                        <a:t>ị</a:t>
                      </a:r>
                      <a:r>
                        <a:rPr sz="2100" spc="135" dirty="0">
                          <a:latin typeface="Arial"/>
                          <a:cs typeface="Arial"/>
                        </a:rPr>
                        <a:t> </a:t>
                      </a:r>
                      <a:r>
                        <a:rPr sz="2100" spc="-65" dirty="0">
                          <a:latin typeface="Arial"/>
                          <a:cs typeface="Arial"/>
                        </a:rPr>
                        <a:t>29h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0"/>
                  </a:ext>
                </a:extLst>
              </a:tr>
              <a:tr h="327171">
                <a:tc>
                  <a:txBody>
                    <a:bodyPr/>
                    <a:lstStyle/>
                    <a:p>
                      <a:pPr marL="38100" algn="ctr">
                        <a:lnSpc>
                          <a:spcPts val="1175"/>
                        </a:lnSpc>
                      </a:pPr>
                      <a:r>
                        <a:rPr sz="2100" spc="-70" dirty="0">
                          <a:latin typeface="Arial"/>
                          <a:cs typeface="Arial"/>
                        </a:rPr>
                        <a:t>25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67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55"/>
                        </a:lnSpc>
                      </a:pPr>
                      <a:r>
                        <a:rPr sz="2000" spc="-65" dirty="0">
                          <a:latin typeface="Arial"/>
                          <a:cs typeface="Arial"/>
                        </a:rPr>
                        <a:t>62 </a:t>
                      </a:r>
                      <a:r>
                        <a:rPr sz="2000" spc="-70" dirty="0">
                          <a:latin typeface="Arial"/>
                          <a:cs typeface="Arial"/>
                        </a:rPr>
                        <a:t>0E  </a:t>
                      </a:r>
                      <a:r>
                        <a:rPr sz="2000" spc="-65" dirty="0">
                          <a:latin typeface="Arial"/>
                          <a:cs typeface="Arial"/>
                        </a:rPr>
                        <a:t>18</a:t>
                      </a:r>
                      <a:r>
                        <a:rPr sz="2000" dirty="0">
                          <a:latin typeface="Arial"/>
                          <a:cs typeface="Arial"/>
                        </a:rPr>
                        <a:t> </a:t>
                      </a:r>
                      <a:r>
                        <a:rPr sz="2000" spc="-65" dirty="0">
                          <a:latin typeface="Arial"/>
                          <a:cs typeface="Arial"/>
                        </a:rPr>
                        <a:t>66</a:t>
                      </a:r>
                      <a:endParaRPr sz="20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Volumn  </a:t>
                      </a:r>
                      <a:r>
                        <a:rPr sz="2100" spc="-55" dirty="0">
                          <a:latin typeface="Arial"/>
                          <a:cs typeface="Arial"/>
                        </a:rPr>
                        <a:t>Serial</a:t>
                      </a:r>
                      <a:r>
                        <a:rPr sz="2100" spc="-110" dirty="0">
                          <a:latin typeface="Arial"/>
                          <a:cs typeface="Arial"/>
                        </a:rPr>
                        <a:t> </a:t>
                      </a:r>
                      <a:r>
                        <a:rPr sz="2100" spc="-50" dirty="0">
                          <a:latin typeface="Arial"/>
                          <a:cs typeface="Arial"/>
                        </a:rPr>
                        <a:t>number</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1"/>
                  </a:ext>
                </a:extLst>
              </a:tr>
              <a:tr h="327171">
                <a:tc>
                  <a:txBody>
                    <a:bodyPr/>
                    <a:lstStyle/>
                    <a:p>
                      <a:pPr marL="38100" algn="ctr">
                        <a:lnSpc>
                          <a:spcPts val="1175"/>
                        </a:lnSpc>
                      </a:pPr>
                      <a:r>
                        <a:rPr sz="2100" spc="-70" dirty="0">
                          <a:latin typeface="Arial"/>
                          <a:cs typeface="Arial"/>
                        </a:rPr>
                        <a:t>26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71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0" dirty="0">
                          <a:latin typeface="Arial"/>
                          <a:cs typeface="Arial"/>
                        </a:rPr>
                        <a:t>11B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40" dirty="0">
                          <a:latin typeface="Arial"/>
                          <a:cs typeface="Arial"/>
                        </a:rPr>
                        <a:t>NO</a:t>
                      </a:r>
                      <a:r>
                        <a:rPr sz="2100" spc="-15" dirty="0">
                          <a:latin typeface="Arial"/>
                          <a:cs typeface="Arial"/>
                        </a:rPr>
                        <a:t> </a:t>
                      </a:r>
                      <a:r>
                        <a:rPr sz="2100" spc="-20" dirty="0">
                          <a:latin typeface="Arial"/>
                          <a:cs typeface="Arial"/>
                        </a:rPr>
                        <a:t>NAME</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Volumn Label: </a:t>
                      </a:r>
                      <a:r>
                        <a:rPr sz="2100" spc="-50" dirty="0">
                          <a:latin typeface="Arial"/>
                          <a:cs typeface="Arial"/>
                        </a:rPr>
                        <a:t>Nhãn </a:t>
                      </a:r>
                      <a:r>
                        <a:rPr sz="2100" spc="-65" dirty="0">
                          <a:latin typeface="Arial"/>
                          <a:cs typeface="Arial"/>
                        </a:rPr>
                        <a:t>đĩa  </a:t>
                      </a:r>
                      <a:r>
                        <a:rPr sz="2100" spc="-10" dirty="0">
                          <a:latin typeface="Arial"/>
                          <a:cs typeface="Arial"/>
                        </a:rPr>
                        <a:t>(</a:t>
                      </a:r>
                      <a:r>
                        <a:rPr sz="2100" i="1" spc="-10" dirty="0">
                          <a:latin typeface="Arial"/>
                          <a:cs typeface="Arial"/>
                        </a:rPr>
                        <a:t>Ko</a:t>
                      </a:r>
                      <a:r>
                        <a:rPr sz="2100" i="1" spc="135" dirty="0">
                          <a:latin typeface="Arial"/>
                          <a:cs typeface="Arial"/>
                        </a:rPr>
                        <a:t> </a:t>
                      </a:r>
                      <a:r>
                        <a:rPr sz="2100" i="1" spc="-20" dirty="0">
                          <a:latin typeface="Arial"/>
                          <a:cs typeface="Arial"/>
                        </a:rPr>
                        <a:t>s/d</a:t>
                      </a:r>
                      <a:r>
                        <a:rPr lang="en-US" sz="2100" i="1" spc="-20" dirty="0">
                          <a:latin typeface="Arial"/>
                          <a:cs typeface="Arial"/>
                        </a:rPr>
                        <a:t>ụ</a:t>
                      </a:r>
                      <a:r>
                        <a:rPr sz="2100" i="1" spc="-20" dirty="0">
                          <a:latin typeface="Arial"/>
                          <a:cs typeface="Arial"/>
                        </a:rPr>
                        <a:t>ng </a:t>
                      </a:r>
                      <a:r>
                        <a:rPr sz="2100" spc="50" dirty="0">
                          <a:latin typeface="Arial"/>
                          <a:cs typeface="Arial"/>
                        </a:rPr>
                        <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2"/>
                  </a:ext>
                </a:extLst>
              </a:tr>
              <a:tr h="629174">
                <a:tc>
                  <a:txBody>
                    <a:bodyPr/>
                    <a:lstStyle/>
                    <a:p>
                      <a:pPr marL="38100" algn="ctr">
                        <a:lnSpc>
                          <a:spcPts val="1215"/>
                        </a:lnSpc>
                      </a:pPr>
                      <a:r>
                        <a:rPr sz="2100" spc="-70" dirty="0">
                          <a:latin typeface="Arial"/>
                          <a:cs typeface="Arial"/>
                        </a:rPr>
                        <a:t>27</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82</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8B</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tcPr>
                </a:tc>
                <a:tc>
                  <a:txBody>
                    <a:bodyPr/>
                    <a:lstStyle/>
                    <a:p>
                      <a:pPr marR="64769" algn="r">
                        <a:lnSpc>
                          <a:spcPts val="1215"/>
                        </a:lnSpc>
                      </a:pPr>
                      <a:r>
                        <a:rPr sz="2100" spc="-95" dirty="0">
                          <a:latin typeface="Arial"/>
                          <a:cs typeface="Arial"/>
                        </a:rPr>
                        <a:t>FA</a:t>
                      </a:r>
                      <a:r>
                        <a:rPr sz="2100" spc="-5" dirty="0">
                          <a:latin typeface="Arial"/>
                          <a:cs typeface="Arial"/>
                        </a:rPr>
                        <a:t>T32</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Đ</a:t>
                      </a:r>
                      <a:r>
                        <a:rPr lang="en-US" sz="2100" spc="-65" dirty="0">
                          <a:latin typeface="Arial"/>
                          <a:cs typeface="Arial"/>
                        </a:rPr>
                        <a:t>ể</a:t>
                      </a:r>
                      <a:r>
                        <a:rPr sz="2100" spc="-65" dirty="0">
                          <a:latin typeface="Arial"/>
                          <a:cs typeface="Arial"/>
                        </a:rPr>
                        <a:t>  </a:t>
                      </a:r>
                      <a:r>
                        <a:rPr sz="2100" spc="-50" dirty="0">
                          <a:latin typeface="Arial"/>
                          <a:cs typeface="Arial"/>
                        </a:rPr>
                        <a:t>dành,  </a:t>
                      </a:r>
                      <a:r>
                        <a:rPr sz="2100" spc="-45" dirty="0">
                          <a:latin typeface="Arial"/>
                          <a:cs typeface="Arial"/>
                        </a:rPr>
                        <a:t>thư</a:t>
                      </a:r>
                      <a:r>
                        <a:rPr lang="en-US" sz="2100" spc="-45" dirty="0">
                          <a:latin typeface="Arial"/>
                          <a:cs typeface="Arial"/>
                        </a:rPr>
                        <a:t>ờ</a:t>
                      </a:r>
                      <a:r>
                        <a:rPr sz="2100" spc="-45" dirty="0">
                          <a:latin typeface="Arial"/>
                          <a:cs typeface="Arial"/>
                        </a:rPr>
                        <a:t>ng  </a:t>
                      </a:r>
                      <a:r>
                        <a:rPr sz="2100" spc="-40" dirty="0">
                          <a:latin typeface="Arial"/>
                          <a:cs typeface="Arial"/>
                        </a:rPr>
                        <a:t>là  </a:t>
                      </a:r>
                      <a:r>
                        <a:rPr sz="2100" spc="-65" dirty="0">
                          <a:latin typeface="Arial"/>
                          <a:cs typeface="Arial"/>
                        </a:rPr>
                        <a:t>đo</a:t>
                      </a:r>
                      <a:r>
                        <a:rPr lang="en-US" sz="2100" spc="-65" dirty="0">
                          <a:latin typeface="Arial"/>
                          <a:cs typeface="Arial"/>
                        </a:rPr>
                        <a:t>ạ</a:t>
                      </a:r>
                      <a:r>
                        <a:rPr sz="2100" spc="-65" dirty="0">
                          <a:latin typeface="Arial"/>
                          <a:cs typeface="Arial"/>
                        </a:rPr>
                        <a:t>n  </a:t>
                      </a:r>
                      <a:r>
                        <a:rPr sz="2100" dirty="0">
                          <a:latin typeface="Arial"/>
                          <a:cs typeface="Arial"/>
                        </a:rPr>
                        <a:t>text  </a:t>
                      </a:r>
                      <a:r>
                        <a:rPr sz="2100" spc="-50" dirty="0">
                          <a:latin typeface="Arial"/>
                          <a:cs typeface="Arial"/>
                        </a:rPr>
                        <a:t>miêu </a:t>
                      </a:r>
                      <a:r>
                        <a:rPr sz="2100" spc="-20" dirty="0">
                          <a:latin typeface="Arial"/>
                          <a:cs typeface="Arial"/>
                        </a:rPr>
                        <a:t> </a:t>
                      </a:r>
                      <a:r>
                        <a:rPr lang="en-US" sz="2100" spc="-20" dirty="0">
                          <a:latin typeface="Arial"/>
                          <a:cs typeface="Arial"/>
                        </a:rPr>
                        <a:t>t</a:t>
                      </a:r>
                      <a:r>
                        <a:rPr lang="en-US" sz="2100" spc="0" dirty="0">
                          <a:latin typeface="Arial"/>
                          <a:cs typeface="Arial"/>
                        </a:rPr>
                        <a:t>ả</a:t>
                      </a:r>
                    </a:p>
                    <a:p>
                      <a:pPr marL="72390">
                        <a:lnSpc>
                          <a:spcPts val="1215"/>
                        </a:lnSpc>
                      </a:pPr>
                      <a:endParaRPr sz="2100" dirty="0">
                        <a:latin typeface="Arial"/>
                        <a:cs typeface="Arial"/>
                      </a:endParaRPr>
                    </a:p>
                    <a:p>
                      <a:pPr marL="72390">
                        <a:lnSpc>
                          <a:spcPts val="1160"/>
                        </a:lnSpc>
                        <a:spcBef>
                          <a:spcPts val="35"/>
                        </a:spcBef>
                      </a:pPr>
                      <a:r>
                        <a:rPr lang="en-US" sz="2100" spc="-65" dirty="0">
                          <a:latin typeface="Arial"/>
                          <a:cs typeface="Arial"/>
                        </a:rPr>
                        <a:t>dạ</a:t>
                      </a:r>
                      <a:r>
                        <a:rPr sz="2100" spc="-65" dirty="0">
                          <a:latin typeface="Arial"/>
                          <a:cs typeface="Arial"/>
                        </a:rPr>
                        <a:t>ng</a:t>
                      </a:r>
                      <a:r>
                        <a:rPr sz="2100" spc="-20" dirty="0">
                          <a:latin typeface="Arial"/>
                          <a:cs typeface="Arial"/>
                        </a:rPr>
                        <a:t> </a:t>
                      </a:r>
                      <a:r>
                        <a:rPr sz="2100" spc="-60" dirty="0">
                          <a:latin typeface="Arial"/>
                          <a:cs typeface="Arial"/>
                        </a:rPr>
                        <a:t>FAT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bl>
          </a:graphicData>
        </a:graphic>
      </p:graphicFrame>
      <p:sp>
        <p:nvSpPr>
          <p:cNvPr id="32" name="object 32"/>
          <p:cNvSpPr/>
          <p:nvPr/>
        </p:nvSpPr>
        <p:spPr>
          <a:xfrm>
            <a:off x="285631" y="6588939"/>
            <a:ext cx="8792598" cy="0"/>
          </a:xfrm>
          <a:custGeom>
            <a:avLst/>
            <a:gdLst/>
            <a:ahLst/>
            <a:cxnLst/>
            <a:rect l="l" t="t" r="r" b="b"/>
            <a:pathLst>
              <a:path w="4432935">
                <a:moveTo>
                  <a:pt x="0" y="0"/>
                </a:moveTo>
                <a:lnTo>
                  <a:pt x="4432706" y="0"/>
                </a:lnTo>
              </a:path>
            </a:pathLst>
          </a:custGeom>
          <a:ln w="5054">
            <a:solidFill>
              <a:srgbClr val="000000"/>
            </a:solidFill>
          </a:ln>
        </p:spPr>
        <p:txBody>
          <a:bodyPr wrap="square" lIns="0" tIns="0" rIns="0" bIns="0" rtlCol="0"/>
          <a:lstStyle/>
          <a:p>
            <a:endParaRPr/>
          </a:p>
        </p:txBody>
      </p:sp>
      <p:sp>
        <p:nvSpPr>
          <p:cNvPr id="34" name="Rectangle 3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5" name="Rectangle 3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bảng tham số đĩa - Phần dành cho FAT32</a:t>
            </a:r>
          </a:p>
        </p:txBody>
      </p:sp>
    </p:spTree>
    <p:extLst>
      <p:ext uri="{BB962C8B-B14F-4D97-AF65-F5344CB8AC3E}">
        <p14:creationId xmlns:p14="http://schemas.microsoft.com/office/powerpoint/2010/main" val="2136762479"/>
      </p:ext>
    </p:extLst>
  </p:cSld>
  <p:clrMapOvr>
    <a:masterClrMapping/>
  </p:clrMapOvr>
  <p:transition>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85631" y="1490505"/>
            <a:ext cx="8568553" cy="5350403"/>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76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Boot sector của một hệ thống dùng FAT32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1069961"/>
      </p:ext>
    </p:extLst>
  </p:cSld>
  <p:clrMapOvr>
    <a:masterClrMapping/>
  </p:clrMapOvr>
  <p:transition>
    <p:cu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36309" y="1374449"/>
            <a:ext cx="8568734" cy="5350603"/>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77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Kết quả giải mã hệ thống FAT32 bằng chương trình</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96821865"/>
      </p:ext>
    </p:extLst>
  </p:cSld>
  <p:clrMapOvr>
    <a:masterClrMapping/>
  </p:clrMapOvr>
  <p:transition>
    <p:split orient="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564358" y="1565839"/>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139901" y="1942789"/>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564358" y="2333079"/>
            <a:ext cx="133482" cy="133359"/>
          </a:xfrm>
          <a:prstGeom prst="rect">
            <a:avLst/>
          </a:prstGeom>
          <a:blipFill>
            <a:blip r:embed="rId2" cstate="print"/>
            <a:stretch>
              <a:fillRect/>
            </a:stretch>
          </a:blipFill>
        </p:spPr>
        <p:txBody>
          <a:bodyPr wrap="square" lIns="0" tIns="0" rIns="0" bIns="0" rtlCol="0"/>
          <a:lstStyle/>
          <a:p>
            <a:endParaRPr/>
          </a:p>
        </p:txBody>
      </p:sp>
      <p:graphicFrame>
        <p:nvGraphicFramePr>
          <p:cNvPr id="37" name="object 37"/>
          <p:cNvGraphicFramePr>
            <a:graphicFrameLocks noGrp="1"/>
          </p:cNvGraphicFramePr>
          <p:nvPr>
            <p:extLst>
              <p:ext uri="{D42A27DB-BD31-4B8C-83A1-F6EECF244321}">
                <p14:modId xmlns:p14="http://schemas.microsoft.com/office/powerpoint/2010/main" val="117719634"/>
              </p:ext>
            </p:extLst>
          </p:nvPr>
        </p:nvGraphicFramePr>
        <p:xfrm>
          <a:off x="830214" y="2496512"/>
          <a:ext cx="7918371" cy="3775050"/>
        </p:xfrm>
        <a:graphic>
          <a:graphicData uri="http://schemas.openxmlformats.org/drawingml/2006/table">
            <a:tbl>
              <a:tblPr firstRow="1" bandRow="1">
                <a:tableStyleId>{2D5ABB26-0587-4C30-8999-92F81FD0307C}</a:tableStyleId>
              </a:tblPr>
              <a:tblGrid>
                <a:gridCol w="652195">
                  <a:extLst>
                    <a:ext uri="{9D8B030D-6E8A-4147-A177-3AD203B41FA5}">
                      <a16:colId xmlns:a16="http://schemas.microsoft.com/office/drawing/2014/main" val="20000"/>
                    </a:ext>
                  </a:extLst>
                </a:gridCol>
                <a:gridCol w="713256">
                  <a:extLst>
                    <a:ext uri="{9D8B030D-6E8A-4147-A177-3AD203B41FA5}">
                      <a16:colId xmlns:a16="http://schemas.microsoft.com/office/drawing/2014/main" val="20001"/>
                    </a:ext>
                  </a:extLst>
                </a:gridCol>
                <a:gridCol w="896388">
                  <a:extLst>
                    <a:ext uri="{9D8B030D-6E8A-4147-A177-3AD203B41FA5}">
                      <a16:colId xmlns:a16="http://schemas.microsoft.com/office/drawing/2014/main" val="20002"/>
                    </a:ext>
                  </a:extLst>
                </a:gridCol>
                <a:gridCol w="5656532">
                  <a:extLst>
                    <a:ext uri="{9D8B030D-6E8A-4147-A177-3AD203B41FA5}">
                      <a16:colId xmlns:a16="http://schemas.microsoft.com/office/drawing/2014/main" val="20003"/>
                    </a:ext>
                  </a:extLst>
                </a:gridCol>
              </a:tblGrid>
              <a:tr h="402672">
                <a:tc>
                  <a:txBody>
                    <a:bodyPr/>
                    <a:lstStyle/>
                    <a:p>
                      <a:pPr marR="64769" algn="r">
                        <a:lnSpc>
                          <a:spcPct val="100000"/>
                        </a:lnSpc>
                        <a:spcBef>
                          <a:spcPts val="100"/>
                        </a:spcBef>
                      </a:pPr>
                      <a:r>
                        <a:rPr sz="2100" spc="-5" dirty="0">
                          <a:latin typeface="Arial"/>
                          <a:cs typeface="Arial"/>
                        </a:rPr>
                        <a:t>Stt</a:t>
                      </a:r>
                      <a:endParaRPr sz="2100" dirty="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5" dirty="0">
                          <a:latin typeface="Arial"/>
                          <a:cs typeface="Arial"/>
                        </a:rPr>
                        <a:t>Ofs</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ct val="100000"/>
                        </a:lnSpc>
                        <a:spcBef>
                          <a:spcPts val="100"/>
                        </a:spcBef>
                      </a:pPr>
                      <a:r>
                        <a:rPr sz="2100" spc="-80" dirty="0">
                          <a:latin typeface="Arial"/>
                          <a:cs typeface="Arial"/>
                        </a:rPr>
                        <a:t>Size</a:t>
                      </a:r>
                      <a:endParaRPr sz="2100" dirty="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52338">
                <a:tc>
                  <a:txBody>
                    <a:bodyPr/>
                    <a:lstStyle/>
                    <a:p>
                      <a:pPr marR="64769" algn="r">
                        <a:lnSpc>
                          <a:spcPts val="1240"/>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40"/>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114" dirty="0">
                          <a:latin typeface="Arial"/>
                          <a:cs typeface="Arial"/>
                        </a:rPr>
                        <a:t>Ch</a:t>
                      </a:r>
                      <a:r>
                        <a:rPr lang="en-US" sz="2100" spc="-114" dirty="0">
                          <a:latin typeface="Arial"/>
                          <a:cs typeface="Arial"/>
                        </a:rPr>
                        <a:t>ữ</a:t>
                      </a:r>
                      <a:r>
                        <a:rPr sz="2100" spc="-114" dirty="0">
                          <a:latin typeface="Arial"/>
                          <a:cs typeface="Arial"/>
                        </a:rPr>
                        <a:t>  </a:t>
                      </a:r>
                      <a:r>
                        <a:rPr sz="2100" spc="-35" dirty="0">
                          <a:latin typeface="Arial"/>
                          <a:cs typeface="Arial"/>
                        </a:rPr>
                        <a:t>ký </a:t>
                      </a:r>
                      <a:r>
                        <a:rPr sz="2100" spc="0" dirty="0">
                          <a:latin typeface="Arial"/>
                          <a:cs typeface="Arial"/>
                        </a:rPr>
                        <a:t>th</a:t>
                      </a:r>
                      <a:r>
                        <a:rPr lang="en-US" sz="2100" spc="0" dirty="0">
                          <a:latin typeface="Arial"/>
                          <a:cs typeface="Arial"/>
                        </a:rPr>
                        <a:t>ứ</a:t>
                      </a:r>
                      <a:r>
                        <a:rPr sz="2100" spc="0" dirty="0">
                          <a:latin typeface="Arial"/>
                          <a:cs typeface="Arial"/>
                        </a:rPr>
                        <a:t> </a:t>
                      </a:r>
                      <a:r>
                        <a:rPr sz="2100" spc="30" dirty="0">
                          <a:latin typeface="Arial"/>
                          <a:cs typeface="Arial"/>
                        </a:rPr>
                        <a:t>nh</a:t>
                      </a:r>
                      <a:r>
                        <a:rPr lang="en-US" sz="2100" spc="30" dirty="0">
                          <a:latin typeface="Arial"/>
                          <a:cs typeface="Arial"/>
                        </a:rPr>
                        <a:t>ấ</a:t>
                      </a:r>
                      <a:r>
                        <a:rPr sz="2100" spc="55" dirty="0">
                          <a:latin typeface="Arial"/>
                          <a:cs typeface="Arial"/>
                        </a:rPr>
                        <a:t>t </a:t>
                      </a:r>
                      <a:r>
                        <a:rPr sz="2100" spc="-65" dirty="0">
                          <a:latin typeface="Arial"/>
                          <a:cs typeface="Arial"/>
                        </a:rPr>
                        <a:t>c</a:t>
                      </a:r>
                      <a:r>
                        <a:rPr lang="en-US" sz="2100" spc="-65" dirty="0">
                          <a:latin typeface="Arial"/>
                          <a:cs typeface="Arial"/>
                        </a:rPr>
                        <a:t>ủ</a:t>
                      </a:r>
                      <a:r>
                        <a:rPr sz="2100" spc="-65" dirty="0">
                          <a:latin typeface="Arial"/>
                          <a:cs typeface="Arial"/>
                        </a:rPr>
                        <a:t>a  </a:t>
                      </a:r>
                      <a:r>
                        <a:rPr sz="2100" spc="-45" dirty="0">
                          <a:latin typeface="Arial"/>
                          <a:cs typeface="Arial"/>
                        </a:rPr>
                        <a:t>FSInfo </a:t>
                      </a:r>
                      <a:r>
                        <a:rPr sz="2100" spc="-50" dirty="0">
                          <a:latin typeface="Arial"/>
                          <a:cs typeface="Arial"/>
                        </a:rPr>
                        <a:t>sector.  </a:t>
                      </a:r>
                      <a:r>
                        <a:rPr sz="2100" spc="-70" dirty="0">
                          <a:latin typeface="Arial"/>
                          <a:cs typeface="Arial"/>
                        </a:rPr>
                        <a:t>Giá  </a:t>
                      </a:r>
                      <a:r>
                        <a:rPr sz="2100" spc="30" dirty="0">
                          <a:latin typeface="Arial"/>
                          <a:cs typeface="Arial"/>
                        </a:rPr>
                        <a:t>tr</a:t>
                      </a:r>
                      <a:r>
                        <a:rPr lang="en-US" sz="2100" spc="30" dirty="0">
                          <a:latin typeface="Arial"/>
                          <a:cs typeface="Arial"/>
                        </a:rPr>
                        <a:t>ị</a:t>
                      </a:r>
                      <a:r>
                        <a:rPr sz="2100" spc="25" dirty="0">
                          <a:latin typeface="Arial"/>
                          <a:cs typeface="Arial"/>
                        </a:rPr>
                        <a:t> </a:t>
                      </a:r>
                      <a:r>
                        <a:rPr sz="2100" spc="-70" dirty="0">
                          <a:latin typeface="Arial"/>
                          <a:cs typeface="Arial"/>
                        </a:rPr>
                        <a:t>các</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byte  </a:t>
                      </a:r>
                      <a:r>
                        <a:rPr sz="2100" spc="-40" dirty="0">
                          <a:latin typeface="Arial"/>
                          <a:cs typeface="Arial"/>
                        </a:rPr>
                        <a:t>theo </a:t>
                      </a:r>
                      <a:r>
                        <a:rPr sz="2100" spc="0" dirty="0">
                          <a:latin typeface="Arial"/>
                          <a:cs typeface="Arial"/>
                        </a:rPr>
                        <a:t>th</a:t>
                      </a:r>
                      <a:r>
                        <a:rPr lang="en-US" sz="2100" spc="0" dirty="0">
                          <a:latin typeface="Arial"/>
                          <a:cs typeface="Arial"/>
                        </a:rPr>
                        <a:t>ứ</a:t>
                      </a:r>
                      <a:r>
                        <a:rPr sz="2100" spc="0" dirty="0">
                          <a:latin typeface="Arial"/>
                          <a:cs typeface="Arial"/>
                        </a:rPr>
                        <a:t> </a:t>
                      </a:r>
                      <a:r>
                        <a:rPr sz="2100" spc="10" dirty="0">
                          <a:latin typeface="Arial"/>
                          <a:cs typeface="Arial"/>
                        </a:rPr>
                        <a:t>t</a:t>
                      </a:r>
                      <a:r>
                        <a:rPr lang="en-US" sz="2100" spc="10" dirty="0">
                          <a:latin typeface="Arial"/>
                          <a:cs typeface="Arial"/>
                        </a:rPr>
                        <a:t>ự</a:t>
                      </a:r>
                      <a:r>
                        <a:rPr sz="2100" spc="10" dirty="0">
                          <a:latin typeface="Arial"/>
                          <a:cs typeface="Arial"/>
                        </a:rPr>
                        <a:t>: </a:t>
                      </a:r>
                      <a:r>
                        <a:rPr sz="2100" spc="-65" dirty="0">
                          <a:latin typeface="Arial"/>
                          <a:cs typeface="Arial"/>
                        </a:rPr>
                        <a:t>52h  52h  61h</a:t>
                      </a:r>
                      <a:r>
                        <a:rPr sz="2100" spc="-30" dirty="0">
                          <a:latin typeface="Arial"/>
                          <a:cs typeface="Arial"/>
                        </a:rPr>
                        <a:t> </a:t>
                      </a:r>
                      <a:r>
                        <a:rPr sz="2100" spc="-65" dirty="0">
                          <a:latin typeface="Arial"/>
                          <a:cs typeface="Arial"/>
                        </a:rPr>
                        <a:t>41h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327171">
                <a:tc>
                  <a:txBody>
                    <a:bodyPr/>
                    <a:lstStyle/>
                    <a:p>
                      <a:pPr marR="64769" algn="r">
                        <a:lnSpc>
                          <a:spcPts val="1175"/>
                        </a:lnSpc>
                      </a:pPr>
                      <a:r>
                        <a:rPr sz="2100" dirty="0">
                          <a:latin typeface="Arial"/>
                          <a:cs typeface="Arial"/>
                        </a:rPr>
                        <a:t>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dirty="0">
                          <a:latin typeface="Arial"/>
                          <a:cs typeface="Arial"/>
                        </a:rPr>
                        <a:t>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480B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Không </a:t>
                      </a:r>
                      <a:r>
                        <a:rPr sz="2100" spc="-25" dirty="0">
                          <a:latin typeface="Arial"/>
                          <a:cs typeface="Arial"/>
                        </a:rPr>
                        <a:t>rõ, </a:t>
                      </a:r>
                      <a:r>
                        <a:rPr sz="2100" spc="-50" dirty="0">
                          <a:latin typeface="Arial"/>
                          <a:cs typeface="Arial"/>
                        </a:rPr>
                        <a:t>th</a:t>
                      </a:r>
                      <a:r>
                        <a:rPr lang="en-US" sz="2100" spc="-50" dirty="0">
                          <a:latin typeface="Arial"/>
                          <a:cs typeface="Arial"/>
                        </a:rPr>
                        <a:t>ườ</a:t>
                      </a:r>
                      <a:r>
                        <a:rPr sz="2100" spc="-50" dirty="0">
                          <a:latin typeface="Arial"/>
                          <a:cs typeface="Arial"/>
                        </a:rPr>
                        <a:t>ng  </a:t>
                      </a:r>
                      <a:r>
                        <a:rPr sz="2100" spc="-55" dirty="0">
                          <a:latin typeface="Arial"/>
                          <a:cs typeface="Arial"/>
                        </a:rPr>
                        <a:t>ch</a:t>
                      </a:r>
                      <a:r>
                        <a:rPr lang="en-US" sz="2100" spc="-55" dirty="0">
                          <a:latin typeface="Arial"/>
                          <a:cs typeface="Arial"/>
                        </a:rPr>
                        <a:t>ứ</a:t>
                      </a:r>
                      <a:r>
                        <a:rPr sz="2100" spc="-55" dirty="0">
                          <a:latin typeface="Arial"/>
                          <a:cs typeface="Arial"/>
                        </a:rPr>
                        <a:t>a  </a:t>
                      </a:r>
                      <a:r>
                        <a:rPr sz="2100" spc="-50" dirty="0">
                          <a:latin typeface="Arial"/>
                          <a:cs typeface="Arial"/>
                        </a:rPr>
                        <a:t>giá  </a:t>
                      </a:r>
                      <a:r>
                        <a:rPr sz="2100" spc="30" dirty="0">
                          <a:latin typeface="Arial"/>
                          <a:cs typeface="Arial"/>
                        </a:rPr>
                        <a:t>tr</a:t>
                      </a:r>
                      <a:r>
                        <a:rPr lang="en-US" sz="2100" spc="30" dirty="0">
                          <a:latin typeface="Arial"/>
                          <a:cs typeface="Arial"/>
                        </a:rPr>
                        <a:t>ị</a:t>
                      </a:r>
                      <a:r>
                        <a:rPr sz="2100" spc="-135" dirty="0">
                          <a:latin typeface="Arial"/>
                          <a:cs typeface="Arial"/>
                        </a:rPr>
                        <a:t> </a:t>
                      </a:r>
                      <a:r>
                        <a:rPr sz="2100" spc="-70" dirty="0">
                          <a:latin typeface="Arial"/>
                          <a:cs typeface="Arial"/>
                        </a:rPr>
                        <a:t>00</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327171">
                <a:tc>
                  <a:txBody>
                    <a:bodyPr/>
                    <a:lstStyle/>
                    <a:p>
                      <a:pPr marR="64769" algn="r">
                        <a:lnSpc>
                          <a:spcPts val="1175"/>
                        </a:lnSpc>
                      </a:pPr>
                      <a:r>
                        <a:rPr sz="2100" dirty="0">
                          <a:latin typeface="Arial"/>
                          <a:cs typeface="Arial"/>
                        </a:rPr>
                        <a:t>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484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114" dirty="0">
                          <a:latin typeface="Arial"/>
                          <a:cs typeface="Arial"/>
                        </a:rPr>
                        <a:t>Ch</a:t>
                      </a:r>
                      <a:r>
                        <a:rPr lang="en-US" sz="2100" spc="-114" dirty="0">
                          <a:latin typeface="Arial"/>
                          <a:cs typeface="Arial"/>
                        </a:rPr>
                        <a:t>ữ</a:t>
                      </a:r>
                      <a:r>
                        <a:rPr sz="2100" spc="-114" dirty="0">
                          <a:latin typeface="Arial"/>
                          <a:cs typeface="Arial"/>
                        </a:rPr>
                        <a:t>  </a:t>
                      </a:r>
                      <a:r>
                        <a:rPr sz="2100" spc="-35" dirty="0">
                          <a:latin typeface="Arial"/>
                          <a:cs typeface="Arial"/>
                        </a:rPr>
                        <a:t>ký </a:t>
                      </a:r>
                      <a:r>
                        <a:rPr sz="2100" spc="-65" dirty="0">
                          <a:latin typeface="Arial"/>
                          <a:cs typeface="Arial"/>
                        </a:rPr>
                        <a:t>c</a:t>
                      </a:r>
                      <a:r>
                        <a:rPr lang="en-US" sz="2100" spc="-65" dirty="0">
                          <a:latin typeface="Arial"/>
                          <a:cs typeface="Arial"/>
                        </a:rPr>
                        <a:t>ủ</a:t>
                      </a:r>
                      <a:r>
                        <a:rPr sz="2100" spc="-65" dirty="0">
                          <a:latin typeface="Arial"/>
                          <a:cs typeface="Arial"/>
                        </a:rPr>
                        <a:t>a </a:t>
                      </a:r>
                      <a:r>
                        <a:rPr sz="2100" spc="-35" dirty="0">
                          <a:latin typeface="Arial"/>
                          <a:cs typeface="Arial"/>
                        </a:rPr>
                        <a:t>File </a:t>
                      </a:r>
                      <a:r>
                        <a:rPr sz="2100" spc="-70" dirty="0">
                          <a:latin typeface="Arial"/>
                          <a:cs typeface="Arial"/>
                        </a:rPr>
                        <a:t>System </a:t>
                      </a:r>
                      <a:r>
                        <a:rPr sz="2100" spc="-30" dirty="0">
                          <a:latin typeface="Arial"/>
                          <a:cs typeface="Arial"/>
                        </a:rPr>
                        <a:t>Information </a:t>
                      </a:r>
                      <a:r>
                        <a:rPr sz="2100" spc="-50" dirty="0">
                          <a:latin typeface="Arial"/>
                          <a:cs typeface="Arial"/>
                        </a:rPr>
                        <a:t>Sector.</a:t>
                      </a:r>
                      <a:r>
                        <a:rPr sz="2100" spc="100" dirty="0">
                          <a:latin typeface="Arial"/>
                          <a:cs typeface="Arial"/>
                        </a:rPr>
                        <a:t> </a:t>
                      </a:r>
                      <a:r>
                        <a:rPr sz="2100" spc="-70" dirty="0">
                          <a:latin typeface="Arial"/>
                          <a:cs typeface="Arial"/>
                        </a:rPr>
                        <a:t>Giá</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lang="en-US" sz="2100" spc="30" dirty="0">
                          <a:latin typeface="Arial"/>
                          <a:cs typeface="Arial"/>
                        </a:rPr>
                        <a:t>t</a:t>
                      </a:r>
                      <a:r>
                        <a:rPr sz="2100" spc="30" dirty="0">
                          <a:latin typeface="Arial"/>
                          <a:cs typeface="Arial"/>
                        </a:rPr>
                        <a:t>r</a:t>
                      </a:r>
                      <a:r>
                        <a:rPr lang="en-US" sz="2100" spc="30" dirty="0">
                          <a:latin typeface="Arial"/>
                          <a:cs typeface="Arial"/>
                        </a:rPr>
                        <a:t>ị</a:t>
                      </a:r>
                      <a:r>
                        <a:rPr sz="2100" spc="30" dirty="0">
                          <a:latin typeface="Arial"/>
                          <a:cs typeface="Arial"/>
                        </a:rPr>
                        <a:t> </a:t>
                      </a:r>
                      <a:r>
                        <a:rPr sz="2100" spc="-70" dirty="0">
                          <a:latin typeface="Arial"/>
                          <a:cs typeface="Arial"/>
                        </a:rPr>
                        <a:t>các  </a:t>
                      </a:r>
                      <a:r>
                        <a:rPr sz="2100" spc="-45" dirty="0">
                          <a:latin typeface="Arial"/>
                          <a:cs typeface="Arial"/>
                        </a:rPr>
                        <a:t>byte  </a:t>
                      </a:r>
                      <a:r>
                        <a:rPr sz="2100" spc="-40" dirty="0">
                          <a:latin typeface="Arial"/>
                          <a:cs typeface="Arial"/>
                        </a:rPr>
                        <a:t>theo </a:t>
                      </a:r>
                      <a:r>
                        <a:rPr sz="2100" spc="0" dirty="0">
                          <a:latin typeface="Arial"/>
                          <a:cs typeface="Arial"/>
                        </a:rPr>
                        <a:t>th</a:t>
                      </a:r>
                      <a:r>
                        <a:rPr lang="en-US" sz="2100" spc="0" dirty="0">
                          <a:latin typeface="Arial"/>
                          <a:cs typeface="Arial"/>
                        </a:rPr>
                        <a:t>ứ</a:t>
                      </a:r>
                      <a:r>
                        <a:rPr sz="2100" spc="0" dirty="0">
                          <a:latin typeface="Arial"/>
                          <a:cs typeface="Arial"/>
                        </a:rPr>
                        <a:t> </a:t>
                      </a:r>
                      <a:r>
                        <a:rPr sz="2100" spc="10" dirty="0">
                          <a:latin typeface="Arial"/>
                          <a:cs typeface="Arial"/>
                        </a:rPr>
                        <a:t>t</a:t>
                      </a:r>
                      <a:r>
                        <a:rPr lang="en-US" sz="2100" spc="10" dirty="0">
                          <a:latin typeface="Arial"/>
                          <a:cs typeface="Arial"/>
                        </a:rPr>
                        <a:t>ự</a:t>
                      </a:r>
                      <a:r>
                        <a:rPr sz="2100" spc="10" dirty="0">
                          <a:latin typeface="Arial"/>
                          <a:cs typeface="Arial"/>
                        </a:rPr>
                        <a:t>: </a:t>
                      </a:r>
                      <a:r>
                        <a:rPr sz="2100" spc="-65" dirty="0">
                          <a:latin typeface="Arial"/>
                          <a:cs typeface="Arial"/>
                        </a:rPr>
                        <a:t>72h  72h  41h</a:t>
                      </a:r>
                      <a:r>
                        <a:rPr sz="2100" spc="-75" dirty="0">
                          <a:latin typeface="Arial"/>
                          <a:cs typeface="Arial"/>
                        </a:rPr>
                        <a:t> </a:t>
                      </a:r>
                      <a:r>
                        <a:rPr sz="2100" spc="-65" dirty="0">
                          <a:latin typeface="Arial"/>
                          <a:cs typeface="Arial"/>
                        </a:rPr>
                        <a:t>61h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352338">
                <a:tc>
                  <a:txBody>
                    <a:bodyPr/>
                    <a:lstStyle/>
                    <a:p>
                      <a:pPr marR="64769" algn="r">
                        <a:lnSpc>
                          <a:spcPts val="1215"/>
                        </a:lnSpc>
                      </a:pPr>
                      <a:r>
                        <a:rPr sz="2100" dirty="0">
                          <a:latin typeface="Arial"/>
                          <a:cs typeface="Arial"/>
                        </a:rPr>
                        <a:t>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488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40" dirty="0">
                          <a:latin typeface="Arial"/>
                          <a:cs typeface="Arial"/>
                        </a:rPr>
                        <a:t>cluster </a:t>
                      </a:r>
                      <a:r>
                        <a:rPr sz="2100" spc="15" dirty="0">
                          <a:latin typeface="Arial"/>
                          <a:cs typeface="Arial"/>
                        </a:rPr>
                        <a:t>t</a:t>
                      </a:r>
                      <a:r>
                        <a:rPr lang="en-US" sz="2100" spc="15" dirty="0">
                          <a:latin typeface="Arial"/>
                          <a:cs typeface="Arial"/>
                        </a:rPr>
                        <a:t>ự</a:t>
                      </a:r>
                      <a:r>
                        <a:rPr sz="2100" spc="15" dirty="0">
                          <a:latin typeface="Arial"/>
                          <a:cs typeface="Arial"/>
                        </a:rPr>
                        <a:t> </a:t>
                      </a:r>
                      <a:r>
                        <a:rPr sz="2100" spc="-45" dirty="0">
                          <a:latin typeface="Arial"/>
                          <a:cs typeface="Arial"/>
                        </a:rPr>
                        <a:t>do. </a:t>
                      </a:r>
                      <a:r>
                        <a:rPr sz="2100" i="1" spc="-35" dirty="0">
                          <a:latin typeface="Arial"/>
                          <a:cs typeface="Arial"/>
                        </a:rPr>
                        <a:t>-1  </a:t>
                      </a:r>
                      <a:r>
                        <a:rPr sz="2100" spc="-165" dirty="0">
                          <a:latin typeface="Arial"/>
                          <a:cs typeface="Arial"/>
                        </a:rPr>
                        <a:t>n</a:t>
                      </a:r>
                      <a:r>
                        <a:rPr lang="en-US" sz="2100" spc="-165" dirty="0">
                          <a:latin typeface="Arial"/>
                          <a:cs typeface="Arial"/>
                        </a:rPr>
                        <a:t>ế</a:t>
                      </a:r>
                      <a:r>
                        <a:rPr sz="2100" spc="-165" dirty="0">
                          <a:latin typeface="Arial"/>
                          <a:cs typeface="Arial"/>
                        </a:rPr>
                        <a:t>u   </a:t>
                      </a:r>
                      <a:r>
                        <a:rPr sz="2100" spc="-55" dirty="0">
                          <a:latin typeface="Arial"/>
                          <a:cs typeface="Arial"/>
                        </a:rPr>
                        <a:t>không  </a:t>
                      </a:r>
                      <a:r>
                        <a:rPr sz="2100" spc="-65" dirty="0">
                          <a:latin typeface="Arial"/>
                          <a:cs typeface="Arial"/>
                        </a:rPr>
                        <a:t>xác  </a:t>
                      </a:r>
                      <a:r>
                        <a:rPr sz="2100" spc="-40" dirty="0">
                          <a:latin typeface="Arial"/>
                          <a:cs typeface="Arial"/>
                        </a:rPr>
                        <a:t>đ</a:t>
                      </a:r>
                      <a:r>
                        <a:rPr lang="en-US" sz="2100" spc="-40" dirty="0">
                          <a:latin typeface="Arial"/>
                          <a:cs typeface="Arial"/>
                        </a:rPr>
                        <a:t>ị</a:t>
                      </a:r>
                      <a:r>
                        <a:rPr sz="2100" spc="-40" dirty="0">
                          <a:latin typeface="Arial"/>
                          <a:cs typeface="Arial"/>
                        </a:rPr>
                        <a:t>nh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352338">
                <a:tc>
                  <a:txBody>
                    <a:bodyPr/>
                    <a:lstStyle/>
                    <a:p>
                      <a:pPr marR="64769" algn="r">
                        <a:lnSpc>
                          <a:spcPts val="1215"/>
                        </a:lnSpc>
                      </a:pPr>
                      <a:r>
                        <a:rPr sz="2100" dirty="0">
                          <a:latin typeface="Arial"/>
                          <a:cs typeface="Arial"/>
                        </a:rPr>
                        <a:t>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492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65" dirty="0">
                          <a:latin typeface="Arial"/>
                          <a:cs typeface="Arial"/>
                        </a:rPr>
                        <a:t>c</a:t>
                      </a:r>
                      <a:r>
                        <a:rPr lang="en-US" sz="2100" spc="-65" dirty="0">
                          <a:latin typeface="Arial"/>
                          <a:cs typeface="Arial"/>
                        </a:rPr>
                        <a:t>ủ</a:t>
                      </a:r>
                      <a:r>
                        <a:rPr sz="2100" spc="-65" dirty="0">
                          <a:latin typeface="Arial"/>
                          <a:cs typeface="Arial"/>
                        </a:rPr>
                        <a:t>a  </a:t>
                      </a:r>
                      <a:r>
                        <a:rPr sz="2100" spc="-40" dirty="0">
                          <a:latin typeface="Arial"/>
                          <a:cs typeface="Arial"/>
                        </a:rPr>
                        <a:t>cluster </a:t>
                      </a:r>
                      <a:r>
                        <a:rPr sz="2100" spc="-50" dirty="0">
                          <a:latin typeface="Arial"/>
                          <a:cs typeface="Arial"/>
                        </a:rPr>
                        <a:t>v</a:t>
                      </a:r>
                      <a:r>
                        <a:rPr lang="en-US" sz="2100" spc="-50" dirty="0">
                          <a:latin typeface="Arial"/>
                          <a:cs typeface="Arial"/>
                        </a:rPr>
                        <a:t>ừ</a:t>
                      </a:r>
                      <a:r>
                        <a:rPr sz="2100" spc="-50" dirty="0">
                          <a:latin typeface="Arial"/>
                          <a:cs typeface="Arial"/>
                        </a:rPr>
                        <a:t>a  </a:t>
                      </a:r>
                      <a:r>
                        <a:rPr sz="2100" spc="-35" dirty="0">
                          <a:latin typeface="Arial"/>
                          <a:cs typeface="Arial"/>
                        </a:rPr>
                        <a:t>m</a:t>
                      </a:r>
                      <a:r>
                        <a:rPr lang="en-US" sz="2100" spc="-35" dirty="0">
                          <a:latin typeface="Arial"/>
                          <a:cs typeface="Arial"/>
                        </a:rPr>
                        <a:t>ớ</a:t>
                      </a:r>
                      <a:r>
                        <a:rPr sz="2100" spc="-35" dirty="0">
                          <a:latin typeface="Arial"/>
                          <a:cs typeface="Arial"/>
                        </a:rPr>
                        <a:t>i </a:t>
                      </a:r>
                      <a:r>
                        <a:rPr sz="2100" spc="-85" dirty="0">
                          <a:latin typeface="Arial"/>
                          <a:cs typeface="Arial"/>
                        </a:rPr>
                        <a:t>đư</a:t>
                      </a:r>
                      <a:r>
                        <a:rPr lang="en-US" sz="2100" spc="-85" dirty="0">
                          <a:latin typeface="Arial"/>
                          <a:cs typeface="Arial"/>
                        </a:rPr>
                        <a:t>ợ</a:t>
                      </a:r>
                      <a:r>
                        <a:rPr sz="2100" spc="-85" dirty="0">
                          <a:latin typeface="Arial"/>
                          <a:cs typeface="Arial"/>
                        </a:rPr>
                        <a:t>c  </a:t>
                      </a:r>
                      <a:r>
                        <a:rPr sz="2100" spc="-55" dirty="0">
                          <a:latin typeface="Arial"/>
                          <a:cs typeface="Arial"/>
                        </a:rPr>
                        <a:t>cung  </a:t>
                      </a:r>
                      <a:r>
                        <a:rPr sz="2100" spc="30" dirty="0">
                          <a:latin typeface="Arial"/>
                          <a:cs typeface="Arial"/>
                        </a:rPr>
                        <a:t>c</a:t>
                      </a:r>
                      <a:r>
                        <a:rPr lang="en-US" sz="2100" spc="-165" dirty="0">
                          <a:latin typeface="Arial"/>
                          <a:cs typeface="Arial"/>
                        </a:rPr>
                        <a:t>ấ</a:t>
                      </a:r>
                      <a:r>
                        <a:rPr sz="2100" spc="35" dirty="0">
                          <a:latin typeface="Arial"/>
                          <a:cs typeface="Arial"/>
                        </a:rPr>
                        <a:t>p</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7"/>
                  </a:ext>
                </a:extLst>
              </a:tr>
              <a:tr h="352338">
                <a:tc>
                  <a:txBody>
                    <a:bodyPr/>
                    <a:lstStyle/>
                    <a:p>
                      <a:pPr marR="64769" algn="r">
                        <a:lnSpc>
                          <a:spcPts val="1215"/>
                        </a:lnSpc>
                      </a:pPr>
                      <a:r>
                        <a:rPr sz="2100" dirty="0">
                          <a:latin typeface="Arial"/>
                          <a:cs typeface="Arial"/>
                        </a:rPr>
                        <a:t>6</a:t>
                      </a: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496</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50" dirty="0">
                          <a:latin typeface="Arial"/>
                          <a:cs typeface="Arial"/>
                        </a:rPr>
                        <a:t>12B</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Đ</a:t>
                      </a:r>
                      <a:r>
                        <a:rPr lang="en-US" sz="2100" spc="-65" dirty="0">
                          <a:latin typeface="Arial"/>
                          <a:cs typeface="Arial"/>
                        </a:rPr>
                        <a:t>ể</a:t>
                      </a:r>
                      <a:r>
                        <a:rPr sz="2100" spc="-30" dirty="0">
                          <a:latin typeface="Arial"/>
                          <a:cs typeface="Arial"/>
                        </a:rPr>
                        <a:t> </a:t>
                      </a:r>
                      <a:r>
                        <a:rPr sz="2100" spc="-60" dirty="0">
                          <a:latin typeface="Arial"/>
                          <a:cs typeface="Arial"/>
                        </a:rPr>
                        <a:t>dành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8"/>
                  </a:ext>
                </a:extLst>
              </a:tr>
              <a:tr h="327171">
                <a:tc>
                  <a:txBody>
                    <a:bodyPr/>
                    <a:lstStyle/>
                    <a:p>
                      <a:pPr marR="64769" algn="r">
                        <a:lnSpc>
                          <a:spcPts val="1215"/>
                        </a:lnSpc>
                      </a:pPr>
                      <a:r>
                        <a:rPr sz="2100" dirty="0">
                          <a:latin typeface="Arial"/>
                          <a:cs typeface="Arial"/>
                        </a:rPr>
                        <a:t>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508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2B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Không </a:t>
                      </a:r>
                      <a:r>
                        <a:rPr sz="2100" spc="-65" dirty="0">
                          <a:latin typeface="Arial"/>
                          <a:cs typeface="Arial"/>
                        </a:rPr>
                        <a:t>xác  </a:t>
                      </a:r>
                      <a:r>
                        <a:rPr sz="2100" spc="-30" dirty="0">
                          <a:latin typeface="Arial"/>
                          <a:cs typeface="Arial"/>
                        </a:rPr>
                        <a:t>đ</a:t>
                      </a:r>
                      <a:r>
                        <a:rPr lang="en-US" sz="2100" spc="-30" dirty="0">
                          <a:latin typeface="Arial"/>
                          <a:cs typeface="Arial"/>
                        </a:rPr>
                        <a:t>ị</a:t>
                      </a:r>
                      <a:r>
                        <a:rPr sz="2100" spc="-30" dirty="0">
                          <a:latin typeface="Arial"/>
                          <a:cs typeface="Arial"/>
                        </a:rPr>
                        <a:t>nh, </a:t>
                      </a:r>
                      <a:r>
                        <a:rPr sz="2100" spc="-45" dirty="0">
                          <a:latin typeface="Arial"/>
                          <a:cs typeface="Arial"/>
                        </a:rPr>
                        <a:t>thư</a:t>
                      </a:r>
                      <a:r>
                        <a:rPr lang="en-US" sz="2100" spc="-45" dirty="0">
                          <a:latin typeface="Arial"/>
                          <a:cs typeface="Arial"/>
                        </a:rPr>
                        <a:t>ờ</a:t>
                      </a:r>
                      <a:r>
                        <a:rPr sz="2100" spc="-45" dirty="0">
                          <a:latin typeface="Arial"/>
                          <a:cs typeface="Arial"/>
                        </a:rPr>
                        <a:t>ng </a:t>
                      </a:r>
                      <a:r>
                        <a:rPr sz="2100" spc="-65" dirty="0">
                          <a:latin typeface="Arial"/>
                          <a:cs typeface="Arial"/>
                        </a:rPr>
                        <a:t>b</a:t>
                      </a:r>
                      <a:r>
                        <a:rPr lang="en-US" sz="2100" spc="-65" dirty="0">
                          <a:latin typeface="Arial"/>
                          <a:cs typeface="Arial"/>
                        </a:rPr>
                        <a:t>ằ</a:t>
                      </a:r>
                      <a:r>
                        <a:rPr sz="2100" spc="-65" dirty="0">
                          <a:latin typeface="Arial"/>
                          <a:cs typeface="Arial"/>
                        </a:rPr>
                        <a:t>ng </a:t>
                      </a:r>
                      <a:r>
                        <a:rPr sz="2100" dirty="0">
                          <a:latin typeface="Arial"/>
                          <a:cs typeface="Arial"/>
                        </a:rPr>
                        <a:t> </a:t>
                      </a:r>
                      <a:r>
                        <a:rPr sz="2100" spc="-65" dirty="0">
                          <a:latin typeface="Arial"/>
                          <a:cs typeface="Arial"/>
                        </a:rPr>
                        <a:t>0</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7171">
                <a:tc>
                  <a:txBody>
                    <a:bodyPr/>
                    <a:lstStyle/>
                    <a:p>
                      <a:pPr marR="64769" algn="r">
                        <a:lnSpc>
                          <a:spcPts val="1175"/>
                        </a:lnSpc>
                      </a:pPr>
                      <a:r>
                        <a:rPr sz="2100" dirty="0">
                          <a:latin typeface="Arial"/>
                          <a:cs typeface="Arial"/>
                        </a:rPr>
                        <a:t>8</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R="64769" algn="r">
                        <a:lnSpc>
                          <a:spcPts val="1175"/>
                        </a:lnSpc>
                      </a:pPr>
                      <a:r>
                        <a:rPr sz="2100" spc="-5" dirty="0">
                          <a:latin typeface="Arial"/>
                          <a:cs typeface="Arial"/>
                        </a:rPr>
                        <a:t>510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72390">
                        <a:lnSpc>
                          <a:spcPts val="1175"/>
                        </a:lnSpc>
                      </a:pPr>
                      <a:r>
                        <a:rPr sz="2100" spc="-40" dirty="0">
                          <a:latin typeface="Arial"/>
                          <a:cs typeface="Arial"/>
                        </a:rPr>
                        <a:t>2B</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72390">
                        <a:lnSpc>
                          <a:spcPts val="1175"/>
                        </a:lnSpc>
                      </a:pPr>
                      <a:r>
                        <a:rPr sz="2100" spc="-114" dirty="0">
                          <a:latin typeface="Arial"/>
                          <a:cs typeface="Arial"/>
                        </a:rPr>
                        <a:t>Ch</a:t>
                      </a:r>
                      <a:r>
                        <a:rPr lang="en-US" sz="2100" spc="-114" dirty="0">
                          <a:latin typeface="Arial"/>
                          <a:cs typeface="Arial"/>
                        </a:rPr>
                        <a:t>ữ</a:t>
                      </a:r>
                      <a:r>
                        <a:rPr sz="2100" spc="-114" dirty="0">
                          <a:latin typeface="Arial"/>
                          <a:cs typeface="Arial"/>
                        </a:rPr>
                        <a:t>  </a:t>
                      </a:r>
                      <a:r>
                        <a:rPr sz="2100" spc="-35" dirty="0">
                          <a:latin typeface="Arial"/>
                          <a:cs typeface="Arial"/>
                        </a:rPr>
                        <a:t>ký Bootsector. </a:t>
                      </a:r>
                      <a:r>
                        <a:rPr sz="2100" spc="-85" dirty="0">
                          <a:latin typeface="Arial"/>
                          <a:cs typeface="Arial"/>
                        </a:rPr>
                        <a:t>Có  </a:t>
                      </a:r>
                      <a:r>
                        <a:rPr sz="2100" spc="-50" dirty="0">
                          <a:latin typeface="Arial"/>
                          <a:cs typeface="Arial"/>
                        </a:rPr>
                        <a:t>giá  </a:t>
                      </a:r>
                      <a:r>
                        <a:rPr sz="2100" spc="30" dirty="0">
                          <a:latin typeface="Arial"/>
                          <a:cs typeface="Arial"/>
                        </a:rPr>
                        <a:t>tr</a:t>
                      </a:r>
                      <a:r>
                        <a:rPr lang="en-US" sz="2100" spc="30" dirty="0">
                          <a:latin typeface="Arial"/>
                          <a:cs typeface="Arial"/>
                        </a:rPr>
                        <a:t>ị</a:t>
                      </a:r>
                      <a:r>
                        <a:rPr sz="2100" spc="30" dirty="0">
                          <a:latin typeface="Arial"/>
                          <a:cs typeface="Arial"/>
                        </a:rPr>
                        <a:t> </a:t>
                      </a:r>
                      <a:r>
                        <a:rPr sz="2100" spc="-70" dirty="0">
                          <a:latin typeface="Arial"/>
                          <a:cs typeface="Arial"/>
                        </a:rPr>
                        <a:t>55</a:t>
                      </a:r>
                      <a:r>
                        <a:rPr sz="2100" spc="100" dirty="0">
                          <a:latin typeface="Arial"/>
                          <a:cs typeface="Arial"/>
                        </a:rPr>
                        <a:t> </a:t>
                      </a:r>
                      <a:r>
                        <a:rPr sz="2100" spc="-15" dirty="0">
                          <a:latin typeface="Arial"/>
                          <a:cs typeface="Arial"/>
                        </a:rPr>
                        <a:t>AA</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0"/>
                  </a:ext>
                </a:extLst>
              </a:tr>
            </a:tbl>
          </a:graphicData>
        </a:graphic>
      </p:graphicFrame>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File System Information Sector</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1" name="Rectangle 40"/>
          <p:cNvSpPr/>
          <p:nvPr/>
        </p:nvSpPr>
        <p:spPr>
          <a:xfrm>
            <a:off x="762000" y="1403895"/>
            <a:ext cx="5562600" cy="1015663"/>
          </a:xfrm>
          <a:prstGeom prst="rect">
            <a:avLst/>
          </a:prstGeom>
        </p:spPr>
        <p:txBody>
          <a:bodyPr wrap="square">
            <a:spAutoFit/>
          </a:bodyPr>
          <a:lstStyle/>
          <a:p>
            <a:pPr marL="342900" indent="-342900">
              <a:buFont typeface="Arial" panose="020B0604020202020204" pitchFamily="34" charset="0"/>
              <a:buChar char="•"/>
            </a:pPr>
            <a:r>
              <a:rPr lang="vi-VN" altLang="ja-JP" sz="2000" dirty="0"/>
              <a:t>Thường là Sector thứ 2 của Volume </a:t>
            </a:r>
            <a:endParaRPr lang="en-US" altLang="ja-JP" sz="2000" dirty="0"/>
          </a:p>
          <a:p>
            <a:pPr marL="800100" lvl="1" indent="-342900">
              <a:buFont typeface="Arial" panose="020B0604020202020204" pitchFamily="34" charset="0"/>
              <a:buChar char="•"/>
            </a:pPr>
            <a:r>
              <a:rPr lang="vi-VN" altLang="ja-JP" sz="2000" dirty="0"/>
              <a:t>Ngay sau Boot sector (Sector số hiệu 1)</a:t>
            </a:r>
            <a:endParaRPr lang="en-US" altLang="ja-JP" sz="2000" dirty="0"/>
          </a:p>
          <a:p>
            <a:pPr marL="342900" indent="-342900">
              <a:buFont typeface="Arial" panose="020B0604020202020204" pitchFamily="34" charset="0"/>
              <a:buChar char="•"/>
            </a:pPr>
            <a:r>
              <a:rPr lang="en-US" altLang="ja-JP" sz="2000" dirty="0">
                <a:latin typeface="Tahoma" panose="020B0604030504040204" pitchFamily="34" charset="0"/>
                <a:ea typeface="Tahoma" panose="020B0604030504040204" pitchFamily="34" charset="0"/>
                <a:cs typeface="Tahoma" panose="020B0604030504040204" pitchFamily="34" charset="0"/>
              </a:rPr>
              <a:t>Cấu trúc</a:t>
            </a:r>
            <a:endParaRPr lang="ja-JP"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6352681"/>
      </p:ext>
    </p:extLst>
  </p:cSld>
  <p:clrMapOvr>
    <a:masterClrMapping/>
  </p:clrMapOvr>
  <p:transition>
    <p:dissolv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77297" y="1371600"/>
            <a:ext cx="8568339" cy="5350417"/>
          </a:xfrm>
          <a:prstGeom prst="rect">
            <a:avLst/>
          </a:prstGeom>
          <a:blipFill>
            <a:blip r:embed="rId2" cstate="print"/>
            <a:stretch>
              <a:fillRect/>
            </a:stretch>
          </a:blipFill>
        </p:spPr>
        <p:txBody>
          <a:bodyPr wrap="square" lIns="0" tIns="0" rIns="0" bIns="0" rtlCol="0"/>
          <a:lstStyle/>
          <a:p>
            <a:endParaRP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File system information sector của một volume dùng FAT32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9442691"/>
      </p:ext>
    </p:extLst>
  </p:cSld>
  <p:clrMapOvr>
    <a:masterClrMapping/>
  </p:clrMapOvr>
  <p:transition>
    <p:cu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41881" y="1371600"/>
            <a:ext cx="8568339" cy="5350417"/>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50235" y="2991567"/>
            <a:ext cx="8569315" cy="2082515"/>
          </a:xfrm>
          <a:prstGeom prst="rect">
            <a:avLst/>
          </a:prstGeom>
          <a:blipFill>
            <a:blip r:embed="rId3" cstate="print"/>
            <a:stretch>
              <a:fillRect/>
            </a:stretch>
          </a:blipFill>
        </p:spPr>
        <p:txBody>
          <a:bodyPr wrap="square" lIns="0" tIns="0" rIns="0" bIns="0" rtlCol="0"/>
          <a:lstStyle/>
          <a:p>
            <a:endParaRPr/>
          </a:p>
        </p:txBody>
      </p:sp>
      <p:sp>
        <p:nvSpPr>
          <p:cNvPr id="36" name="Rectangle 3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7" name="Rectangle 36"/>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File system information sector của một volume dùng FAT32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7560160"/>
      </p:ext>
    </p:extLst>
  </p:cSld>
  <p:clrMapOvr>
    <a:masterClrMapping/>
  </p:clrMapOvr>
  <p:transition>
    <p:split orient="vert" dir="in"/>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285631" y="1273498"/>
            <a:ext cx="8656572" cy="0"/>
          </a:xfrm>
          <a:custGeom>
            <a:avLst/>
            <a:gdLst/>
            <a:ahLst/>
            <a:cxnLst/>
            <a:rect l="l" t="t" r="r" b="b"/>
            <a:pathLst>
              <a:path w="4364355">
                <a:moveTo>
                  <a:pt x="0" y="0"/>
                </a:moveTo>
                <a:lnTo>
                  <a:pt x="4363948" y="0"/>
                </a:lnTo>
              </a:path>
            </a:pathLst>
          </a:custGeom>
          <a:ln w="5054">
            <a:solidFill>
              <a:srgbClr val="000000"/>
            </a:solidFill>
          </a:ln>
        </p:spPr>
        <p:txBody>
          <a:bodyPr wrap="square" lIns="0" tIns="0" rIns="0" bIns="0" rtlCol="0"/>
          <a:lstStyle/>
          <a:p>
            <a:endParaRPr/>
          </a:p>
        </p:txBody>
      </p:sp>
      <p:sp>
        <p:nvSpPr>
          <p:cNvPr id="34" name="object 34"/>
          <p:cNvSpPr/>
          <p:nvPr/>
        </p:nvSpPr>
        <p:spPr>
          <a:xfrm>
            <a:off x="285630"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nchor="b"/>
          <a:lstStyle/>
          <a:p>
            <a:endParaRPr/>
          </a:p>
        </p:txBody>
      </p:sp>
      <p:sp>
        <p:nvSpPr>
          <p:cNvPr id="35" name="object 35"/>
          <p:cNvSpPr/>
          <p:nvPr/>
        </p:nvSpPr>
        <p:spPr>
          <a:xfrm>
            <a:off x="937825"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6" name="object 36"/>
          <p:cNvSpPr/>
          <p:nvPr/>
        </p:nvSpPr>
        <p:spPr>
          <a:xfrm>
            <a:off x="1630477"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7" name="object 37"/>
          <p:cNvSpPr/>
          <p:nvPr/>
        </p:nvSpPr>
        <p:spPr>
          <a:xfrm>
            <a:off x="2519234"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8" name="object 38"/>
          <p:cNvSpPr/>
          <p:nvPr/>
        </p:nvSpPr>
        <p:spPr>
          <a:xfrm>
            <a:off x="4213140"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9" name="object 39"/>
          <p:cNvSpPr/>
          <p:nvPr/>
        </p:nvSpPr>
        <p:spPr>
          <a:xfrm>
            <a:off x="4213140"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40" name="object 40"/>
          <p:cNvSpPr txBox="1"/>
          <p:nvPr/>
        </p:nvSpPr>
        <p:spPr>
          <a:xfrm>
            <a:off x="411002" y="1348848"/>
            <a:ext cx="6638846" cy="346048"/>
          </a:xfrm>
          <a:prstGeom prst="rect">
            <a:avLst/>
          </a:prstGeom>
        </p:spPr>
        <p:txBody>
          <a:bodyPr vert="horz" wrap="square" lIns="0" tIns="22661" rIns="0" bIns="0" rtlCol="0">
            <a:spAutoFit/>
          </a:bodyPr>
          <a:lstStyle/>
          <a:p>
            <a:pPr marL="25179">
              <a:spcBef>
                <a:spcPts val="178"/>
              </a:spcBef>
              <a:tabLst>
                <a:tab pos="676057" algn="l"/>
                <a:tab pos="1368480" algn="l"/>
                <a:tab pos="2335354" algn="l"/>
                <a:tab pos="5715638" algn="l"/>
              </a:tabLst>
            </a:pPr>
            <a:r>
              <a:rPr sz="2100" dirty="0">
                <a:latin typeface="Arial"/>
                <a:cs typeface="Arial"/>
              </a:rPr>
              <a:t>Stt	Ofs	Kt	Giá tri m</a:t>
            </a:r>
            <a:r>
              <a:rPr lang="en-US" sz="2100" dirty="0">
                <a:latin typeface="Arial"/>
                <a:cs typeface="Arial"/>
              </a:rPr>
              <a:t>ẫ</a:t>
            </a:r>
            <a:r>
              <a:rPr sz="2100" dirty="0">
                <a:latin typeface="Arial"/>
                <a:cs typeface="Arial"/>
              </a:rPr>
              <a:t>u	Ý nghĩa</a:t>
            </a:r>
          </a:p>
        </p:txBody>
      </p:sp>
      <p:sp>
        <p:nvSpPr>
          <p:cNvPr id="41" name="object 41"/>
          <p:cNvSpPr/>
          <p:nvPr/>
        </p:nvSpPr>
        <p:spPr>
          <a:xfrm>
            <a:off x="8941394" y="1278506"/>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42" name="object 42"/>
          <p:cNvSpPr/>
          <p:nvPr/>
        </p:nvSpPr>
        <p:spPr>
          <a:xfrm>
            <a:off x="285631" y="1689887"/>
            <a:ext cx="8656572" cy="0"/>
          </a:xfrm>
          <a:custGeom>
            <a:avLst/>
            <a:gdLst/>
            <a:ahLst/>
            <a:cxnLst/>
            <a:rect l="l" t="t" r="r" b="b"/>
            <a:pathLst>
              <a:path w="4364355">
                <a:moveTo>
                  <a:pt x="0" y="0"/>
                </a:moveTo>
                <a:lnTo>
                  <a:pt x="4363948" y="0"/>
                </a:lnTo>
              </a:path>
            </a:pathLst>
          </a:custGeom>
          <a:ln w="5054">
            <a:solidFill>
              <a:srgbClr val="000000"/>
            </a:solidFill>
          </a:ln>
        </p:spPr>
        <p:txBody>
          <a:bodyPr wrap="square" lIns="0" tIns="0" rIns="0" bIns="0" rtlCol="0"/>
          <a:lstStyle/>
          <a:p>
            <a:endParaRPr/>
          </a:p>
        </p:txBody>
      </p:sp>
      <p:sp>
        <p:nvSpPr>
          <p:cNvPr id="43" name="object 43"/>
          <p:cNvSpPr/>
          <p:nvPr/>
        </p:nvSpPr>
        <p:spPr>
          <a:xfrm>
            <a:off x="285630"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4" name="object 44"/>
          <p:cNvSpPr/>
          <p:nvPr/>
        </p:nvSpPr>
        <p:spPr>
          <a:xfrm>
            <a:off x="937825"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5" name="object 45"/>
          <p:cNvSpPr/>
          <p:nvPr/>
        </p:nvSpPr>
        <p:spPr>
          <a:xfrm>
            <a:off x="1630477"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6" name="object 46"/>
          <p:cNvSpPr/>
          <p:nvPr/>
        </p:nvSpPr>
        <p:spPr>
          <a:xfrm>
            <a:off x="2519234"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7" name="object 47"/>
          <p:cNvSpPr/>
          <p:nvPr/>
        </p:nvSpPr>
        <p:spPr>
          <a:xfrm>
            <a:off x="4213140"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8" name="object 48"/>
          <p:cNvSpPr/>
          <p:nvPr/>
        </p:nvSpPr>
        <p:spPr>
          <a:xfrm>
            <a:off x="8941394" y="1694896"/>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49" name="object 49"/>
          <p:cNvSpPr/>
          <p:nvPr/>
        </p:nvSpPr>
        <p:spPr>
          <a:xfrm>
            <a:off x="285630"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0" name="object 50"/>
          <p:cNvSpPr/>
          <p:nvPr/>
        </p:nvSpPr>
        <p:spPr>
          <a:xfrm>
            <a:off x="937825"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1" name="object 51"/>
          <p:cNvSpPr/>
          <p:nvPr/>
        </p:nvSpPr>
        <p:spPr>
          <a:xfrm>
            <a:off x="1630477"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2" name="object 52"/>
          <p:cNvSpPr/>
          <p:nvPr/>
        </p:nvSpPr>
        <p:spPr>
          <a:xfrm>
            <a:off x="2519234"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3" name="object 53"/>
          <p:cNvSpPr/>
          <p:nvPr/>
        </p:nvSpPr>
        <p:spPr>
          <a:xfrm>
            <a:off x="4213140"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4" name="object 54"/>
          <p:cNvSpPr/>
          <p:nvPr/>
        </p:nvSpPr>
        <p:spPr>
          <a:xfrm>
            <a:off x="8941394" y="205573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5" name="object 55"/>
          <p:cNvSpPr/>
          <p:nvPr/>
        </p:nvSpPr>
        <p:spPr>
          <a:xfrm>
            <a:off x="285630"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56" name="object 56"/>
          <p:cNvSpPr/>
          <p:nvPr/>
        </p:nvSpPr>
        <p:spPr>
          <a:xfrm>
            <a:off x="937825"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57" name="object 57"/>
          <p:cNvSpPr/>
          <p:nvPr/>
        </p:nvSpPr>
        <p:spPr>
          <a:xfrm>
            <a:off x="1630477"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58" name="object 58"/>
          <p:cNvSpPr/>
          <p:nvPr/>
        </p:nvSpPr>
        <p:spPr>
          <a:xfrm>
            <a:off x="2519234"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59" name="object 59"/>
          <p:cNvSpPr/>
          <p:nvPr/>
        </p:nvSpPr>
        <p:spPr>
          <a:xfrm>
            <a:off x="4213140"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0" name="object 60"/>
          <p:cNvSpPr/>
          <p:nvPr/>
        </p:nvSpPr>
        <p:spPr>
          <a:xfrm>
            <a:off x="8941394" y="2416583"/>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1" name="object 61"/>
          <p:cNvSpPr/>
          <p:nvPr/>
        </p:nvSpPr>
        <p:spPr>
          <a:xfrm>
            <a:off x="285630"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2" name="object 62"/>
          <p:cNvSpPr/>
          <p:nvPr/>
        </p:nvSpPr>
        <p:spPr>
          <a:xfrm>
            <a:off x="937825"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3" name="object 63"/>
          <p:cNvSpPr/>
          <p:nvPr/>
        </p:nvSpPr>
        <p:spPr>
          <a:xfrm>
            <a:off x="1630477"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4" name="object 64"/>
          <p:cNvSpPr/>
          <p:nvPr/>
        </p:nvSpPr>
        <p:spPr>
          <a:xfrm>
            <a:off x="2519234"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5" name="object 65"/>
          <p:cNvSpPr/>
          <p:nvPr/>
        </p:nvSpPr>
        <p:spPr>
          <a:xfrm>
            <a:off x="4213140"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6" name="object 66"/>
          <p:cNvSpPr/>
          <p:nvPr/>
        </p:nvSpPr>
        <p:spPr>
          <a:xfrm>
            <a:off x="8941394" y="2757570"/>
            <a:ext cx="0" cy="341012"/>
          </a:xfrm>
          <a:custGeom>
            <a:avLst/>
            <a:gdLst/>
            <a:ahLst/>
            <a:cxnLst/>
            <a:rect l="l" t="t" r="r" b="b"/>
            <a:pathLst>
              <a:path h="172084">
                <a:moveTo>
                  <a:pt x="0" y="172072"/>
                </a:moveTo>
                <a:lnTo>
                  <a:pt x="0" y="0"/>
                </a:lnTo>
              </a:path>
            </a:pathLst>
          </a:custGeom>
          <a:ln w="5054">
            <a:solidFill>
              <a:srgbClr val="000000"/>
            </a:solidFill>
          </a:ln>
        </p:spPr>
        <p:txBody>
          <a:bodyPr wrap="square" lIns="0" tIns="0" rIns="0" bIns="0" rtlCol="0"/>
          <a:lstStyle/>
          <a:p>
            <a:endParaRPr/>
          </a:p>
        </p:txBody>
      </p:sp>
      <p:sp>
        <p:nvSpPr>
          <p:cNvPr id="67" name="object 67"/>
          <p:cNvSpPr/>
          <p:nvPr/>
        </p:nvSpPr>
        <p:spPr>
          <a:xfrm>
            <a:off x="285630"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68" name="object 68"/>
          <p:cNvSpPr/>
          <p:nvPr/>
        </p:nvSpPr>
        <p:spPr>
          <a:xfrm>
            <a:off x="937825"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69" name="object 69"/>
          <p:cNvSpPr/>
          <p:nvPr/>
        </p:nvSpPr>
        <p:spPr>
          <a:xfrm>
            <a:off x="1630477"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70" name="object 70"/>
          <p:cNvSpPr/>
          <p:nvPr/>
        </p:nvSpPr>
        <p:spPr>
          <a:xfrm>
            <a:off x="2519234"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71" name="object 71"/>
          <p:cNvSpPr/>
          <p:nvPr/>
        </p:nvSpPr>
        <p:spPr>
          <a:xfrm>
            <a:off x="4213140"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72" name="object 72"/>
          <p:cNvSpPr/>
          <p:nvPr/>
        </p:nvSpPr>
        <p:spPr>
          <a:xfrm>
            <a:off x="8941394" y="3098583"/>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73" name="object 73"/>
          <p:cNvSpPr/>
          <p:nvPr/>
        </p:nvSpPr>
        <p:spPr>
          <a:xfrm>
            <a:off x="285630"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4" name="object 74"/>
          <p:cNvSpPr/>
          <p:nvPr/>
        </p:nvSpPr>
        <p:spPr>
          <a:xfrm>
            <a:off x="937825"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5" name="object 75"/>
          <p:cNvSpPr/>
          <p:nvPr/>
        </p:nvSpPr>
        <p:spPr>
          <a:xfrm>
            <a:off x="1630477"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6" name="object 76"/>
          <p:cNvSpPr/>
          <p:nvPr/>
        </p:nvSpPr>
        <p:spPr>
          <a:xfrm>
            <a:off x="2519234"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7" name="object 77"/>
          <p:cNvSpPr/>
          <p:nvPr/>
        </p:nvSpPr>
        <p:spPr>
          <a:xfrm>
            <a:off x="4213140"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8" name="object 78"/>
          <p:cNvSpPr/>
          <p:nvPr/>
        </p:nvSpPr>
        <p:spPr>
          <a:xfrm>
            <a:off x="8941394" y="3439571"/>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9" name="object 79"/>
          <p:cNvSpPr/>
          <p:nvPr/>
        </p:nvSpPr>
        <p:spPr>
          <a:xfrm>
            <a:off x="285630"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0" name="object 80"/>
          <p:cNvSpPr/>
          <p:nvPr/>
        </p:nvSpPr>
        <p:spPr>
          <a:xfrm>
            <a:off x="937825"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1" name="object 81"/>
          <p:cNvSpPr/>
          <p:nvPr/>
        </p:nvSpPr>
        <p:spPr>
          <a:xfrm>
            <a:off x="1630477"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2" name="object 82"/>
          <p:cNvSpPr/>
          <p:nvPr/>
        </p:nvSpPr>
        <p:spPr>
          <a:xfrm>
            <a:off x="2519234"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3" name="object 83"/>
          <p:cNvSpPr/>
          <p:nvPr/>
        </p:nvSpPr>
        <p:spPr>
          <a:xfrm>
            <a:off x="4213140"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4" name="object 84"/>
          <p:cNvSpPr/>
          <p:nvPr/>
        </p:nvSpPr>
        <p:spPr>
          <a:xfrm>
            <a:off x="8941394" y="3800414"/>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85" name="object 85"/>
          <p:cNvSpPr/>
          <p:nvPr/>
        </p:nvSpPr>
        <p:spPr>
          <a:xfrm>
            <a:off x="285630"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86" name="object 86"/>
          <p:cNvSpPr/>
          <p:nvPr/>
        </p:nvSpPr>
        <p:spPr>
          <a:xfrm>
            <a:off x="937825"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87" name="object 87"/>
          <p:cNvSpPr/>
          <p:nvPr/>
        </p:nvSpPr>
        <p:spPr>
          <a:xfrm>
            <a:off x="1630477"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88" name="object 88"/>
          <p:cNvSpPr/>
          <p:nvPr/>
        </p:nvSpPr>
        <p:spPr>
          <a:xfrm>
            <a:off x="2519234"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89" name="object 89"/>
          <p:cNvSpPr/>
          <p:nvPr/>
        </p:nvSpPr>
        <p:spPr>
          <a:xfrm>
            <a:off x="4213140"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0" name="object 90"/>
          <p:cNvSpPr/>
          <p:nvPr/>
        </p:nvSpPr>
        <p:spPr>
          <a:xfrm>
            <a:off x="8941394" y="41612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1" name="object 91"/>
          <p:cNvSpPr/>
          <p:nvPr/>
        </p:nvSpPr>
        <p:spPr>
          <a:xfrm>
            <a:off x="285630"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2" name="object 92"/>
          <p:cNvSpPr/>
          <p:nvPr/>
        </p:nvSpPr>
        <p:spPr>
          <a:xfrm>
            <a:off x="937825"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3" name="object 93"/>
          <p:cNvSpPr/>
          <p:nvPr/>
        </p:nvSpPr>
        <p:spPr>
          <a:xfrm>
            <a:off x="1630477"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4" name="object 94"/>
          <p:cNvSpPr/>
          <p:nvPr/>
        </p:nvSpPr>
        <p:spPr>
          <a:xfrm>
            <a:off x="2519234"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5" name="object 95"/>
          <p:cNvSpPr/>
          <p:nvPr/>
        </p:nvSpPr>
        <p:spPr>
          <a:xfrm>
            <a:off x="4213140"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6" name="object 96"/>
          <p:cNvSpPr/>
          <p:nvPr/>
        </p:nvSpPr>
        <p:spPr>
          <a:xfrm>
            <a:off x="8941394" y="4502246"/>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7" name="object 97"/>
          <p:cNvSpPr/>
          <p:nvPr/>
        </p:nvSpPr>
        <p:spPr>
          <a:xfrm>
            <a:off x="285630"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8" name="object 98"/>
          <p:cNvSpPr/>
          <p:nvPr/>
        </p:nvSpPr>
        <p:spPr>
          <a:xfrm>
            <a:off x="937825"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99" name="object 99"/>
          <p:cNvSpPr/>
          <p:nvPr/>
        </p:nvSpPr>
        <p:spPr>
          <a:xfrm>
            <a:off x="1630477"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0" name="object 100"/>
          <p:cNvSpPr/>
          <p:nvPr/>
        </p:nvSpPr>
        <p:spPr>
          <a:xfrm>
            <a:off x="2519234"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1" name="object 101"/>
          <p:cNvSpPr/>
          <p:nvPr/>
        </p:nvSpPr>
        <p:spPr>
          <a:xfrm>
            <a:off x="4213140"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2" name="object 102"/>
          <p:cNvSpPr/>
          <p:nvPr/>
        </p:nvSpPr>
        <p:spPr>
          <a:xfrm>
            <a:off x="8941394" y="4843232"/>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3" name="object 103"/>
          <p:cNvSpPr/>
          <p:nvPr/>
        </p:nvSpPr>
        <p:spPr>
          <a:xfrm>
            <a:off x="285630"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4" name="object 104"/>
          <p:cNvSpPr/>
          <p:nvPr/>
        </p:nvSpPr>
        <p:spPr>
          <a:xfrm>
            <a:off x="937825"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5" name="object 105"/>
          <p:cNvSpPr/>
          <p:nvPr/>
        </p:nvSpPr>
        <p:spPr>
          <a:xfrm>
            <a:off x="1630477"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6" name="object 106"/>
          <p:cNvSpPr/>
          <p:nvPr/>
        </p:nvSpPr>
        <p:spPr>
          <a:xfrm>
            <a:off x="2519234"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7" name="object 107"/>
          <p:cNvSpPr/>
          <p:nvPr/>
        </p:nvSpPr>
        <p:spPr>
          <a:xfrm>
            <a:off x="4213140"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8" name="object 108"/>
          <p:cNvSpPr/>
          <p:nvPr/>
        </p:nvSpPr>
        <p:spPr>
          <a:xfrm>
            <a:off x="8941394" y="5184221"/>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09" name="object 109"/>
          <p:cNvSpPr/>
          <p:nvPr/>
        </p:nvSpPr>
        <p:spPr>
          <a:xfrm>
            <a:off x="285630"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0" name="object 110"/>
          <p:cNvSpPr/>
          <p:nvPr/>
        </p:nvSpPr>
        <p:spPr>
          <a:xfrm>
            <a:off x="937825"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1" name="object 111"/>
          <p:cNvSpPr/>
          <p:nvPr/>
        </p:nvSpPr>
        <p:spPr>
          <a:xfrm>
            <a:off x="1630477"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2" name="object 112"/>
          <p:cNvSpPr/>
          <p:nvPr/>
        </p:nvSpPr>
        <p:spPr>
          <a:xfrm>
            <a:off x="2519234"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3" name="object 113"/>
          <p:cNvSpPr/>
          <p:nvPr/>
        </p:nvSpPr>
        <p:spPr>
          <a:xfrm>
            <a:off x="4213140"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4" name="object 114"/>
          <p:cNvSpPr txBox="1"/>
          <p:nvPr/>
        </p:nvSpPr>
        <p:spPr>
          <a:xfrm>
            <a:off x="4338513" y="1622333"/>
            <a:ext cx="4631049" cy="4113506"/>
          </a:xfrm>
          <a:prstGeom prst="rect">
            <a:avLst/>
          </a:prstGeom>
        </p:spPr>
        <p:txBody>
          <a:bodyPr vert="horz" wrap="square" lIns="0" tIns="35251" rIns="0" bIns="0" rtlCol="0">
            <a:spAutoFit/>
          </a:bodyPr>
          <a:lstStyle/>
          <a:p>
            <a:pPr marL="25179" marR="772996" algn="just">
              <a:lnSpc>
                <a:spcPct val="105600"/>
              </a:lnSpc>
              <a:spcBef>
                <a:spcPts val="278"/>
              </a:spcBef>
            </a:pPr>
            <a:r>
              <a:rPr sz="2100" dirty="0">
                <a:latin typeface="Arial"/>
                <a:cs typeface="Arial"/>
              </a:rPr>
              <a:t>Nh</a:t>
            </a:r>
            <a:r>
              <a:rPr lang="en-US" sz="2100" dirty="0">
                <a:latin typeface="Arial"/>
                <a:cs typeface="Arial"/>
              </a:rPr>
              <a:t>ả</a:t>
            </a:r>
            <a:r>
              <a:rPr sz="2100" dirty="0">
                <a:latin typeface="Arial"/>
                <a:cs typeface="Arial"/>
              </a:rPr>
              <a:t>y đ</a:t>
            </a:r>
            <a:r>
              <a:rPr lang="en-US" sz="2100" dirty="0">
                <a:latin typeface="Arial"/>
                <a:cs typeface="Arial"/>
              </a:rPr>
              <a:t>ế</a:t>
            </a:r>
            <a:r>
              <a:rPr sz="2100" dirty="0">
                <a:latin typeface="Arial"/>
                <a:cs typeface="Arial"/>
              </a:rPr>
              <a:t>n đ</a:t>
            </a:r>
            <a:r>
              <a:rPr lang="en-US" sz="2100" dirty="0">
                <a:latin typeface="Arial"/>
                <a:cs typeface="Arial"/>
              </a:rPr>
              <a:t>ầ</a:t>
            </a:r>
            <a:r>
              <a:rPr sz="2100" dirty="0">
                <a:latin typeface="Arial"/>
                <a:cs typeface="Arial"/>
              </a:rPr>
              <a:t>u chương trình m</a:t>
            </a:r>
            <a:r>
              <a:rPr lang="en-US" sz="2100" dirty="0">
                <a:latin typeface="Arial"/>
                <a:cs typeface="Arial"/>
              </a:rPr>
              <a:t>ồ</a:t>
            </a:r>
            <a:r>
              <a:rPr sz="2100" dirty="0">
                <a:latin typeface="Arial"/>
                <a:cs typeface="Arial"/>
              </a:rPr>
              <a:t>i  Tên </a:t>
            </a:r>
            <a:r>
              <a:rPr sz="2100" dirty="0" err="1">
                <a:latin typeface="Arial"/>
                <a:cs typeface="Arial"/>
              </a:rPr>
              <a:t>h</a:t>
            </a:r>
            <a:r>
              <a:rPr lang="en-US" sz="2100" dirty="0" err="1">
                <a:latin typeface="Arial"/>
                <a:cs typeface="Arial"/>
              </a:rPr>
              <a:t>ệ</a:t>
            </a:r>
            <a:r>
              <a:rPr sz="2100" dirty="0">
                <a:latin typeface="Arial"/>
                <a:cs typeface="Arial"/>
              </a:rPr>
              <a:t> </a:t>
            </a:r>
            <a:r>
              <a:rPr sz="2100" dirty="0" err="1">
                <a:latin typeface="Arial"/>
                <a:cs typeface="Arial"/>
              </a:rPr>
              <a:t>th</a:t>
            </a:r>
            <a:r>
              <a:rPr lang="en-US" sz="2100" dirty="0" err="1">
                <a:latin typeface="Arial"/>
                <a:cs typeface="Arial"/>
              </a:rPr>
              <a:t>ố</a:t>
            </a:r>
            <a:r>
              <a:rPr sz="2100" dirty="0" err="1">
                <a:latin typeface="Arial"/>
                <a:cs typeface="Arial"/>
              </a:rPr>
              <a:t>ng</a:t>
            </a:r>
            <a:r>
              <a:rPr sz="2100" dirty="0">
                <a:latin typeface="Arial"/>
                <a:cs typeface="Arial"/>
              </a:rPr>
              <a:t> file đã format đĩa  Bytes  per Sector</a:t>
            </a:r>
          </a:p>
          <a:p>
            <a:pPr marL="25179" marR="699977">
              <a:lnSpc>
                <a:spcPct val="102600"/>
              </a:lnSpc>
            </a:pPr>
            <a:r>
              <a:rPr sz="2100" dirty="0">
                <a:latin typeface="Arial"/>
                <a:cs typeface="Arial"/>
              </a:rPr>
              <a:t>Sectors per Cluster (</a:t>
            </a:r>
            <a:r>
              <a:rPr sz="2100" i="1" dirty="0">
                <a:latin typeface="Arial"/>
                <a:cs typeface="Arial"/>
              </a:rPr>
              <a:t>4K-Cluster </a:t>
            </a:r>
            <a:r>
              <a:rPr sz="2100" dirty="0">
                <a:latin typeface="Arial"/>
                <a:cs typeface="Arial"/>
              </a:rPr>
              <a:t>)  Reserved  sectors.  Allways zero</a:t>
            </a:r>
          </a:p>
          <a:p>
            <a:pPr marL="25179" marR="10072">
              <a:lnSpc>
                <a:spcPct val="104600"/>
              </a:lnSpc>
              <a:spcBef>
                <a:spcPts val="109"/>
              </a:spcBef>
            </a:pPr>
            <a:r>
              <a:rPr sz="2100" dirty="0">
                <a:latin typeface="Arial"/>
                <a:cs typeface="Arial"/>
              </a:rPr>
              <a:t>Allways 0 (</a:t>
            </a:r>
            <a:r>
              <a:rPr sz="2100" b="1" dirty="0">
                <a:solidFill>
                  <a:srgbClr val="0000FF"/>
                </a:solidFill>
                <a:latin typeface="Arial"/>
                <a:cs typeface="Arial"/>
              </a:rPr>
              <a:t>FAT</a:t>
            </a:r>
            <a:r>
              <a:rPr sz="2100" dirty="0">
                <a:solidFill>
                  <a:srgbClr val="0000FF"/>
                </a:solidFill>
                <a:latin typeface="Arial"/>
                <a:cs typeface="Arial"/>
              </a:rPr>
              <a:t>: S</a:t>
            </a:r>
            <a:r>
              <a:rPr lang="en-US" sz="2100" dirty="0">
                <a:solidFill>
                  <a:srgbClr val="0000FF"/>
                </a:solidFill>
                <a:latin typeface="Arial"/>
                <a:cs typeface="Arial"/>
              </a:rPr>
              <a:t>ố </a:t>
            </a:r>
            <a:r>
              <a:rPr sz="2100" dirty="0">
                <a:solidFill>
                  <a:srgbClr val="0000FF"/>
                </a:solidFill>
                <a:latin typeface="Arial"/>
                <a:cs typeface="Arial"/>
              </a:rPr>
              <a:t>b</a:t>
            </a:r>
            <a:r>
              <a:rPr lang="en-US" sz="2100" dirty="0">
                <a:solidFill>
                  <a:srgbClr val="0000FF"/>
                </a:solidFill>
                <a:latin typeface="Arial"/>
                <a:cs typeface="Arial"/>
              </a:rPr>
              <a:t>ả</a:t>
            </a:r>
            <a:r>
              <a:rPr sz="2100" dirty="0">
                <a:solidFill>
                  <a:srgbClr val="0000FF"/>
                </a:solidFill>
                <a:latin typeface="Arial"/>
                <a:cs typeface="Arial"/>
              </a:rPr>
              <a:t>ng FAT</a:t>
            </a:r>
            <a:r>
              <a:rPr sz="2100" dirty="0">
                <a:latin typeface="Arial"/>
                <a:cs typeface="Arial"/>
              </a:rPr>
              <a:t>)  </a:t>
            </a:r>
            <a:endParaRPr lang="en-US" sz="2100" dirty="0">
              <a:latin typeface="Arial"/>
              <a:cs typeface="Arial"/>
            </a:endParaRPr>
          </a:p>
          <a:p>
            <a:pPr marL="25179" marR="10072">
              <a:lnSpc>
                <a:spcPct val="104600"/>
              </a:lnSpc>
              <a:spcBef>
                <a:spcPts val="109"/>
              </a:spcBef>
            </a:pPr>
            <a:r>
              <a:rPr sz="2100" dirty="0">
                <a:latin typeface="Arial"/>
                <a:cs typeface="Arial"/>
              </a:rPr>
              <a:t>Allways 0 (</a:t>
            </a:r>
            <a:r>
              <a:rPr sz="2100" b="1" dirty="0">
                <a:solidFill>
                  <a:srgbClr val="0000FF"/>
                </a:solidFill>
                <a:latin typeface="Arial"/>
                <a:cs typeface="Arial"/>
              </a:rPr>
              <a:t>FAT</a:t>
            </a:r>
            <a:r>
              <a:rPr sz="2100" dirty="0">
                <a:solidFill>
                  <a:srgbClr val="0000FF"/>
                </a:solidFill>
                <a:latin typeface="Arial"/>
                <a:cs typeface="Arial"/>
              </a:rPr>
              <a:t>: S</a:t>
            </a:r>
            <a:r>
              <a:rPr lang="en-US" sz="2100" dirty="0">
                <a:solidFill>
                  <a:srgbClr val="0000FF"/>
                </a:solidFill>
                <a:latin typeface="Arial"/>
                <a:cs typeface="Arial"/>
              </a:rPr>
              <a:t>ố</a:t>
            </a:r>
            <a:r>
              <a:rPr sz="2100" dirty="0">
                <a:solidFill>
                  <a:srgbClr val="0000FF"/>
                </a:solidFill>
                <a:latin typeface="Arial"/>
                <a:cs typeface="Arial"/>
              </a:rPr>
              <a:t> p/t</a:t>
            </a:r>
            <a:r>
              <a:rPr lang="en-US" sz="2100" dirty="0">
                <a:solidFill>
                  <a:srgbClr val="0000FF"/>
                </a:solidFill>
                <a:latin typeface="Arial"/>
                <a:cs typeface="Arial"/>
              </a:rPr>
              <a:t>ử</a:t>
            </a:r>
            <a:r>
              <a:rPr sz="2100" dirty="0">
                <a:solidFill>
                  <a:srgbClr val="0000FF"/>
                </a:solidFill>
                <a:latin typeface="Arial"/>
                <a:cs typeface="Arial"/>
              </a:rPr>
              <a:t> c</a:t>
            </a:r>
            <a:r>
              <a:rPr lang="en-US" sz="2100" dirty="0">
                <a:solidFill>
                  <a:srgbClr val="0000FF"/>
                </a:solidFill>
                <a:latin typeface="Arial"/>
                <a:cs typeface="Arial"/>
              </a:rPr>
              <a:t>ủ</a:t>
            </a:r>
            <a:r>
              <a:rPr sz="2100" dirty="0">
                <a:solidFill>
                  <a:srgbClr val="0000FF"/>
                </a:solidFill>
                <a:latin typeface="Arial"/>
                <a:cs typeface="Arial"/>
              </a:rPr>
              <a:t>a ROOT</a:t>
            </a:r>
            <a:r>
              <a:rPr sz="2100" dirty="0">
                <a:latin typeface="Arial"/>
                <a:cs typeface="Arial"/>
              </a:rPr>
              <a:t>)  Not used by NTFS (</a:t>
            </a:r>
            <a:r>
              <a:rPr sz="2100" b="1" dirty="0">
                <a:solidFill>
                  <a:srgbClr val="0000FF"/>
                </a:solidFill>
                <a:latin typeface="Arial"/>
                <a:cs typeface="Arial"/>
              </a:rPr>
              <a:t>FAT</a:t>
            </a:r>
            <a:r>
              <a:rPr sz="2100" dirty="0">
                <a:solidFill>
                  <a:srgbClr val="0000FF"/>
                </a:solidFill>
                <a:latin typeface="Arial"/>
                <a:cs typeface="Arial"/>
              </a:rPr>
              <a:t>:K/thư</a:t>
            </a:r>
            <a:r>
              <a:rPr lang="en-US" sz="2100" dirty="0">
                <a:solidFill>
                  <a:srgbClr val="0000FF"/>
                </a:solidFill>
                <a:latin typeface="Arial"/>
                <a:cs typeface="Arial"/>
              </a:rPr>
              <a:t>ớ</a:t>
            </a:r>
            <a:r>
              <a:rPr sz="2100" dirty="0">
                <a:solidFill>
                  <a:srgbClr val="0000FF"/>
                </a:solidFill>
                <a:latin typeface="Arial"/>
                <a:cs typeface="Arial"/>
              </a:rPr>
              <a:t>c đĩa</a:t>
            </a:r>
            <a:r>
              <a:rPr sz="2100" dirty="0">
                <a:latin typeface="Arial"/>
                <a:cs typeface="Arial"/>
              </a:rPr>
              <a:t>)  Media Type</a:t>
            </a:r>
          </a:p>
          <a:p>
            <a:pPr marL="25179" marR="669762">
              <a:lnSpc>
                <a:spcPct val="102600"/>
              </a:lnSpc>
            </a:pPr>
            <a:r>
              <a:rPr sz="2100" dirty="0">
                <a:latin typeface="Arial"/>
                <a:cs typeface="Arial"/>
              </a:rPr>
              <a:t>Allway 0 (</a:t>
            </a:r>
            <a:r>
              <a:rPr sz="2100" b="1" dirty="0">
                <a:solidFill>
                  <a:srgbClr val="0000FF"/>
                </a:solidFill>
                <a:latin typeface="Arial"/>
                <a:cs typeface="Arial"/>
              </a:rPr>
              <a:t>FAT</a:t>
            </a:r>
            <a:r>
              <a:rPr sz="2100" dirty="0">
                <a:solidFill>
                  <a:srgbClr val="0000FF"/>
                </a:solidFill>
                <a:latin typeface="Arial"/>
                <a:cs typeface="Arial"/>
              </a:rPr>
              <a:t>:Sectors cho FAT</a:t>
            </a:r>
            <a:r>
              <a:rPr sz="2100" dirty="0">
                <a:latin typeface="Arial"/>
                <a:cs typeface="Arial"/>
              </a:rPr>
              <a:t>)  Sector per Track (</a:t>
            </a:r>
            <a:r>
              <a:rPr sz="2100" i="1" dirty="0">
                <a:latin typeface="Arial"/>
                <a:cs typeface="Arial"/>
              </a:rPr>
              <a:t>63 </a:t>
            </a:r>
            <a:r>
              <a:rPr sz="2100" dirty="0">
                <a:latin typeface="Arial"/>
                <a:cs typeface="Arial"/>
              </a:rPr>
              <a:t>)</a:t>
            </a:r>
          </a:p>
          <a:p>
            <a:pPr marL="25179">
              <a:spcBef>
                <a:spcPts val="59"/>
              </a:spcBef>
            </a:pPr>
            <a:r>
              <a:rPr sz="2100" dirty="0">
                <a:latin typeface="Arial"/>
                <a:cs typeface="Arial"/>
              </a:rPr>
              <a:t>Number of Head  (</a:t>
            </a:r>
            <a:r>
              <a:rPr sz="2100" i="1" dirty="0">
                <a:latin typeface="Arial"/>
                <a:cs typeface="Arial"/>
              </a:rPr>
              <a:t>255 </a:t>
            </a:r>
            <a:r>
              <a:rPr sz="2100" dirty="0">
                <a:latin typeface="Arial"/>
                <a:cs typeface="Arial"/>
              </a:rPr>
              <a:t>)</a:t>
            </a:r>
          </a:p>
        </p:txBody>
      </p:sp>
      <p:sp>
        <p:nvSpPr>
          <p:cNvPr id="115" name="object 115"/>
          <p:cNvSpPr/>
          <p:nvPr/>
        </p:nvSpPr>
        <p:spPr>
          <a:xfrm>
            <a:off x="8941394" y="5525208"/>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6" name="object 116"/>
          <p:cNvSpPr/>
          <p:nvPr/>
        </p:nvSpPr>
        <p:spPr>
          <a:xfrm>
            <a:off x="285630" y="586622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7" name="object 117"/>
          <p:cNvSpPr/>
          <p:nvPr/>
        </p:nvSpPr>
        <p:spPr>
          <a:xfrm>
            <a:off x="937825" y="586622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8" name="object 118"/>
          <p:cNvSpPr/>
          <p:nvPr/>
        </p:nvSpPr>
        <p:spPr>
          <a:xfrm>
            <a:off x="1630477" y="586622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19" name="object 119"/>
          <p:cNvSpPr/>
          <p:nvPr/>
        </p:nvSpPr>
        <p:spPr>
          <a:xfrm>
            <a:off x="2519234" y="586622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0" name="object 120"/>
          <p:cNvSpPr/>
          <p:nvPr/>
        </p:nvSpPr>
        <p:spPr>
          <a:xfrm>
            <a:off x="4213140" y="586622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1" name="object 121"/>
          <p:cNvSpPr txBox="1"/>
          <p:nvPr/>
        </p:nvSpPr>
        <p:spPr>
          <a:xfrm>
            <a:off x="4310027" y="5723943"/>
            <a:ext cx="2547968" cy="346048"/>
          </a:xfrm>
          <a:prstGeom prst="rect">
            <a:avLst/>
          </a:prstGeom>
        </p:spPr>
        <p:txBody>
          <a:bodyPr vert="horz" wrap="square" lIns="0" tIns="22661" rIns="0" bIns="0" rtlCol="0">
            <a:spAutoFit/>
          </a:bodyPr>
          <a:lstStyle/>
          <a:p>
            <a:pPr marL="25179">
              <a:spcBef>
                <a:spcPts val="178"/>
              </a:spcBef>
            </a:pPr>
            <a:r>
              <a:rPr sz="2100" dirty="0">
                <a:latin typeface="Arial"/>
                <a:cs typeface="Arial"/>
              </a:rPr>
              <a:t>Hidden sectors  (</a:t>
            </a:r>
            <a:r>
              <a:rPr sz="2100" i="1" dirty="0">
                <a:latin typeface="Arial"/>
                <a:cs typeface="Arial"/>
              </a:rPr>
              <a:t>63 </a:t>
            </a:r>
            <a:r>
              <a:rPr sz="2100" dirty="0">
                <a:latin typeface="Arial"/>
                <a:cs typeface="Arial"/>
              </a:rPr>
              <a:t>)</a:t>
            </a:r>
          </a:p>
        </p:txBody>
      </p:sp>
      <p:sp>
        <p:nvSpPr>
          <p:cNvPr id="122" name="object 122"/>
          <p:cNvSpPr/>
          <p:nvPr/>
        </p:nvSpPr>
        <p:spPr>
          <a:xfrm>
            <a:off x="8941393" y="5866219"/>
            <a:ext cx="45719" cy="681999"/>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3" name="object 123"/>
          <p:cNvSpPr/>
          <p:nvPr/>
        </p:nvSpPr>
        <p:spPr>
          <a:xfrm>
            <a:off x="285630" y="6207207"/>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4" name="object 124"/>
          <p:cNvSpPr/>
          <p:nvPr/>
        </p:nvSpPr>
        <p:spPr>
          <a:xfrm>
            <a:off x="937825" y="6207207"/>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5" name="object 125"/>
          <p:cNvSpPr/>
          <p:nvPr/>
        </p:nvSpPr>
        <p:spPr>
          <a:xfrm>
            <a:off x="1630477" y="6207207"/>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6" name="object 126"/>
          <p:cNvSpPr/>
          <p:nvPr/>
        </p:nvSpPr>
        <p:spPr>
          <a:xfrm>
            <a:off x="2519234" y="6207207"/>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27" name="object 127"/>
          <p:cNvSpPr txBox="1"/>
          <p:nvPr/>
        </p:nvSpPr>
        <p:spPr>
          <a:xfrm>
            <a:off x="314117" y="1622333"/>
            <a:ext cx="3774130" cy="4784164"/>
          </a:xfrm>
          <a:prstGeom prst="rect">
            <a:avLst/>
          </a:prstGeom>
        </p:spPr>
        <p:txBody>
          <a:bodyPr vert="horz" wrap="square" lIns="0" tIns="54135" rIns="0" bIns="0" rtlCol="0">
            <a:spAutoFit/>
          </a:bodyPr>
          <a:lstStyle/>
          <a:p>
            <a:pPr marL="135967" algn="ctr">
              <a:spcBef>
                <a:spcPts val="426"/>
              </a:spcBef>
              <a:tabLst>
                <a:tab pos="828390" algn="l"/>
                <a:tab pos="1266505" algn="l"/>
                <a:tab pos="2467544" algn="l"/>
              </a:tabLst>
            </a:pPr>
            <a:r>
              <a:rPr sz="2100" dirty="0">
                <a:latin typeface="Arial"/>
                <a:cs typeface="Arial"/>
              </a:rPr>
              <a:t>1	0	3B	EB 52 90</a:t>
            </a:r>
          </a:p>
          <a:p>
            <a:pPr marL="162405">
              <a:spcBef>
                <a:spcPts val="218"/>
              </a:spcBef>
              <a:tabLst>
                <a:tab pos="853569" algn="l"/>
                <a:tab pos="1292943" algn="l"/>
                <a:tab pos="2882998" algn="l"/>
              </a:tabLst>
            </a:pPr>
            <a:r>
              <a:rPr sz="2100" dirty="0">
                <a:latin typeface="Arial"/>
                <a:cs typeface="Arial"/>
              </a:rPr>
              <a:t>2	3	8B	NTFS</a:t>
            </a:r>
          </a:p>
          <a:p>
            <a:pPr marL="135967" algn="ctr">
              <a:spcBef>
                <a:spcPts val="59"/>
              </a:spcBef>
              <a:tabLst>
                <a:tab pos="691164" algn="l"/>
                <a:tab pos="1266505" algn="l"/>
                <a:tab pos="2906918" algn="l"/>
              </a:tabLst>
            </a:pPr>
            <a:r>
              <a:rPr sz="2100" dirty="0">
                <a:latin typeface="Arial"/>
                <a:cs typeface="Arial"/>
              </a:rPr>
              <a:t>3	11	1W	00 02</a:t>
            </a:r>
          </a:p>
          <a:p>
            <a:pPr marL="135967" algn="ctr">
              <a:spcBef>
                <a:spcPts val="59"/>
              </a:spcBef>
              <a:tabLst>
                <a:tab pos="691164" algn="l"/>
                <a:tab pos="1266505" algn="l"/>
                <a:tab pos="3273273" algn="l"/>
              </a:tabLst>
            </a:pPr>
            <a:r>
              <a:rPr sz="2100" dirty="0">
                <a:latin typeface="Arial"/>
                <a:cs typeface="Arial"/>
              </a:rPr>
              <a:t>4	13	1B	08</a:t>
            </a:r>
          </a:p>
          <a:p>
            <a:pPr marL="135967" algn="ctr">
              <a:spcBef>
                <a:spcPts val="59"/>
              </a:spcBef>
              <a:tabLst>
                <a:tab pos="691164" algn="l"/>
                <a:tab pos="1266505" algn="l"/>
                <a:tab pos="2906918" algn="l"/>
              </a:tabLst>
            </a:pPr>
            <a:r>
              <a:rPr sz="2100" dirty="0">
                <a:latin typeface="Arial"/>
                <a:cs typeface="Arial"/>
              </a:rPr>
              <a:t>5	14	1W	00 00</a:t>
            </a:r>
          </a:p>
          <a:p>
            <a:pPr marL="135967" algn="ctr">
              <a:spcBef>
                <a:spcPts val="218"/>
              </a:spcBef>
              <a:tabLst>
                <a:tab pos="691164" algn="l"/>
                <a:tab pos="1266505" algn="l"/>
                <a:tab pos="3273273" algn="l"/>
              </a:tabLst>
            </a:pPr>
            <a:r>
              <a:rPr sz="2100" dirty="0">
                <a:latin typeface="Arial"/>
                <a:cs typeface="Arial"/>
              </a:rPr>
              <a:t>6	16	1B	00</a:t>
            </a:r>
          </a:p>
          <a:p>
            <a:pPr marL="135967" algn="ctr">
              <a:spcBef>
                <a:spcPts val="218"/>
              </a:spcBef>
              <a:tabLst>
                <a:tab pos="691164" algn="l"/>
                <a:tab pos="1266505" algn="l"/>
                <a:tab pos="2906918" algn="l"/>
              </a:tabLst>
            </a:pPr>
            <a:r>
              <a:rPr sz="2100" dirty="0">
                <a:latin typeface="Arial"/>
                <a:cs typeface="Arial"/>
              </a:rPr>
              <a:t>7	17	1W	00 00</a:t>
            </a:r>
          </a:p>
          <a:p>
            <a:pPr marL="135967" algn="ctr">
              <a:spcBef>
                <a:spcPts val="59"/>
              </a:spcBef>
              <a:tabLst>
                <a:tab pos="691164" algn="l"/>
                <a:tab pos="1266505" algn="l"/>
                <a:tab pos="2906918" algn="l"/>
              </a:tabLst>
            </a:pPr>
            <a:r>
              <a:rPr sz="2100" dirty="0">
                <a:latin typeface="Arial"/>
                <a:cs typeface="Arial"/>
              </a:rPr>
              <a:t>8	19	1W	00 00</a:t>
            </a:r>
          </a:p>
          <a:p>
            <a:pPr marL="135967" algn="ctr">
              <a:spcBef>
                <a:spcPts val="59"/>
              </a:spcBef>
              <a:tabLst>
                <a:tab pos="691164" algn="l"/>
                <a:tab pos="1266505" algn="l"/>
                <a:tab pos="3254388" algn="l"/>
              </a:tabLst>
            </a:pPr>
            <a:r>
              <a:rPr sz="2100" dirty="0">
                <a:latin typeface="Arial"/>
                <a:cs typeface="Arial"/>
              </a:rPr>
              <a:t>9	21	1B	F8</a:t>
            </a:r>
          </a:p>
          <a:p>
            <a:pPr algn="ctr">
              <a:spcBef>
                <a:spcPts val="59"/>
              </a:spcBef>
              <a:tabLst>
                <a:tab pos="691164" algn="l"/>
                <a:tab pos="1267764" algn="l"/>
                <a:tab pos="2906918" algn="l"/>
              </a:tabLst>
            </a:pPr>
            <a:r>
              <a:rPr sz="2100" dirty="0">
                <a:latin typeface="Arial"/>
                <a:cs typeface="Arial"/>
              </a:rPr>
              <a:t>10	22	1W	00 00</a:t>
            </a:r>
          </a:p>
          <a:p>
            <a:pPr algn="ctr">
              <a:spcBef>
                <a:spcPts val="59"/>
              </a:spcBef>
              <a:tabLst>
                <a:tab pos="691164" algn="l"/>
                <a:tab pos="1267764" algn="l"/>
                <a:tab pos="2888034" algn="l"/>
              </a:tabLst>
            </a:pPr>
            <a:r>
              <a:rPr sz="2100" dirty="0">
                <a:latin typeface="Arial"/>
                <a:cs typeface="Arial"/>
              </a:rPr>
              <a:t>11	24	1W	3F 00</a:t>
            </a:r>
          </a:p>
          <a:p>
            <a:pPr algn="ctr">
              <a:spcBef>
                <a:spcPts val="59"/>
              </a:spcBef>
              <a:tabLst>
                <a:tab pos="691164" algn="l"/>
                <a:tab pos="1267764" algn="l"/>
                <a:tab pos="2869149" algn="l"/>
              </a:tabLst>
            </a:pPr>
            <a:r>
              <a:rPr sz="2100" dirty="0">
                <a:latin typeface="Arial"/>
                <a:cs typeface="Arial"/>
              </a:rPr>
              <a:t>12	26	1W	FF 00</a:t>
            </a:r>
          </a:p>
          <a:p>
            <a:pPr algn="ctr">
              <a:spcBef>
                <a:spcPts val="59"/>
              </a:spcBef>
              <a:tabLst>
                <a:tab pos="691164" algn="l"/>
                <a:tab pos="1267764" algn="l"/>
                <a:tab pos="2155324" algn="l"/>
              </a:tabLst>
            </a:pPr>
            <a:r>
              <a:rPr sz="2100" dirty="0">
                <a:latin typeface="Arial"/>
                <a:cs typeface="Arial"/>
              </a:rPr>
              <a:t>13	28	1DW	3F  00  00 00</a:t>
            </a:r>
          </a:p>
          <a:p>
            <a:pPr algn="ctr">
              <a:spcBef>
                <a:spcPts val="59"/>
              </a:spcBef>
              <a:tabLst>
                <a:tab pos="691164" algn="l"/>
                <a:tab pos="1267764" algn="l"/>
                <a:tab pos="2174208" algn="l"/>
              </a:tabLst>
            </a:pPr>
            <a:r>
              <a:rPr sz="2100" dirty="0">
                <a:latin typeface="Arial"/>
                <a:cs typeface="Arial"/>
              </a:rPr>
              <a:t>14	32	1DW	00  00  00 00</a:t>
            </a:r>
          </a:p>
        </p:txBody>
      </p:sp>
      <p:sp>
        <p:nvSpPr>
          <p:cNvPr id="128" name="object 128"/>
          <p:cNvSpPr/>
          <p:nvPr/>
        </p:nvSpPr>
        <p:spPr>
          <a:xfrm>
            <a:off x="4213140" y="6207207"/>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131" name="object 131"/>
          <p:cNvSpPr/>
          <p:nvPr/>
        </p:nvSpPr>
        <p:spPr>
          <a:xfrm>
            <a:off x="285631" y="6553202"/>
            <a:ext cx="8656572" cy="0"/>
          </a:xfrm>
          <a:custGeom>
            <a:avLst/>
            <a:gdLst/>
            <a:ahLst/>
            <a:cxnLst/>
            <a:rect l="l" t="t" r="r" b="b"/>
            <a:pathLst>
              <a:path w="4364355">
                <a:moveTo>
                  <a:pt x="0" y="0"/>
                </a:moveTo>
                <a:lnTo>
                  <a:pt x="4363948" y="0"/>
                </a:lnTo>
              </a:path>
            </a:pathLst>
          </a:custGeom>
          <a:ln w="5054">
            <a:solidFill>
              <a:srgbClr val="000000"/>
            </a:solidFill>
          </a:ln>
        </p:spPr>
        <p:txBody>
          <a:bodyPr wrap="square" lIns="0" tIns="0" rIns="0" bIns="0" rtlCol="0"/>
          <a:lstStyle/>
          <a:p>
            <a:endParaRPr/>
          </a:p>
        </p:txBody>
      </p:sp>
      <p:sp>
        <p:nvSpPr>
          <p:cNvPr id="133" name="Rectangle 13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134" name="Rectangle 133"/>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bảng tham số đĩa cho hệ thống NTFS 1</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35" name="Rectangle 134"/>
              <p:cNvSpPr/>
              <p:nvPr/>
            </p:nvSpPr>
            <p:spPr>
              <a:xfrm>
                <a:off x="4213140" y="6068252"/>
                <a:ext cx="4930860" cy="400110"/>
              </a:xfrm>
              <a:prstGeom prst="rect">
                <a:avLst/>
              </a:prstGeom>
            </p:spPr>
            <p:txBody>
              <a:bodyPr wrap="squar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Not used by NTFS (</a:t>
                </a:r>
                <a:r>
                  <a:rPr lang="en-US" altLang="ja-JP" sz="2000" dirty="0">
                    <a:solidFill>
                      <a:srgbClr val="0000FF"/>
                    </a:solidFill>
                    <a:latin typeface="Tahoma" panose="020B0604030504040204" pitchFamily="34" charset="0"/>
                    <a:ea typeface="Tahoma" panose="020B0604030504040204" pitchFamily="34" charset="0"/>
                    <a:cs typeface="Tahoma" panose="020B0604030504040204" pitchFamily="34" charset="0"/>
                  </a:rPr>
                  <a:t>FAT:  </a:t>
                </a:r>
                <a14:m>
                  <m:oMath xmlns:m="http://schemas.openxmlformats.org/officeDocument/2006/math">
                    <m:nary>
                      <m:naryPr>
                        <m:chr m:val="∑"/>
                        <m:subHide m:val="on"/>
                        <m:supHide m:val="on"/>
                        <m:ctrlPr>
                          <a:rPr lang="en-US" altLang="ja-JP" sz="2000" i="1" dirty="0" smtClean="0">
                            <a:solidFill>
                              <a:srgbClr val="0000FF"/>
                            </a:solidFill>
                            <a:latin typeface="Cambria Math" panose="02040503050406030204" pitchFamily="18" charset="0"/>
                          </a:rPr>
                        </m:ctrlPr>
                      </m:naryPr>
                      <m:sub/>
                      <m:sup/>
                      <m:e>
                        <m:r>
                          <m:rPr>
                            <m:nor/>
                          </m:rPr>
                          <a:rPr lang="en-US" altLang="ja-JP" sz="2000" dirty="0">
                            <a:solidFill>
                              <a:srgbClr val="0000FF"/>
                            </a:solidFill>
                            <a:latin typeface="Tahoma" panose="020B0604030504040204" pitchFamily="34" charset="0"/>
                            <a:ea typeface="Tahoma" panose="020B0604030504040204" pitchFamily="34" charset="0"/>
                            <a:cs typeface="Tahoma" panose="020B0604030504040204" pitchFamily="34" charset="0"/>
                          </a:rPr>
                          <m:t>sectors</m:t>
                        </m:r>
                      </m:e>
                    </m:nary>
                  </m:oMath>
                </a14:m>
                <a:r>
                  <a:rPr lang="en-US" altLang="ja-JP" sz="2000" dirty="0">
                    <a:latin typeface="Tahoma" panose="020B0604030504040204" pitchFamily="34" charset="0"/>
                    <a:ea typeface="Tahoma" panose="020B0604030504040204" pitchFamily="34" charset="0"/>
                    <a:cs typeface="Tahoma" panose="020B0604030504040204" pitchFamily="34" charset="0"/>
                  </a:rPr>
                  <a:t>)</a:t>
                </a:r>
                <a:endParaRPr lang="ja-JP" altLang="en-US" sz="2000" dirty="0">
                  <a:latin typeface="Tahoma" panose="020B0604030504040204" pitchFamily="34" charset="0"/>
                  <a:cs typeface="Tahoma" panose="020B0604030504040204" pitchFamily="34" charset="0"/>
                </a:endParaRPr>
              </a:p>
            </p:txBody>
          </p:sp>
        </mc:Choice>
        <mc:Fallback xmlns="">
          <p:sp>
            <p:nvSpPr>
              <p:cNvPr id="135" name="Rectangle 134"/>
              <p:cNvSpPr>
                <a:spLocks noRot="1" noChangeAspect="1" noMove="1" noResize="1" noEditPoints="1" noAdjustHandles="1" noChangeArrowheads="1" noChangeShapeType="1" noTextEdit="1"/>
              </p:cNvSpPr>
              <p:nvPr/>
            </p:nvSpPr>
            <p:spPr>
              <a:xfrm>
                <a:off x="4213140" y="6068252"/>
                <a:ext cx="4930860" cy="400110"/>
              </a:xfrm>
              <a:prstGeom prst="rect">
                <a:avLst/>
              </a:prstGeom>
              <a:blipFill rotWithShape="1">
                <a:blip r:embed="rId2"/>
                <a:stretch>
                  <a:fillRect l="-1236" t="-119697" b="-1848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2729656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17)</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Ghi file</a:t>
            </a:r>
            <a:endParaRPr lang="en-US" altLang="ja-JP" sz="2300" dirty="0">
              <a:solidFill>
                <a:prstClr val="white"/>
              </a:solidFill>
            </a:endParaRPr>
          </a:p>
        </p:txBody>
      </p:sp>
      <p:sp>
        <p:nvSpPr>
          <p:cNvPr id="62" name="Rectangle 61"/>
          <p:cNvSpPr/>
          <p:nvPr/>
        </p:nvSpPr>
        <p:spPr>
          <a:xfrm>
            <a:off x="992766" y="4865401"/>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Write() yêu cầu tên file và dữ liệu được ghi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ghi (write pointer) để chỉ ra vị trí ghi </a:t>
            </a:r>
            <a:endParaRPr lang="en-US" altLang="ja-JP" dirty="0"/>
          </a:p>
          <a:p>
            <a:pPr marL="742950" lvl="1" indent="-285750">
              <a:buFont typeface="Arial" panose="020B0604020202020204" pitchFamily="34" charset="0"/>
              <a:buChar char="•"/>
            </a:pPr>
            <a:r>
              <a:rPr lang="vi-VN" altLang="ja-JP" dirty="0"/>
              <a:t>Con trỏ ghi thay đổi sau mỗi thao tác ghi</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65395" y="3712562"/>
            <a:ext cx="1472696"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8917" y="3375408"/>
            <a:ext cx="934660" cy="369332"/>
          </a:xfrm>
          <a:prstGeom prst="rect">
            <a:avLst/>
          </a:prstGeom>
          <a:noFill/>
        </p:spPr>
        <p:txBody>
          <a:bodyPr wrap="square" rtlCol="0">
            <a:spAutoFit/>
          </a:bodyPr>
          <a:lstStyle/>
          <a:p>
            <a:r>
              <a:rPr lang="en-US" altLang="ja-JP" dirty="0"/>
              <a:t>w</a:t>
            </a:r>
            <a:r>
              <a:rPr kumimoji="1" lang="en-US" altLang="ja-JP" dirty="0"/>
              <a:t>p</a:t>
            </a:r>
            <a:endParaRPr kumimoji="1" lang="ja-JP" altLang="en-US" dirty="0"/>
          </a:p>
        </p:txBody>
      </p:sp>
      <p:sp>
        <p:nvSpPr>
          <p:cNvPr id="52" name="object 43"/>
          <p:cNvSpPr txBox="1"/>
          <p:nvPr/>
        </p:nvSpPr>
        <p:spPr>
          <a:xfrm>
            <a:off x="6135434" y="2089294"/>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19)</a:t>
            </a:r>
            <a:endParaRPr sz="2100" dirty="0">
              <a:latin typeface="Arial"/>
              <a:cs typeface="Arial"/>
            </a:endParaRPr>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59" name="object 43"/>
          <p:cNvSpPr txBox="1"/>
          <p:nvPr/>
        </p:nvSpPr>
        <p:spPr>
          <a:xfrm>
            <a:off x="6147009" y="2386700"/>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23)</a:t>
            </a:r>
            <a:endParaRPr sz="2100" dirty="0">
              <a:latin typeface="Arial"/>
              <a:cs typeface="Arial"/>
            </a:endParaRPr>
          </a:p>
        </p:txBody>
      </p:sp>
      <p:sp>
        <p:nvSpPr>
          <p:cNvPr id="65" name="Rectangle 64"/>
          <p:cNvSpPr/>
          <p:nvPr/>
        </p:nvSpPr>
        <p:spPr>
          <a:xfrm rot="16200000">
            <a:off x="6697599" y="3964926"/>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6" name="Rectangle 65"/>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Tree>
    <p:extLst>
      <p:ext uri="{BB962C8B-B14F-4D97-AF65-F5344CB8AC3E}">
        <p14:creationId xmlns:p14="http://schemas.microsoft.com/office/powerpoint/2010/main" val="3367835799"/>
      </p:ext>
    </p:extLst>
  </p:cSld>
  <p:clrMapOvr>
    <a:masterClrMapping/>
  </p:clrMapOvr>
  <p:transition>
    <p:cu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9"/>
          <p:cNvGraphicFramePr>
            <a:graphicFrameLocks noGrp="1"/>
          </p:cNvGraphicFramePr>
          <p:nvPr>
            <p:extLst>
              <p:ext uri="{D42A27DB-BD31-4B8C-83A1-F6EECF244321}">
                <p14:modId xmlns:p14="http://schemas.microsoft.com/office/powerpoint/2010/main" val="3669184639"/>
              </p:ext>
            </p:extLst>
          </p:nvPr>
        </p:nvGraphicFramePr>
        <p:xfrm>
          <a:off x="280618" y="1297307"/>
          <a:ext cx="8661756" cy="5108901"/>
        </p:xfrm>
        <a:graphic>
          <a:graphicData uri="http://schemas.openxmlformats.org/drawingml/2006/table">
            <a:tbl>
              <a:tblPr firstRow="1" bandRow="1">
                <a:tableStyleId>{2D5ABB26-0587-4C30-8999-92F81FD0307C}</a:tableStyleId>
              </a:tblPr>
              <a:tblGrid>
                <a:gridCol w="652195">
                  <a:extLst>
                    <a:ext uri="{9D8B030D-6E8A-4147-A177-3AD203B41FA5}">
                      <a16:colId xmlns:a16="http://schemas.microsoft.com/office/drawing/2014/main" val="20000"/>
                    </a:ext>
                  </a:extLst>
                </a:gridCol>
                <a:gridCol w="692650">
                  <a:extLst>
                    <a:ext uri="{9D8B030D-6E8A-4147-A177-3AD203B41FA5}">
                      <a16:colId xmlns:a16="http://schemas.microsoft.com/office/drawing/2014/main" val="20001"/>
                    </a:ext>
                  </a:extLst>
                </a:gridCol>
                <a:gridCol w="957449">
                  <a:extLst>
                    <a:ext uri="{9D8B030D-6E8A-4147-A177-3AD203B41FA5}">
                      <a16:colId xmlns:a16="http://schemas.microsoft.com/office/drawing/2014/main" val="20002"/>
                    </a:ext>
                  </a:extLst>
                </a:gridCol>
                <a:gridCol w="1774036">
                  <a:extLst>
                    <a:ext uri="{9D8B030D-6E8A-4147-A177-3AD203B41FA5}">
                      <a16:colId xmlns:a16="http://schemas.microsoft.com/office/drawing/2014/main" val="20003"/>
                    </a:ext>
                  </a:extLst>
                </a:gridCol>
                <a:gridCol w="4585426">
                  <a:extLst>
                    <a:ext uri="{9D8B030D-6E8A-4147-A177-3AD203B41FA5}">
                      <a16:colId xmlns:a16="http://schemas.microsoft.com/office/drawing/2014/main" val="20004"/>
                    </a:ext>
                  </a:extLst>
                </a:gridCol>
              </a:tblGrid>
              <a:tr h="402672">
                <a:tc>
                  <a:txBody>
                    <a:bodyPr/>
                    <a:lstStyle/>
                    <a:p>
                      <a:pPr algn="ctr">
                        <a:lnSpc>
                          <a:spcPct val="100000"/>
                        </a:lnSpc>
                        <a:spcBef>
                          <a:spcPts val="100"/>
                        </a:spcBef>
                      </a:pPr>
                      <a:r>
                        <a:rPr sz="2100" spc="5" dirty="0">
                          <a:latin typeface="Arial"/>
                          <a:cs typeface="Arial"/>
                        </a:rPr>
                        <a:t>Stt</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5" dirty="0">
                          <a:latin typeface="Arial"/>
                          <a:cs typeface="Arial"/>
                        </a:rPr>
                        <a:t>Ofs</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ct val="100000"/>
                        </a:lnSpc>
                        <a:spcBef>
                          <a:spcPts val="100"/>
                        </a:spcBef>
                      </a:pPr>
                      <a:r>
                        <a:rPr sz="2100" spc="50" dirty="0">
                          <a:latin typeface="Arial"/>
                          <a:cs typeface="Arial"/>
                        </a:rPr>
                        <a:t>Kt</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70" dirty="0">
                          <a:latin typeface="Arial"/>
                          <a:cs typeface="Arial"/>
                        </a:rPr>
                        <a:t>Giá  </a:t>
                      </a:r>
                      <a:r>
                        <a:rPr sz="2100" spc="30" dirty="0">
                          <a:latin typeface="Arial"/>
                          <a:cs typeface="Arial"/>
                        </a:rPr>
                        <a:t>tri</a:t>
                      </a:r>
                      <a:r>
                        <a:rPr sz="2100" spc="-90" dirty="0">
                          <a:latin typeface="Arial"/>
                          <a:cs typeface="Arial"/>
                        </a:rPr>
                        <a:t> </a:t>
                      </a:r>
                      <a:r>
                        <a:rPr sz="2100" spc="-145" dirty="0">
                          <a:latin typeface="Arial"/>
                          <a:cs typeface="Arial"/>
                        </a:rPr>
                        <a:t>m</a:t>
                      </a:r>
                      <a:r>
                        <a:rPr lang="en-US" sz="2100" spc="-145" dirty="0">
                          <a:latin typeface="Arial"/>
                          <a:cs typeface="Arial"/>
                        </a:rPr>
                        <a:t>ẫ</a:t>
                      </a:r>
                      <a:r>
                        <a:rPr sz="2100" spc="-145" dirty="0">
                          <a:latin typeface="Arial"/>
                          <a:cs typeface="Arial"/>
                        </a:rPr>
                        <a:t>u</a:t>
                      </a:r>
                      <a:endParaRPr sz="2100" dirty="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25167"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52338">
                <a:tc>
                  <a:txBody>
                    <a:bodyPr/>
                    <a:lstStyle/>
                    <a:p>
                      <a:pPr marL="38100" algn="ctr">
                        <a:lnSpc>
                          <a:spcPts val="1240"/>
                        </a:lnSpc>
                      </a:pPr>
                      <a:r>
                        <a:rPr sz="2100" spc="-70" dirty="0">
                          <a:latin typeface="Arial"/>
                          <a:cs typeface="Arial"/>
                        </a:rPr>
                        <a:t>15</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40"/>
                        </a:lnSpc>
                      </a:pPr>
                      <a:r>
                        <a:rPr sz="2100" spc="-5" dirty="0">
                          <a:latin typeface="Arial"/>
                          <a:cs typeface="Arial"/>
                        </a:rPr>
                        <a:t>36</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240"/>
                        </a:lnSpc>
                      </a:pPr>
                      <a:r>
                        <a:rPr sz="2100" spc="-70" dirty="0">
                          <a:latin typeface="Arial"/>
                          <a:cs typeface="Arial"/>
                        </a:rPr>
                        <a:t>80  00  80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240"/>
                        </a:lnSpc>
                      </a:pPr>
                      <a:r>
                        <a:rPr sz="2100" spc="-5" dirty="0">
                          <a:latin typeface="Arial"/>
                          <a:cs typeface="Arial"/>
                        </a:rPr>
                        <a:t>Not </a:t>
                      </a:r>
                      <a:r>
                        <a:rPr sz="2100" spc="-90" dirty="0">
                          <a:latin typeface="Arial"/>
                          <a:cs typeface="Arial"/>
                        </a:rPr>
                        <a:t>used  </a:t>
                      </a:r>
                      <a:r>
                        <a:rPr sz="2100" spc="-65" dirty="0">
                          <a:latin typeface="Arial"/>
                          <a:cs typeface="Arial"/>
                        </a:rPr>
                        <a:t>by  </a:t>
                      </a:r>
                      <a:r>
                        <a:rPr sz="2100" spc="-30" dirty="0">
                          <a:latin typeface="Arial"/>
                          <a:cs typeface="Arial"/>
                        </a:rPr>
                        <a:t>NTFS(</a:t>
                      </a:r>
                      <a:r>
                        <a:rPr sz="2100" b="1" spc="-30" dirty="0">
                          <a:solidFill>
                            <a:srgbClr val="0000FF"/>
                          </a:solidFill>
                          <a:latin typeface="Arial"/>
                          <a:cs typeface="Arial"/>
                        </a:rPr>
                        <a:t>FAT</a:t>
                      </a:r>
                      <a:r>
                        <a:rPr sz="2100" spc="-30" dirty="0">
                          <a:solidFill>
                            <a:srgbClr val="0000FF"/>
                          </a:solidFill>
                          <a:latin typeface="Arial"/>
                          <a:cs typeface="Arial"/>
                        </a:rPr>
                        <a:t>:T</a:t>
                      </a:r>
                      <a:r>
                        <a:rPr lang="en-US" sz="2100" spc="-30" dirty="0">
                          <a:solidFill>
                            <a:srgbClr val="0000FF"/>
                          </a:solidFill>
                          <a:latin typeface="Arial"/>
                          <a:cs typeface="Arial"/>
                        </a:rPr>
                        <a:t>ổ</a:t>
                      </a:r>
                      <a:r>
                        <a:rPr sz="2100" spc="-30" dirty="0">
                          <a:solidFill>
                            <a:srgbClr val="0000FF"/>
                          </a:solidFill>
                          <a:latin typeface="Arial"/>
                          <a:cs typeface="Arial"/>
                        </a:rPr>
                        <a:t>ng </a:t>
                      </a:r>
                      <a:r>
                        <a:rPr sz="2100" spc="-95" dirty="0">
                          <a:solidFill>
                            <a:srgbClr val="0000FF"/>
                          </a:solidFill>
                          <a:latin typeface="Arial"/>
                          <a:cs typeface="Arial"/>
                        </a:rPr>
                        <a:t>s</a:t>
                      </a:r>
                      <a:r>
                        <a:rPr lang="en-US" sz="2100" spc="-95" dirty="0">
                          <a:solidFill>
                            <a:srgbClr val="0000FF"/>
                          </a:solidFill>
                          <a:latin typeface="Arial"/>
                          <a:cs typeface="Arial"/>
                        </a:rPr>
                        <a:t>ố</a:t>
                      </a:r>
                      <a:r>
                        <a:rPr sz="2100" spc="-90" dirty="0">
                          <a:solidFill>
                            <a:srgbClr val="0000FF"/>
                          </a:solidFill>
                          <a:latin typeface="Arial"/>
                          <a:cs typeface="Arial"/>
                        </a:rPr>
                        <a:t> </a:t>
                      </a:r>
                      <a:r>
                        <a:rPr sz="2100" spc="-80" dirty="0">
                          <a:solidFill>
                            <a:srgbClr val="0000FF"/>
                          </a:solidFill>
                          <a:latin typeface="Arial"/>
                          <a:cs typeface="Arial"/>
                        </a:rPr>
                        <a:t>sec-</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35" dirty="0">
                          <a:solidFill>
                            <a:srgbClr val="0000FF"/>
                          </a:solidFill>
                          <a:latin typeface="Arial"/>
                          <a:cs typeface="Arial"/>
                        </a:rPr>
                        <a:t>tors </a:t>
                      </a:r>
                      <a:r>
                        <a:rPr sz="2100" spc="-60" dirty="0">
                          <a:solidFill>
                            <a:srgbClr val="0000FF"/>
                          </a:solidFill>
                          <a:latin typeface="Arial"/>
                          <a:cs typeface="Arial"/>
                        </a:rPr>
                        <a:t>cho</a:t>
                      </a:r>
                      <a:r>
                        <a:rPr sz="2100" spc="90" dirty="0">
                          <a:solidFill>
                            <a:srgbClr val="0000FF"/>
                          </a:solidFill>
                          <a:latin typeface="Arial"/>
                          <a:cs typeface="Arial"/>
                        </a:rPr>
                        <a:t> </a:t>
                      </a:r>
                      <a:r>
                        <a:rPr sz="2100" spc="-35" dirty="0">
                          <a:solidFill>
                            <a:srgbClr val="0000FF"/>
                          </a:solidFill>
                          <a:latin typeface="Arial"/>
                          <a:cs typeface="Arial"/>
                        </a:rPr>
                        <a:t>FAT</a:t>
                      </a:r>
                      <a:r>
                        <a:rPr sz="2100" spc="-35"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327171">
                <a:tc>
                  <a:txBody>
                    <a:bodyPr/>
                    <a:lstStyle/>
                    <a:p>
                      <a:pPr marL="38100" algn="ctr">
                        <a:lnSpc>
                          <a:spcPts val="1175"/>
                        </a:lnSpc>
                      </a:pPr>
                      <a:r>
                        <a:rPr sz="2100" spc="-70" dirty="0">
                          <a:latin typeface="Arial"/>
                          <a:cs typeface="Arial"/>
                        </a:rPr>
                        <a:t>16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1LCN</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40" dirty="0">
                          <a:latin typeface="Arial"/>
                          <a:cs typeface="Arial"/>
                        </a:rPr>
                        <a:t>2B </a:t>
                      </a:r>
                      <a:r>
                        <a:rPr sz="2100" spc="-70" dirty="0">
                          <a:latin typeface="Arial"/>
                          <a:cs typeface="Arial"/>
                        </a:rPr>
                        <a:t>92  00</a:t>
                      </a:r>
                      <a:r>
                        <a:rPr sz="2100" spc="15" dirty="0">
                          <a:latin typeface="Arial"/>
                          <a:cs typeface="Arial"/>
                        </a:rPr>
                        <a:t> </a:t>
                      </a:r>
                      <a:r>
                        <a:rPr sz="2100" spc="-70" dirty="0">
                          <a:latin typeface="Arial"/>
                          <a:cs typeface="Arial"/>
                        </a:rPr>
                        <a:t>02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20" dirty="0">
                          <a:latin typeface="Arial"/>
                          <a:cs typeface="Arial"/>
                        </a:rPr>
                        <a:t>Total </a:t>
                      </a:r>
                      <a:r>
                        <a:rPr sz="2100" spc="-65" dirty="0">
                          <a:latin typeface="Arial"/>
                          <a:cs typeface="Arial"/>
                        </a:rPr>
                        <a:t>sectors  </a:t>
                      </a:r>
                      <a:r>
                        <a:rPr sz="2100" spc="-45" dirty="0">
                          <a:latin typeface="Arial"/>
                          <a:cs typeface="Arial"/>
                        </a:rPr>
                        <a:t>(</a:t>
                      </a:r>
                      <a:r>
                        <a:rPr sz="2100" i="1" spc="-45" dirty="0">
                          <a:latin typeface="Arial"/>
                          <a:cs typeface="Arial"/>
                        </a:rPr>
                        <a:t>LCN:LONGLONG</a:t>
                      </a:r>
                      <a:r>
                        <a:rPr sz="2100" i="1" spc="-229" dirty="0">
                          <a:latin typeface="Arial"/>
                          <a:cs typeface="Arial"/>
                        </a:rPr>
                        <a:t> </a:t>
                      </a:r>
                      <a:r>
                        <a:rPr sz="2100" spc="5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00  00  00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 dirty="0">
                          <a:latin typeface="Arial"/>
                          <a:cs typeface="Arial"/>
                        </a:rPr>
                        <a:t>(</a:t>
                      </a:r>
                      <a:r>
                        <a:rPr sz="2100" i="1" spc="-5" dirty="0">
                          <a:latin typeface="Arial"/>
                          <a:cs typeface="Arial"/>
                        </a:rPr>
                        <a:t>3359185</a:t>
                      </a:r>
                      <a:r>
                        <a:rPr sz="2100" i="1" dirty="0">
                          <a:latin typeface="Arial"/>
                          <a:cs typeface="Arial"/>
                        </a:rPr>
                        <a:t>1</a:t>
                      </a:r>
                      <a:r>
                        <a:rPr sz="2100" i="1" spc="-175" dirty="0">
                          <a:latin typeface="Arial"/>
                          <a:cs typeface="Arial"/>
                        </a:rPr>
                        <a:t> </a:t>
                      </a:r>
                      <a:r>
                        <a:rPr sz="210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327171">
                <a:tc>
                  <a:txBody>
                    <a:bodyPr/>
                    <a:lstStyle/>
                    <a:p>
                      <a:pPr marL="38100" algn="ctr">
                        <a:lnSpc>
                          <a:spcPts val="1175"/>
                        </a:lnSpc>
                      </a:pPr>
                      <a:r>
                        <a:rPr sz="2100" spc="-70" dirty="0">
                          <a:latin typeface="Arial"/>
                          <a:cs typeface="Arial"/>
                        </a:rPr>
                        <a:t>17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48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1LCN</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00  00  </a:t>
                      </a:r>
                      <a:r>
                        <a:rPr sz="2100" spc="-85" dirty="0">
                          <a:latin typeface="Arial"/>
                          <a:cs typeface="Arial"/>
                        </a:rPr>
                        <a:t>0C</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Logical  </a:t>
                      </a:r>
                      <a:r>
                        <a:rPr sz="2100" spc="-40" dirty="0">
                          <a:latin typeface="Arial"/>
                          <a:cs typeface="Arial"/>
                        </a:rPr>
                        <a:t>cluster </a:t>
                      </a:r>
                      <a:r>
                        <a:rPr sz="2100" spc="-50" dirty="0">
                          <a:latin typeface="Arial"/>
                          <a:cs typeface="Arial"/>
                        </a:rPr>
                        <a:t>number  </a:t>
                      </a:r>
                      <a:r>
                        <a:rPr sz="2100" spc="-25" dirty="0">
                          <a:latin typeface="Arial"/>
                          <a:cs typeface="Arial"/>
                        </a:rPr>
                        <a:t>for</a:t>
                      </a:r>
                      <a:r>
                        <a:rPr sz="2100" spc="-90" dirty="0">
                          <a:latin typeface="Arial"/>
                          <a:cs typeface="Arial"/>
                        </a:rPr>
                        <a:t> </a:t>
                      </a:r>
                      <a:r>
                        <a:rPr sz="2100" spc="5" dirty="0">
                          <a:latin typeface="Arial"/>
                          <a:cs typeface="Arial"/>
                        </a:rPr>
                        <a:t>MFT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00  00  00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a:t>
                      </a:r>
                      <a:r>
                        <a:rPr sz="2100" i="1" spc="-55" dirty="0">
                          <a:latin typeface="Arial"/>
                          <a:cs typeface="Arial"/>
                        </a:rPr>
                        <a:t>786432</a:t>
                      </a:r>
                      <a:r>
                        <a:rPr sz="2100" i="1" spc="-245" dirty="0">
                          <a:latin typeface="Arial"/>
                          <a:cs typeface="Arial"/>
                        </a:rPr>
                        <a:t> </a:t>
                      </a:r>
                      <a:r>
                        <a:rPr sz="2100" spc="5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327171">
                <a:tc>
                  <a:txBody>
                    <a:bodyPr/>
                    <a:lstStyle/>
                    <a:p>
                      <a:pPr marL="38100" algn="ctr">
                        <a:lnSpc>
                          <a:spcPts val="1175"/>
                        </a:lnSpc>
                      </a:pPr>
                      <a:r>
                        <a:rPr sz="2100" spc="-70" dirty="0">
                          <a:latin typeface="Arial"/>
                          <a:cs typeface="Arial"/>
                        </a:rPr>
                        <a:t>18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56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1LCN</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22  09  20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Logical  </a:t>
                      </a:r>
                      <a:r>
                        <a:rPr sz="2100" spc="-20" dirty="0">
                          <a:latin typeface="Tahoma"/>
                          <a:cs typeface="Tahoma"/>
                        </a:rPr>
                        <a:t>#</a:t>
                      </a:r>
                      <a:r>
                        <a:rPr sz="2100" spc="-20" dirty="0">
                          <a:latin typeface="Arial"/>
                          <a:cs typeface="Arial"/>
                        </a:rPr>
                        <a:t>cluster </a:t>
                      </a:r>
                      <a:r>
                        <a:rPr sz="2100" spc="-25" dirty="0">
                          <a:latin typeface="Arial"/>
                          <a:cs typeface="Arial"/>
                        </a:rPr>
                        <a:t>for </a:t>
                      </a:r>
                      <a:r>
                        <a:rPr sz="2100" spc="10" dirty="0">
                          <a:latin typeface="Arial"/>
                          <a:cs typeface="Arial"/>
                        </a:rPr>
                        <a:t>MFT</a:t>
                      </a:r>
                      <a:r>
                        <a:rPr sz="2100" spc="65" dirty="0">
                          <a:latin typeface="Arial"/>
                          <a:cs typeface="Arial"/>
                        </a:rPr>
                        <a:t> </a:t>
                      </a:r>
                      <a:r>
                        <a:rPr sz="2100" spc="-25" dirty="0">
                          <a:latin typeface="Arial"/>
                          <a:cs typeface="Arial"/>
                        </a:rPr>
                        <a:t>mirroring</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7"/>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00  00  00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 dirty="0">
                          <a:latin typeface="Arial"/>
                          <a:cs typeface="Arial"/>
                        </a:rPr>
                        <a:t>(</a:t>
                      </a:r>
                      <a:r>
                        <a:rPr sz="2100" i="1" spc="-5" dirty="0">
                          <a:latin typeface="Arial"/>
                          <a:cs typeface="Arial"/>
                        </a:rPr>
                        <a:t>209949</a:t>
                      </a:r>
                      <a:r>
                        <a:rPr sz="2100" i="1" dirty="0">
                          <a:latin typeface="Arial"/>
                          <a:cs typeface="Arial"/>
                        </a:rPr>
                        <a:t>0</a:t>
                      </a:r>
                      <a:r>
                        <a:rPr sz="2100" i="1" spc="-175" dirty="0">
                          <a:latin typeface="Arial"/>
                          <a:cs typeface="Arial"/>
                        </a:rPr>
                        <a:t> </a:t>
                      </a:r>
                      <a:r>
                        <a:rPr sz="210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8"/>
                  </a:ext>
                </a:extLst>
              </a:tr>
              <a:tr h="327171">
                <a:tc>
                  <a:txBody>
                    <a:bodyPr/>
                    <a:lstStyle/>
                    <a:p>
                      <a:pPr marL="38100" algn="ctr">
                        <a:lnSpc>
                          <a:spcPts val="1175"/>
                        </a:lnSpc>
                      </a:pPr>
                      <a:r>
                        <a:rPr sz="2100" spc="-70" dirty="0">
                          <a:latin typeface="Arial"/>
                          <a:cs typeface="Arial"/>
                        </a:rPr>
                        <a:t>19</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64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60" dirty="0">
                          <a:latin typeface="Arial"/>
                          <a:cs typeface="Arial"/>
                        </a:rPr>
                        <a:t>F6  </a:t>
                      </a:r>
                      <a:r>
                        <a:rPr sz="2100" spc="-70" dirty="0">
                          <a:latin typeface="Arial"/>
                          <a:cs typeface="Arial"/>
                        </a:rPr>
                        <a:t>00  00</a:t>
                      </a:r>
                      <a:r>
                        <a:rPr sz="2100" spc="-190"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60" dirty="0">
                          <a:latin typeface="Arial"/>
                          <a:cs typeface="Arial"/>
                        </a:rPr>
                        <a:t>Clusters </a:t>
                      </a:r>
                      <a:r>
                        <a:rPr sz="2100" spc="-50" dirty="0">
                          <a:latin typeface="Arial"/>
                          <a:cs typeface="Arial"/>
                        </a:rPr>
                        <a:t>per </a:t>
                      </a:r>
                      <a:r>
                        <a:rPr sz="2100" spc="-20" dirty="0">
                          <a:latin typeface="Arial"/>
                          <a:cs typeface="Arial"/>
                        </a:rPr>
                        <a:t>file </a:t>
                      </a:r>
                      <a:r>
                        <a:rPr sz="2100" spc="-60" dirty="0">
                          <a:latin typeface="Arial"/>
                          <a:cs typeface="Arial"/>
                        </a:rPr>
                        <a:t>record </a:t>
                      </a:r>
                      <a:r>
                        <a:rPr sz="2100" spc="-65" dirty="0">
                          <a:latin typeface="Arial"/>
                          <a:cs typeface="Arial"/>
                        </a:rPr>
                        <a:t>segment </a:t>
                      </a:r>
                      <a:r>
                        <a:rPr sz="2100" spc="75" dirty="0">
                          <a:latin typeface="Arial"/>
                          <a:cs typeface="Arial"/>
                        </a:rPr>
                        <a:t> </a:t>
                      </a:r>
                      <a:r>
                        <a:rPr sz="2100" spc="-25" dirty="0">
                          <a:latin typeface="Arial"/>
                          <a:cs typeface="Arial"/>
                        </a:rPr>
                        <a:t>(246)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7171">
                <a:tc>
                  <a:txBody>
                    <a:bodyPr/>
                    <a:lstStyle/>
                    <a:p>
                      <a:pPr marL="38100" algn="ctr">
                        <a:lnSpc>
                          <a:spcPts val="1175"/>
                        </a:lnSpc>
                      </a:pPr>
                      <a:r>
                        <a:rPr sz="2100" spc="-70" dirty="0">
                          <a:latin typeface="Arial"/>
                          <a:cs typeface="Arial"/>
                        </a:rPr>
                        <a:t>20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68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01  00  00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60" dirty="0">
                          <a:latin typeface="Arial"/>
                          <a:cs typeface="Arial"/>
                        </a:rPr>
                        <a:t>Clusters  </a:t>
                      </a:r>
                      <a:r>
                        <a:rPr sz="2100" spc="-50" dirty="0">
                          <a:latin typeface="Arial"/>
                          <a:cs typeface="Arial"/>
                        </a:rPr>
                        <a:t>per </a:t>
                      </a:r>
                      <a:r>
                        <a:rPr sz="2100" spc="-55" dirty="0">
                          <a:latin typeface="Arial"/>
                          <a:cs typeface="Arial"/>
                        </a:rPr>
                        <a:t>index  </a:t>
                      </a:r>
                      <a:r>
                        <a:rPr sz="2100" spc="-35" dirty="0">
                          <a:latin typeface="Arial"/>
                          <a:cs typeface="Arial"/>
                        </a:rPr>
                        <a:t>block</a:t>
                      </a:r>
                      <a:r>
                        <a:rPr sz="2100" spc="-30" dirty="0">
                          <a:latin typeface="Arial"/>
                          <a:cs typeface="Arial"/>
                        </a:rPr>
                        <a:t> </a:t>
                      </a:r>
                      <a:r>
                        <a:rPr sz="2100" spc="5"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0"/>
                  </a:ext>
                </a:extLst>
              </a:tr>
              <a:tr h="327171">
                <a:tc>
                  <a:txBody>
                    <a:bodyPr/>
                    <a:lstStyle/>
                    <a:p>
                      <a:pPr marL="38100" algn="ctr">
                        <a:lnSpc>
                          <a:spcPts val="1175"/>
                        </a:lnSpc>
                      </a:pPr>
                      <a:r>
                        <a:rPr sz="2100" spc="-70" dirty="0">
                          <a:latin typeface="Arial"/>
                          <a:cs typeface="Arial"/>
                        </a:rPr>
                        <a:t>21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72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1LCN</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55"/>
                        </a:lnSpc>
                      </a:pPr>
                      <a:r>
                        <a:rPr sz="2000" spc="-35" dirty="0">
                          <a:latin typeface="Arial"/>
                          <a:cs typeface="Arial"/>
                        </a:rPr>
                        <a:t>A6 </a:t>
                      </a:r>
                      <a:r>
                        <a:rPr sz="2000" spc="-50" dirty="0">
                          <a:latin typeface="Arial"/>
                          <a:cs typeface="Arial"/>
                        </a:rPr>
                        <a:t>CA  </a:t>
                      </a:r>
                      <a:r>
                        <a:rPr sz="2000" spc="-35" dirty="0">
                          <a:latin typeface="Arial"/>
                          <a:cs typeface="Arial"/>
                        </a:rPr>
                        <a:t>D7</a:t>
                      </a:r>
                      <a:r>
                        <a:rPr sz="2000" spc="-70" dirty="0">
                          <a:latin typeface="Arial"/>
                          <a:cs typeface="Arial"/>
                        </a:rPr>
                        <a:t> </a:t>
                      </a:r>
                      <a:r>
                        <a:rPr sz="2000" spc="-80" dirty="0">
                          <a:latin typeface="Arial"/>
                          <a:cs typeface="Arial"/>
                        </a:rPr>
                        <a:t>C6</a:t>
                      </a:r>
                      <a:endParaRPr sz="20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Volume  </a:t>
                      </a:r>
                      <a:r>
                        <a:rPr sz="2100" spc="-50" dirty="0">
                          <a:latin typeface="Arial"/>
                          <a:cs typeface="Arial"/>
                        </a:rPr>
                        <a:t>serial</a:t>
                      </a:r>
                      <a:r>
                        <a:rPr sz="2100" spc="-114" dirty="0">
                          <a:latin typeface="Arial"/>
                          <a:cs typeface="Arial"/>
                        </a:rPr>
                        <a:t> </a:t>
                      </a:r>
                      <a:r>
                        <a:rPr sz="2100" spc="-50" dirty="0">
                          <a:latin typeface="Arial"/>
                          <a:cs typeface="Arial"/>
                        </a:rPr>
                        <a:t>number</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1"/>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a:t>
                      </a:r>
                      <a:r>
                        <a:rPr sz="2100" spc="-35" dirty="0">
                          <a:latin typeface="Arial"/>
                          <a:cs typeface="Arial"/>
                        </a:rPr>
                        <a:t>D8 </a:t>
                      </a:r>
                      <a:r>
                        <a:rPr sz="2100" spc="-85" dirty="0">
                          <a:latin typeface="Arial"/>
                          <a:cs typeface="Arial"/>
                        </a:rPr>
                        <a:t>6C</a:t>
                      </a:r>
                      <a:r>
                        <a:rPr sz="2100" spc="5" dirty="0">
                          <a:latin typeface="Arial"/>
                          <a:cs typeface="Arial"/>
                        </a:rPr>
                        <a:t> </a:t>
                      </a:r>
                      <a:r>
                        <a:rPr sz="2100" spc="-70" dirty="0">
                          <a:latin typeface="Arial"/>
                          <a:cs typeface="Arial"/>
                        </a:rPr>
                        <a:t>24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5" dirty="0">
                          <a:latin typeface="Arial"/>
                          <a:cs typeface="Arial"/>
                        </a:rPr>
                        <a:t>246C-D800-C6D7-CAA6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2"/>
                  </a:ext>
                </a:extLst>
              </a:tr>
              <a:tr h="327171">
                <a:tc>
                  <a:txBody>
                    <a:bodyPr/>
                    <a:lstStyle/>
                    <a:p>
                      <a:pPr marL="38100" algn="ctr">
                        <a:lnSpc>
                          <a:spcPts val="1175"/>
                        </a:lnSpc>
                      </a:pPr>
                      <a:r>
                        <a:rPr sz="2100" spc="-70" dirty="0">
                          <a:latin typeface="Arial"/>
                          <a:cs typeface="Arial"/>
                        </a:rPr>
                        <a:t>22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80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1DW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70" dirty="0">
                          <a:latin typeface="Arial"/>
                          <a:cs typeface="Arial"/>
                        </a:rPr>
                        <a:t>00  00  00</a:t>
                      </a:r>
                      <a:r>
                        <a:rPr sz="2100" spc="-165" dirty="0">
                          <a:latin typeface="Arial"/>
                          <a:cs typeface="Arial"/>
                        </a:rPr>
                        <a:t> </a:t>
                      </a:r>
                      <a:r>
                        <a:rPr sz="2100" spc="-70" dirty="0">
                          <a:latin typeface="Arial"/>
                          <a:cs typeface="Arial"/>
                        </a:rPr>
                        <a:t>00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75" dirty="0">
                          <a:latin typeface="Arial"/>
                          <a:cs typeface="Arial"/>
                        </a:rPr>
                        <a:t>Checksum</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3"/>
                  </a:ext>
                </a:extLst>
              </a:tr>
              <a:tr h="427839">
                <a:tc>
                  <a:txBody>
                    <a:bodyPr/>
                    <a:lstStyle/>
                    <a:p>
                      <a:pPr marL="38100" algn="ctr">
                        <a:lnSpc>
                          <a:spcPts val="1175"/>
                        </a:lnSpc>
                      </a:pPr>
                      <a:r>
                        <a:rPr sz="2100" spc="-70" dirty="0">
                          <a:latin typeface="Arial"/>
                          <a:cs typeface="Arial"/>
                        </a:rPr>
                        <a:t>23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84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dirty="0">
                          <a:latin typeface="Arial"/>
                          <a:cs typeface="Arial"/>
                        </a:rPr>
                        <a:t>-</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25" dirty="0">
                          <a:latin typeface="Arial"/>
                          <a:cs typeface="Arial"/>
                        </a:rPr>
                        <a:t>Bootstrap</a:t>
                      </a:r>
                      <a:r>
                        <a:rPr sz="2100" spc="-15" dirty="0">
                          <a:latin typeface="Arial"/>
                          <a:cs typeface="Arial"/>
                        </a:rPr>
                        <a:t> </a:t>
                      </a:r>
                      <a:r>
                        <a:rPr sz="2100" spc="-55" dirty="0">
                          <a:latin typeface="Arial"/>
                          <a:cs typeface="Arial"/>
                        </a:rPr>
                        <a:t>loader</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4"/>
                  </a:ext>
                </a:extLst>
              </a:tr>
            </a:tbl>
          </a:graphicData>
        </a:graphic>
      </p:graphicFrame>
      <p:sp>
        <p:nvSpPr>
          <p:cNvPr id="32" name="object 32"/>
          <p:cNvSpPr/>
          <p:nvPr/>
        </p:nvSpPr>
        <p:spPr>
          <a:xfrm>
            <a:off x="267646" y="6400800"/>
            <a:ext cx="8662869" cy="0"/>
          </a:xfrm>
          <a:custGeom>
            <a:avLst/>
            <a:gdLst/>
            <a:ahLst/>
            <a:cxnLst/>
            <a:rect l="l" t="t" r="r" b="b"/>
            <a:pathLst>
              <a:path w="4367530">
                <a:moveTo>
                  <a:pt x="0" y="0"/>
                </a:moveTo>
                <a:lnTo>
                  <a:pt x="4366983" y="0"/>
                </a:lnTo>
              </a:path>
            </a:pathLst>
          </a:custGeom>
          <a:ln w="5054">
            <a:solidFill>
              <a:srgbClr val="000000"/>
            </a:solidFill>
          </a:ln>
        </p:spPr>
        <p:txBody>
          <a:bodyPr wrap="square" lIns="0" tIns="0" rIns="0" bIns="0" rtlCol="0"/>
          <a:lstStyle/>
          <a:p>
            <a:endParaRPr/>
          </a:p>
        </p:txBody>
      </p:sp>
      <p:sp>
        <p:nvSpPr>
          <p:cNvPr id="34" name="Rectangle 3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5" name="Rectangle 3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bảng tham số đĩa cho hệ thống NTFS 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947670"/>
      </p:ext>
    </p:extLst>
  </p:cSld>
  <p:clrMapOvr>
    <a:masterClrMapping/>
  </p:clrMapOvr>
  <p:transition>
    <p:split orient="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34349" y="1403647"/>
            <a:ext cx="8568607" cy="5350556"/>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82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Boot sectors của một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4868581"/>
      </p:ext>
    </p:extLst>
  </p:cSld>
  <p:clrMapOvr>
    <a:masterClrMapping/>
  </p:clrMapOvr>
  <p:transition>
    <p:dissolv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9850" y="1450025"/>
            <a:ext cx="8568797" cy="178357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6" name="Rectangle 3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7" name="Rectangle 36"/>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77953552"/>
      </p:ext>
    </p:extLst>
  </p:cSld>
  <p:clrMapOvr>
    <a:masterClrMapping/>
  </p:clrMapOvr>
  <p:transition>
    <p:split orient="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9850" y="1428661"/>
            <a:ext cx="8568797" cy="178357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948165" y="1440329"/>
            <a:ext cx="4284833" cy="285645"/>
          </a:xfrm>
          <a:custGeom>
            <a:avLst/>
            <a:gdLst/>
            <a:ahLst/>
            <a:cxnLst/>
            <a:rect l="l" t="t" r="r" b="b"/>
            <a:pathLst>
              <a:path w="2160270" h="144144">
                <a:moveTo>
                  <a:pt x="0" y="144000"/>
                </a:moveTo>
                <a:lnTo>
                  <a:pt x="0" y="0"/>
                </a:lnTo>
                <a:lnTo>
                  <a:pt x="2160016" y="0"/>
                </a:lnTo>
                <a:lnTo>
                  <a:pt x="2160016" y="144000"/>
                </a:lnTo>
                <a:lnTo>
                  <a:pt x="0" y="144000"/>
                </a:lnTo>
                <a:close/>
              </a:path>
            </a:pathLst>
          </a:custGeom>
          <a:ln w="10122">
            <a:solidFill>
              <a:srgbClr val="FFF200"/>
            </a:solidFill>
          </a:ln>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p:cNvSpPr/>
          <p:nvPr/>
        </p:nvSpPr>
        <p:spPr>
          <a:xfrm>
            <a:off x="5791200" y="350520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481590"/>
      </p:ext>
    </p:extLst>
  </p:cSld>
  <p:clrMapOvr>
    <a:masterClrMapping/>
  </p:clrMapOvr>
  <p:transition>
    <p:split orient="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0403" y="1417978"/>
            <a:ext cx="8568797" cy="178357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304186" y="1420009"/>
            <a:ext cx="929514"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6530832" y="371856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4677409"/>
      </p:ext>
    </p:extLst>
  </p:cSld>
  <p:clrMapOvr>
    <a:masterClrMapping/>
  </p:clrMapOvr>
  <p:transition>
    <p:split orient="ver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14682" y="1406779"/>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7408807" y="1406779"/>
            <a:ext cx="514773"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530832" y="394208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6866660"/>
      </p:ext>
    </p:extLst>
  </p:cSld>
  <p:clrMapOvr>
    <a:masterClrMapping/>
  </p:clrMapOvr>
  <p:transition>
    <p:split orient="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68244" y="1424387"/>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2971800" y="1714588"/>
            <a:ext cx="350457"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592318" y="414528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2010038"/>
      </p:ext>
    </p:extLst>
  </p:cSld>
  <p:clrMapOvr>
    <a:masterClrMapping/>
  </p:clrMapOvr>
  <p:transition>
    <p:split orient="ver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45692" y="1391540"/>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4599081" y="1703141"/>
            <a:ext cx="1039719"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592318" y="436880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6614577"/>
      </p:ext>
    </p:extLst>
  </p:cSld>
  <p:clrMapOvr>
    <a:masterClrMapping/>
  </p:clrMapOvr>
  <p:transition>
    <p:split orient="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2016" y="1371600"/>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5791200" y="1676400"/>
            <a:ext cx="350457"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530832" y="457200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615105"/>
      </p:ext>
    </p:extLst>
  </p:cSld>
  <p:clrMapOvr>
    <a:masterClrMapping/>
  </p:clrMapOvr>
  <p:transition>
    <p:split orient="ver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5365" y="1415842"/>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6856199" y="1717040"/>
            <a:ext cx="2054021"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665944" y="4808853"/>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6551983"/>
      </p:ext>
    </p:extLst>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17)</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Ghi file</a:t>
            </a:r>
            <a:endParaRPr lang="en-US" altLang="ja-JP" sz="2300" dirty="0">
              <a:solidFill>
                <a:prstClr val="white"/>
              </a:solidFill>
            </a:endParaRPr>
          </a:p>
        </p:txBody>
      </p:sp>
      <p:sp>
        <p:nvSpPr>
          <p:cNvPr id="62" name="Rectangle 61"/>
          <p:cNvSpPr/>
          <p:nvPr/>
        </p:nvSpPr>
        <p:spPr>
          <a:xfrm>
            <a:off x="992766" y="4865401"/>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Write() yêu cầu tên file và dữ liệu được ghi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ghi (write pointer) để chỉ ra vị trí ghi </a:t>
            </a:r>
            <a:endParaRPr lang="en-US" altLang="ja-JP" dirty="0"/>
          </a:p>
          <a:p>
            <a:pPr marL="742950" lvl="1" indent="-285750">
              <a:buFont typeface="Arial" panose="020B0604020202020204" pitchFamily="34" charset="0"/>
              <a:buChar char="•"/>
            </a:pPr>
            <a:r>
              <a:rPr lang="vi-VN" altLang="ja-JP" dirty="0"/>
              <a:t>Con trỏ ghi thay đổi sau mỗi thao tác ghi</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65395" y="3712562"/>
            <a:ext cx="1627912"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08917" y="3375408"/>
            <a:ext cx="934660" cy="369332"/>
          </a:xfrm>
          <a:prstGeom prst="rect">
            <a:avLst/>
          </a:prstGeom>
          <a:noFill/>
        </p:spPr>
        <p:txBody>
          <a:bodyPr wrap="square" rtlCol="0">
            <a:spAutoFit/>
          </a:bodyPr>
          <a:lstStyle/>
          <a:p>
            <a:r>
              <a:rPr lang="en-US" altLang="ja-JP" dirty="0"/>
              <a:t>w</a:t>
            </a:r>
            <a:r>
              <a:rPr kumimoji="1" lang="en-US" altLang="ja-JP" dirty="0"/>
              <a:t>p</a:t>
            </a:r>
            <a:endParaRPr kumimoji="1" lang="ja-JP" altLang="en-US" dirty="0"/>
          </a:p>
        </p:txBody>
      </p:sp>
      <p:sp>
        <p:nvSpPr>
          <p:cNvPr id="52" name="object 43"/>
          <p:cNvSpPr txBox="1"/>
          <p:nvPr/>
        </p:nvSpPr>
        <p:spPr>
          <a:xfrm>
            <a:off x="6135434" y="2089294"/>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19)</a:t>
            </a:r>
            <a:endParaRPr sz="2100" dirty="0">
              <a:latin typeface="Arial"/>
              <a:cs typeface="Arial"/>
            </a:endParaRPr>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59" name="object 43"/>
          <p:cNvSpPr txBox="1"/>
          <p:nvPr/>
        </p:nvSpPr>
        <p:spPr>
          <a:xfrm>
            <a:off x="6147009" y="2386700"/>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23)</a:t>
            </a:r>
            <a:endParaRPr sz="2100" dirty="0">
              <a:latin typeface="Arial"/>
              <a:cs typeface="Aria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6" name="object 43"/>
          <p:cNvSpPr txBox="1"/>
          <p:nvPr/>
        </p:nvSpPr>
        <p:spPr>
          <a:xfrm>
            <a:off x="6142203" y="2686011"/>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Write(SoNT.dat, 29)</a:t>
            </a:r>
            <a:endParaRPr sz="2100" dirty="0">
              <a:latin typeface="Arial"/>
              <a:cs typeface="Aria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68" name="Rectangle 67"/>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Tree>
    <p:extLst>
      <p:ext uri="{BB962C8B-B14F-4D97-AF65-F5344CB8AC3E}">
        <p14:creationId xmlns:p14="http://schemas.microsoft.com/office/powerpoint/2010/main" val="1785066078"/>
      </p:ext>
    </p:extLst>
  </p:cSld>
  <p:clrMapOvr>
    <a:masterClrMapping/>
  </p:clrMapOvr>
  <p:transition>
    <p:cu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1304" y="1405784"/>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4641345" y="2030374"/>
            <a:ext cx="4227454"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5799989" y="5001893"/>
            <a:ext cx="1456419"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8780176"/>
      </p:ext>
    </p:extLst>
  </p:cSld>
  <p:clrMapOvr>
    <a:masterClrMapping/>
  </p:clrMapOvr>
  <p:transition>
    <p:split orient="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65819" y="1428661"/>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223420" y="2324239"/>
            <a:ext cx="4272380"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126531" y="5257800"/>
            <a:ext cx="1188669"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0432277"/>
      </p:ext>
    </p:extLst>
  </p:cSld>
  <p:clrMapOvr>
    <a:masterClrMapping/>
  </p:clrMapOvr>
  <p:transition>
    <p:split orient="ver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82421" y="1371600"/>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4599081" y="2263385"/>
            <a:ext cx="4269718"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5993351" y="5440680"/>
            <a:ext cx="126305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6632439"/>
      </p:ext>
    </p:extLst>
  </p:cSld>
  <p:clrMapOvr>
    <a:masterClrMapping/>
  </p:clrMapOvr>
  <p:transition>
    <p:split orient="ver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28600" y="1381932"/>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228600" y="2590800"/>
            <a:ext cx="1981200"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432338" y="5679528"/>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6835490"/>
      </p:ext>
    </p:extLst>
  </p:cSld>
  <p:clrMapOvr>
    <a:masterClrMapping/>
  </p:clrMapOvr>
  <p:transition>
    <p:split orient="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66344" y="1379434"/>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2501064" y="2591715"/>
            <a:ext cx="2049678"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472040" y="5887720"/>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3548560"/>
      </p:ext>
    </p:extLst>
  </p:cSld>
  <p:clrMapOvr>
    <a:masterClrMapping/>
  </p:clrMapOvr>
  <p:transition>
    <p:split orient="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74236" y="1371600"/>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4599081" y="2590800"/>
            <a:ext cx="4175734"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5642017" y="6096000"/>
            <a:ext cx="332754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9338765"/>
      </p:ext>
    </p:extLst>
  </p:cSld>
  <p:clrMapOvr>
    <a:masterClrMapping/>
  </p:clrMapOvr>
  <p:transition>
    <p:split orient="ver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66474" y="1371600"/>
            <a:ext cx="8568797" cy="178357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object 34"/>
          <p:cNvSpPr/>
          <p:nvPr/>
        </p:nvSpPr>
        <p:spPr>
          <a:xfrm>
            <a:off x="285630" y="2868260"/>
            <a:ext cx="2000370" cy="285645"/>
          </a:xfrm>
          <a:custGeom>
            <a:avLst/>
            <a:gdLst/>
            <a:ahLst/>
            <a:cxnLst/>
            <a:rect l="l" t="t" r="r" b="b"/>
            <a:pathLst>
              <a:path w="468629" h="144144">
                <a:moveTo>
                  <a:pt x="0" y="144000"/>
                </a:moveTo>
                <a:lnTo>
                  <a:pt x="0" y="0"/>
                </a:lnTo>
                <a:lnTo>
                  <a:pt x="468003" y="0"/>
                </a:lnTo>
                <a:lnTo>
                  <a:pt x="468003" y="144000"/>
                </a:lnTo>
                <a:lnTo>
                  <a:pt x="0" y="144000"/>
                </a:lnTo>
                <a:close/>
              </a:path>
            </a:pathLst>
          </a:custGeom>
          <a:ln w="25400">
            <a:solidFill>
              <a:srgbClr val="FFF200"/>
            </a:solidFill>
          </a:ln>
        </p:spPr>
        <p:txBody>
          <a:bodyPr wrap="square" lIns="0" tIns="0" rIns="0" bIns="0" rtlCol="0"/>
          <a:lstStyle/>
          <a:p>
            <a:endParaRPr/>
          </a:p>
        </p:txBody>
      </p:sp>
      <p:sp>
        <p:nvSpPr>
          <p:cNvPr id="40" name="Rectangle 39"/>
          <p:cNvSpPr/>
          <p:nvPr/>
        </p:nvSpPr>
        <p:spPr>
          <a:xfrm>
            <a:off x="6565518" y="6299221"/>
            <a:ext cx="877975"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410273"/>
      </p:ext>
    </p:extLst>
  </p:cSld>
  <p:clrMapOvr>
    <a:masterClrMapping/>
  </p:clrMapOvr>
  <p:transition>
    <p:split orient="ver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14682" y="1380858"/>
            <a:ext cx="8568797" cy="178357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2519412" y="2831678"/>
            <a:ext cx="6427250" cy="285645"/>
          </a:xfrm>
          <a:custGeom>
            <a:avLst/>
            <a:gdLst/>
            <a:ahLst/>
            <a:cxnLst/>
            <a:rect l="l" t="t" r="r" b="b"/>
            <a:pathLst>
              <a:path w="3240404" h="144144">
                <a:moveTo>
                  <a:pt x="0" y="144001"/>
                </a:moveTo>
                <a:lnTo>
                  <a:pt x="0" y="0"/>
                </a:lnTo>
                <a:lnTo>
                  <a:pt x="3240024" y="0"/>
                </a:lnTo>
                <a:lnTo>
                  <a:pt x="3240024" y="144001"/>
                </a:lnTo>
                <a:lnTo>
                  <a:pt x="0" y="144001"/>
                </a:lnTo>
                <a:close/>
              </a:path>
            </a:pathLst>
          </a:custGeom>
          <a:ln w="10122">
            <a:solidFill>
              <a:srgbClr val="FFF200"/>
            </a:solidFill>
          </a:ln>
        </p:spPr>
        <p:txBody>
          <a:bodyPr wrap="square" lIns="0" tIns="0" rIns="0" bIns="0" rtlCol="0"/>
          <a:lstStyle/>
          <a:p>
            <a:endParaRPr/>
          </a:p>
        </p:txBody>
      </p:sp>
      <p:sp>
        <p:nvSpPr>
          <p:cNvPr id="35" name="object 35"/>
          <p:cNvSpPr/>
          <p:nvPr/>
        </p:nvSpPr>
        <p:spPr>
          <a:xfrm>
            <a:off x="285630" y="3233596"/>
            <a:ext cx="8711556" cy="3567074"/>
          </a:xfrm>
          <a:prstGeom prst="rect">
            <a:avLst/>
          </a:prstGeom>
          <a:blipFill>
            <a:blip r:embed="rId3" cstate="print"/>
            <a:stretch>
              <a:fillRect/>
            </a:stretch>
          </a:blipFill>
        </p:spPr>
        <p:txBody>
          <a:bodyPr wrap="square" lIns="0" tIns="0" rIns="0" bIns="0" rtlCol="0"/>
          <a:lstStyle/>
          <a:p>
            <a:endParaRPr/>
          </a:p>
        </p:txBody>
      </p:sp>
      <p:sp>
        <p:nvSpPr>
          <p:cNvPr id="36" name="object 36"/>
          <p:cNvSpPr txBox="1"/>
          <p:nvPr/>
        </p:nvSpPr>
        <p:spPr>
          <a:xfrm>
            <a:off x="742175" y="6671337"/>
            <a:ext cx="690208" cy="166712"/>
          </a:xfrm>
          <a:prstGeom prst="rect">
            <a:avLst/>
          </a:prstGeom>
        </p:spPr>
        <p:txBody>
          <a:bodyPr vert="horz" wrap="square" lIns="0" tIns="0" rIns="0" bIns="0" rtlCol="0">
            <a:spAutoFit/>
          </a:bodyPr>
          <a:lstStyle/>
          <a:p>
            <a:pPr marL="25179">
              <a:lnSpc>
                <a:spcPts val="1338"/>
              </a:lnSpc>
            </a:pPr>
            <a:r>
              <a:rPr sz="1200" spc="-40" dirty="0">
                <a:latin typeface="Arial"/>
                <a:cs typeface="Arial"/>
              </a:rPr>
              <a:t>83 </a:t>
            </a:r>
            <a:r>
              <a:rPr sz="1200" spc="297" dirty="0">
                <a:latin typeface="Arial"/>
                <a:cs typeface="Arial"/>
              </a:rPr>
              <a:t>/</a:t>
            </a:r>
            <a:r>
              <a:rPr sz="1200" spc="446" dirty="0">
                <a:latin typeface="Arial"/>
                <a:cs typeface="Arial"/>
              </a:rPr>
              <a:t> </a:t>
            </a:r>
            <a:r>
              <a:rPr sz="1200" spc="-40" dirty="0">
                <a:latin typeface="Arial"/>
                <a:cs typeface="Arial"/>
              </a:rPr>
              <a:t>107</a:t>
            </a:r>
            <a:endParaRPr sz="120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rPr>
              <a:t>4.1 Boot sector</a:t>
            </a: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bảng tham số của đĩa dùng NTFS</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63849068"/>
      </p:ext>
    </p:extLst>
  </p:cSld>
  <p:clrMapOvr>
    <a:masterClrMapping/>
  </p:clrMapOvr>
  <p:transition>
    <p:split orient="ver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8600" y="168514"/>
            <a:ext cx="8740962" cy="646331"/>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p>
        </p:txBody>
      </p:sp>
      <p:sp>
        <p:nvSpPr>
          <p:cNvPr id="40" name="Rectangle 39"/>
          <p:cNvSpPr/>
          <p:nvPr/>
        </p:nvSpPr>
        <p:spPr>
          <a:xfrm>
            <a:off x="609600" y="2667000"/>
            <a:ext cx="6096000" cy="1938992"/>
          </a:xfrm>
          <a:prstGeom prst="rect">
            <a:avLst/>
          </a:prstGeom>
        </p:spPr>
        <p:txBody>
          <a:bodyPr wrap="square">
            <a:spAutoFit/>
          </a:bodyPr>
          <a:lstStyle/>
          <a:p>
            <a:pPr marL="342900" indent="-342900">
              <a:buFont typeface="Wingdings" panose="05000000000000000000" pitchFamily="2" charset="2"/>
              <a:buChar char="l"/>
            </a:pPr>
            <a:r>
              <a:rPr lang="vi-VN" altLang="ja-JP" sz="2400" dirty="0">
                <a:solidFill>
                  <a:schemeClr val="bg1">
                    <a:lumMod val="85000"/>
                  </a:schemeClr>
                </a:solidFill>
              </a:rPr>
              <a:t>Boot sector </a:t>
            </a:r>
            <a:endParaRPr lang="en-US" altLang="ja-JP" sz="2400" dirty="0">
              <a:solidFill>
                <a:schemeClr val="bg1">
                  <a:lumMod val="85000"/>
                </a:schemeClr>
              </a:solidFill>
            </a:endParaRPr>
          </a:p>
          <a:p>
            <a:pPr marL="342900" indent="-342900">
              <a:buFont typeface="Wingdings" panose="05000000000000000000" pitchFamily="2" charset="2"/>
              <a:buChar char="l"/>
            </a:pPr>
            <a:endParaRPr lang="en-US" altLang="ja-JP" sz="2400" dirty="0"/>
          </a:p>
          <a:p>
            <a:pPr marL="342900" indent="-342900">
              <a:buFont typeface="Wingdings" panose="05000000000000000000" pitchFamily="2" charset="2"/>
              <a:buChar char="l"/>
            </a:pPr>
            <a:r>
              <a:rPr lang="vi-VN" altLang="ja-JP" sz="2400" dirty="0"/>
              <a:t>Bảng FAT (File Allocation Table)</a:t>
            </a:r>
            <a:endParaRPr lang="en-US" altLang="ja-JP" sz="2400" dirty="0"/>
          </a:p>
          <a:p>
            <a:r>
              <a:rPr lang="vi-VN" altLang="ja-JP" sz="2400" dirty="0"/>
              <a:t> </a:t>
            </a:r>
            <a:endParaRPr lang="en-US" altLang="ja-JP" sz="2400" dirty="0"/>
          </a:p>
          <a:p>
            <a:pPr marL="342900" indent="-342900">
              <a:buFont typeface="Wingdings" panose="05000000000000000000" pitchFamily="2" charset="2"/>
              <a:buChar char="l"/>
            </a:pPr>
            <a:r>
              <a:rPr lang="vi-VN" altLang="ja-JP" sz="2400" dirty="0">
                <a:solidFill>
                  <a:schemeClr val="bg1">
                    <a:lumMod val="75000"/>
                  </a:schemeClr>
                </a:solidFill>
              </a:rPr>
              <a:t>Thư mục gốc</a:t>
            </a:r>
            <a:endParaRPr lang="ja-JP" altLang="en-US" sz="2400" dirty="0">
              <a:solidFill>
                <a:schemeClr val="bg1">
                  <a:lumMod val="75000"/>
                </a:schemeClr>
              </a:solidFill>
            </a:endParaRPr>
          </a:p>
        </p:txBody>
      </p:sp>
    </p:spTree>
    <p:extLst>
      <p:ext uri="{BB962C8B-B14F-4D97-AF65-F5344CB8AC3E}">
        <p14:creationId xmlns:p14="http://schemas.microsoft.com/office/powerpoint/2010/main" val="944842477"/>
      </p:ext>
    </p:extLst>
  </p:cSld>
  <p:clrMapOvr>
    <a:masterClrMapping/>
  </p:clrMapOvr>
  <p:transition>
    <p:cu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169676" y="2790691"/>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745218" y="3167614"/>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169676" y="3557906"/>
            <a:ext cx="133482" cy="133359"/>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169676" y="3974118"/>
            <a:ext cx="133482" cy="133359"/>
          </a:xfrm>
          <a:prstGeom prst="rect">
            <a:avLst/>
          </a:prstGeom>
          <a:blipFill>
            <a:blip r:embed="rId4" cstate="print"/>
            <a:stretch>
              <a:fillRect/>
            </a:stretch>
          </a:blipFill>
        </p:spPr>
        <p:txBody>
          <a:bodyPr wrap="square" lIns="0" tIns="0" rIns="0" bIns="0" rtlCol="0"/>
          <a:lstStyle/>
          <a:p>
            <a:endParaRPr/>
          </a:p>
        </p:txBody>
      </p:sp>
      <p:sp>
        <p:nvSpPr>
          <p:cNvPr id="37" name="object 37"/>
          <p:cNvSpPr txBox="1"/>
          <p:nvPr/>
        </p:nvSpPr>
        <p:spPr>
          <a:xfrm>
            <a:off x="719076" y="1837089"/>
            <a:ext cx="8055788" cy="2250577"/>
          </a:xfrm>
          <a:prstGeom prst="rect">
            <a:avLst/>
          </a:prstGeom>
          <a:ln w="5054">
            <a:solidFill>
              <a:srgbClr val="000000"/>
            </a:solidFill>
          </a:ln>
        </p:spPr>
        <p:txBody>
          <a:bodyPr vert="horz" wrap="square" lIns="0" tIns="47840" rIns="0" bIns="0" rtlCol="0">
            <a:spAutoFit/>
          </a:bodyPr>
          <a:lstStyle/>
          <a:p>
            <a:pPr marL="166182" marR="151074">
              <a:lnSpc>
                <a:spcPct val="102600"/>
              </a:lnSpc>
              <a:spcBef>
                <a:spcPts val="377"/>
              </a:spcBef>
            </a:pPr>
            <a:r>
              <a:rPr lang="vi-VN" sz="2100" spc="-119" dirty="0">
                <a:solidFill>
                  <a:srgbClr val="007FBF"/>
                </a:solidFill>
                <a:latin typeface="Arial"/>
                <a:cs typeface="Arial"/>
              </a:rPr>
              <a:t>FAT được sử dụng để quản lý các khối nhớ (blocks/clusters) trong vùng dữ liệu của bộ nhớ lưu trữ </a:t>
            </a:r>
            <a:endParaRPr lang="en-US" sz="2100" spc="-119" dirty="0">
              <a:solidFill>
                <a:srgbClr val="007FBF"/>
              </a:solidFill>
              <a:latin typeface="Arial"/>
              <a:cs typeface="Arial"/>
            </a:endParaRPr>
          </a:p>
          <a:p>
            <a:pPr marL="509082" marR="151074" indent="-342900">
              <a:lnSpc>
                <a:spcPct val="102600"/>
              </a:lnSpc>
              <a:spcBef>
                <a:spcPts val="377"/>
              </a:spcBef>
              <a:buFont typeface="Wingdings" panose="05000000000000000000" pitchFamily="2" charset="2"/>
              <a:buChar char="l"/>
            </a:pPr>
            <a:r>
              <a:rPr lang="vi-VN" sz="2100" spc="-119" dirty="0">
                <a:solidFill>
                  <a:schemeClr val="tx2">
                    <a:lumMod val="50000"/>
                  </a:schemeClr>
                </a:solidFill>
                <a:latin typeface="Arial"/>
                <a:cs typeface="Arial"/>
              </a:rPr>
              <a:t>Khối nhớ đang sử dụng </a:t>
            </a:r>
            <a:endParaRPr lang="en-US" sz="2100" spc="-119" dirty="0">
              <a:solidFill>
                <a:schemeClr val="tx2">
                  <a:lumMod val="50000"/>
                </a:schemeClr>
              </a:solidFill>
              <a:latin typeface="Arial"/>
              <a:cs typeface="Arial"/>
            </a:endParaRPr>
          </a:p>
          <a:p>
            <a:pPr marL="966282" marR="151074" lvl="1" indent="-342900">
              <a:lnSpc>
                <a:spcPct val="102600"/>
              </a:lnSpc>
              <a:spcBef>
                <a:spcPts val="377"/>
              </a:spcBef>
              <a:buFont typeface="Wingdings" panose="05000000000000000000" pitchFamily="2" charset="2"/>
              <a:buChar char="l"/>
            </a:pPr>
            <a:r>
              <a:rPr lang="vi-VN" sz="2100" spc="-119" dirty="0">
                <a:solidFill>
                  <a:schemeClr val="tx2">
                    <a:lumMod val="50000"/>
                  </a:schemeClr>
                </a:solidFill>
                <a:latin typeface="Arial"/>
                <a:cs typeface="Arial"/>
              </a:rPr>
              <a:t>Phân phối cho từng file/thư mục</a:t>
            </a:r>
          </a:p>
          <a:p>
            <a:pPr marL="509082" marR="151074" indent="-342900">
              <a:lnSpc>
                <a:spcPct val="102600"/>
              </a:lnSpc>
              <a:spcBef>
                <a:spcPts val="377"/>
              </a:spcBef>
              <a:buFont typeface="Wingdings" panose="05000000000000000000" pitchFamily="2" charset="2"/>
              <a:buChar char="l"/>
            </a:pPr>
            <a:r>
              <a:rPr lang="vi-VN" sz="2100" spc="-119" dirty="0">
                <a:solidFill>
                  <a:schemeClr val="tx2">
                    <a:lumMod val="50000"/>
                  </a:schemeClr>
                </a:solidFill>
                <a:latin typeface="Arial"/>
                <a:cs typeface="Arial"/>
              </a:rPr>
              <a:t>Khối nhớ tự do </a:t>
            </a:r>
            <a:endParaRPr lang="en-US" sz="2100" spc="-119" dirty="0">
              <a:solidFill>
                <a:schemeClr val="tx2">
                  <a:lumMod val="50000"/>
                </a:schemeClr>
              </a:solidFill>
              <a:latin typeface="Arial"/>
              <a:cs typeface="Arial"/>
            </a:endParaRPr>
          </a:p>
          <a:p>
            <a:pPr marL="509082" marR="151074" indent="-342900">
              <a:lnSpc>
                <a:spcPct val="102600"/>
              </a:lnSpc>
              <a:spcBef>
                <a:spcPts val="377"/>
              </a:spcBef>
              <a:buFont typeface="Wingdings" panose="05000000000000000000" pitchFamily="2" charset="2"/>
              <a:buChar char="l"/>
            </a:pPr>
            <a:r>
              <a:rPr lang="vi-VN" sz="2100" spc="-119" dirty="0">
                <a:solidFill>
                  <a:schemeClr val="tx2">
                    <a:lumMod val="50000"/>
                  </a:schemeClr>
                </a:solidFill>
                <a:latin typeface="Arial"/>
                <a:cs typeface="Arial"/>
              </a:rPr>
              <a:t>Khối nhớ bị hỏng</a:t>
            </a:r>
            <a:endParaRPr sz="2100" dirty="0">
              <a:solidFill>
                <a:schemeClr val="tx2">
                  <a:lumMod val="50000"/>
                </a:schemeClr>
              </a:solidFill>
              <a:latin typeface="Arial"/>
              <a:cs typeface="Arial"/>
            </a:endParaRPr>
          </a:p>
        </p:txBody>
      </p:sp>
      <p:sp>
        <p:nvSpPr>
          <p:cNvPr id="40" name="Rectangle 3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1" name="Rectangle 4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Mục đích</a:t>
            </a:r>
          </a:p>
        </p:txBody>
      </p:sp>
    </p:spTree>
    <p:extLst>
      <p:ext uri="{BB962C8B-B14F-4D97-AF65-F5344CB8AC3E}">
        <p14:creationId xmlns:p14="http://schemas.microsoft.com/office/powerpoint/2010/main" val="2792257118"/>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Buf =Read(SoNT.dat)</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Đọc</a:t>
            </a:r>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2" name="Rectangle 61"/>
          <p:cNvSpPr/>
          <p:nvPr/>
        </p:nvSpPr>
        <p:spPr>
          <a:xfrm>
            <a:off x="992766" y="4600736"/>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Read() yêu cầu tên file và vùng đệm ghi KQ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đọc (</a:t>
            </a:r>
            <a:r>
              <a:rPr lang="vi-VN" altLang="ja-JP" i="1" dirty="0"/>
              <a:t>read pointer</a:t>
            </a:r>
            <a:r>
              <a:rPr lang="vi-VN" altLang="ja-JP" dirty="0"/>
              <a:t>) chỉ ra vị trí được đọc </a:t>
            </a:r>
            <a:endParaRPr lang="en-US" altLang="ja-JP" dirty="0"/>
          </a:p>
          <a:p>
            <a:pPr marL="742950" lvl="1" indent="-285750">
              <a:buFont typeface="Arial" panose="020B0604020202020204" pitchFamily="34" charset="0"/>
              <a:buChar char="•"/>
            </a:pPr>
            <a:r>
              <a:rPr lang="vi-VN" altLang="ja-JP" dirty="0"/>
              <a:t>Con trỏ đọc thay đổi sau mỗi thao tác đọc dữ liệu</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89940" y="3744740"/>
            <a:ext cx="1153637"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35979" y="3375408"/>
            <a:ext cx="934660" cy="369332"/>
          </a:xfrm>
          <a:prstGeom prst="rect">
            <a:avLst/>
          </a:prstGeom>
          <a:noFill/>
        </p:spPr>
        <p:txBody>
          <a:bodyPr wrap="square" rtlCol="0">
            <a:spAutoFit/>
          </a:bodyPr>
          <a:lstStyle/>
          <a:p>
            <a:r>
              <a:rPr lang="en-US" altLang="ja-JP" dirty="0"/>
              <a:t>r</a:t>
            </a:r>
            <a:r>
              <a:rPr kumimoji="1" lang="en-US" altLang="ja-JP" dirty="0"/>
              <a:t>p</a:t>
            </a:r>
            <a:endParaRPr kumimoji="1" lang="ja-JP" altLang="en-US" dirty="0"/>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68" name="TextBox 67"/>
          <p:cNvSpPr txBox="1"/>
          <p:nvPr/>
        </p:nvSpPr>
        <p:spPr>
          <a:xfrm>
            <a:off x="6638304" y="2859035"/>
            <a:ext cx="934660" cy="369332"/>
          </a:xfrm>
          <a:prstGeom prst="rect">
            <a:avLst/>
          </a:prstGeom>
          <a:noFill/>
        </p:spPr>
        <p:txBody>
          <a:bodyPr wrap="square" rtlCol="0">
            <a:spAutoFit/>
          </a:bodyPr>
          <a:lstStyle/>
          <a:p>
            <a:r>
              <a:rPr lang="en-US" altLang="ja-JP" dirty="0">
                <a:solidFill>
                  <a:srgbClr val="0070C0"/>
                </a:solidFill>
                <a:latin typeface="Tahoma" panose="020B0604030504040204" pitchFamily="34" charset="0"/>
                <a:ea typeface="Tahoma" panose="020B0604030504040204" pitchFamily="34" charset="0"/>
                <a:cs typeface="Tahoma" panose="020B0604030504040204" pitchFamily="34" charset="0"/>
              </a:rPr>
              <a:t>Buf:17</a:t>
            </a:r>
            <a:endParaRPr kumimoji="1" lang="ja-JP" altLang="en-US" dirty="0">
              <a:solidFill>
                <a:srgbClr val="0070C0"/>
              </a:solidFill>
              <a:latin typeface="Tahoma" panose="020B0604030504040204" pitchFamily="34" charset="0"/>
              <a:cs typeface="Tahoma" panose="020B0604030504040204" pitchFamily="34" charset="0"/>
            </a:endParaRPr>
          </a:p>
        </p:txBody>
      </p:sp>
      <p:sp>
        <p:nvSpPr>
          <p:cNvPr id="52" name="Rectangle 5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Tree>
    <p:extLst>
      <p:ext uri="{BB962C8B-B14F-4D97-AF65-F5344CB8AC3E}">
        <p14:creationId xmlns:p14="http://schemas.microsoft.com/office/powerpoint/2010/main" val="21079352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6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169676" y="1972782"/>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169676" y="2384991"/>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745218" y="2790858"/>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2294814" y="3116820"/>
            <a:ext cx="107536" cy="10743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745218" y="3467824"/>
            <a:ext cx="107536" cy="107437"/>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714038" y="1233408"/>
            <a:ext cx="8065864" cy="0"/>
          </a:xfrm>
          <a:custGeom>
            <a:avLst/>
            <a:gdLst/>
            <a:ahLst/>
            <a:cxnLst/>
            <a:rect l="l" t="t" r="r" b="b"/>
            <a:pathLst>
              <a:path w="4066540">
                <a:moveTo>
                  <a:pt x="0" y="0"/>
                </a:moveTo>
                <a:lnTo>
                  <a:pt x="4066374" y="0"/>
                </a:lnTo>
              </a:path>
            </a:pathLst>
          </a:custGeom>
          <a:ln w="5054">
            <a:solidFill>
              <a:srgbClr val="000000"/>
            </a:solidFill>
          </a:ln>
        </p:spPr>
        <p:txBody>
          <a:bodyPr wrap="square" lIns="0" tIns="0" rIns="0" bIns="0" rtlCol="0"/>
          <a:lstStyle/>
          <a:p>
            <a:endParaRPr/>
          </a:p>
        </p:txBody>
      </p:sp>
      <p:sp>
        <p:nvSpPr>
          <p:cNvPr id="39" name="object 39"/>
          <p:cNvSpPr/>
          <p:nvPr/>
        </p:nvSpPr>
        <p:spPr>
          <a:xfrm>
            <a:off x="720305" y="1356139"/>
            <a:ext cx="0" cy="2353112"/>
          </a:xfrm>
          <a:custGeom>
            <a:avLst/>
            <a:gdLst/>
            <a:ahLst/>
            <a:cxnLst/>
            <a:rect l="l" t="t" r="r" b="b"/>
            <a:pathLst>
              <a:path h="1187450">
                <a:moveTo>
                  <a:pt x="0" y="1187437"/>
                </a:moveTo>
                <a:lnTo>
                  <a:pt x="0" y="0"/>
                </a:lnTo>
              </a:path>
            </a:pathLst>
          </a:custGeom>
          <a:ln w="5054">
            <a:solidFill>
              <a:srgbClr val="000000"/>
            </a:solidFill>
          </a:ln>
        </p:spPr>
        <p:txBody>
          <a:bodyPr wrap="square" lIns="0" tIns="0" rIns="0" bIns="0" rtlCol="0"/>
          <a:lstStyle/>
          <a:p>
            <a:endParaRPr/>
          </a:p>
        </p:txBody>
      </p:sp>
      <p:sp>
        <p:nvSpPr>
          <p:cNvPr id="40" name="object 40"/>
          <p:cNvSpPr/>
          <p:nvPr/>
        </p:nvSpPr>
        <p:spPr>
          <a:xfrm>
            <a:off x="8774586" y="1371600"/>
            <a:ext cx="0" cy="2353112"/>
          </a:xfrm>
          <a:custGeom>
            <a:avLst/>
            <a:gdLst/>
            <a:ahLst/>
            <a:cxnLst/>
            <a:rect l="l" t="t" r="r" b="b"/>
            <a:pathLst>
              <a:path h="1187450">
                <a:moveTo>
                  <a:pt x="0" y="1187437"/>
                </a:moveTo>
                <a:lnTo>
                  <a:pt x="0" y="0"/>
                </a:lnTo>
              </a:path>
            </a:pathLst>
          </a:custGeom>
          <a:ln w="5054">
            <a:solidFill>
              <a:srgbClr val="000000"/>
            </a:solidFill>
          </a:ln>
        </p:spPr>
        <p:txBody>
          <a:bodyPr wrap="square" lIns="0" tIns="0" rIns="0" bIns="0" rtlCol="0"/>
          <a:lstStyle/>
          <a:p>
            <a:endParaRPr/>
          </a:p>
        </p:txBody>
      </p:sp>
      <p:sp>
        <p:nvSpPr>
          <p:cNvPr id="41" name="object 41"/>
          <p:cNvSpPr/>
          <p:nvPr/>
        </p:nvSpPr>
        <p:spPr>
          <a:xfrm>
            <a:off x="714038" y="3709251"/>
            <a:ext cx="8065864" cy="0"/>
          </a:xfrm>
          <a:custGeom>
            <a:avLst/>
            <a:gdLst/>
            <a:ahLst/>
            <a:cxnLst/>
            <a:rect l="l" t="t" r="r" b="b"/>
            <a:pathLst>
              <a:path w="4066540">
                <a:moveTo>
                  <a:pt x="0" y="0"/>
                </a:moveTo>
                <a:lnTo>
                  <a:pt x="4066374" y="0"/>
                </a:lnTo>
              </a:path>
            </a:pathLst>
          </a:custGeom>
          <a:ln w="5054">
            <a:solidFill>
              <a:srgbClr val="000000"/>
            </a:solidFill>
          </a:ln>
        </p:spPr>
        <p:txBody>
          <a:bodyPr wrap="square" lIns="0" tIns="0" rIns="0" bIns="0" rtlCol="0"/>
          <a:lstStyle/>
          <a:p>
            <a:endParaRPr/>
          </a:p>
        </p:txBody>
      </p:sp>
      <p:sp>
        <p:nvSpPr>
          <p:cNvPr id="44" name="object 44"/>
          <p:cNvSpPr/>
          <p:nvPr/>
        </p:nvSpPr>
        <p:spPr>
          <a:xfrm>
            <a:off x="3580256" y="5639868"/>
            <a:ext cx="5080840" cy="713484"/>
          </a:xfrm>
          <a:custGeom>
            <a:avLst/>
            <a:gdLst/>
            <a:ahLst/>
            <a:cxnLst/>
            <a:rect l="l" t="t" r="r" b="b"/>
            <a:pathLst>
              <a:path w="2561590" h="360044">
                <a:moveTo>
                  <a:pt x="0" y="0"/>
                </a:moveTo>
                <a:lnTo>
                  <a:pt x="0" y="360002"/>
                </a:lnTo>
                <a:lnTo>
                  <a:pt x="2520018" y="360002"/>
                </a:lnTo>
                <a:lnTo>
                  <a:pt x="2494063" y="340962"/>
                </a:lnTo>
                <a:lnTo>
                  <a:pt x="2481085" y="317595"/>
                </a:lnTo>
                <a:lnTo>
                  <a:pt x="2484624" y="261030"/>
                </a:lnTo>
                <a:lnTo>
                  <a:pt x="2511760" y="196600"/>
                </a:lnTo>
                <a:lnTo>
                  <a:pt x="2528277" y="163402"/>
                </a:lnTo>
                <a:lnTo>
                  <a:pt x="2543614" y="130597"/>
                </a:lnTo>
                <a:lnTo>
                  <a:pt x="2555412" y="98972"/>
                </a:lnTo>
                <a:lnTo>
                  <a:pt x="2561311" y="69313"/>
                </a:lnTo>
                <a:lnTo>
                  <a:pt x="2558952" y="42407"/>
                </a:lnTo>
                <a:lnTo>
                  <a:pt x="2545974" y="19040"/>
                </a:lnTo>
                <a:lnTo>
                  <a:pt x="2520018" y="0"/>
                </a:lnTo>
                <a:lnTo>
                  <a:pt x="0" y="0"/>
                </a:lnTo>
              </a:path>
            </a:pathLst>
          </a:custGeom>
          <a:ln w="10122">
            <a:solidFill>
              <a:srgbClr val="0000FF"/>
            </a:solidFill>
          </a:ln>
        </p:spPr>
        <p:txBody>
          <a:bodyPr wrap="square" lIns="0" tIns="0" rIns="0" bIns="0" rtlCol="0"/>
          <a:lstStyle/>
          <a:p>
            <a:endParaRPr/>
          </a:p>
        </p:txBody>
      </p:sp>
      <p:sp>
        <p:nvSpPr>
          <p:cNvPr id="45" name="object 45"/>
          <p:cNvSpPr txBox="1"/>
          <p:nvPr/>
        </p:nvSpPr>
        <p:spPr>
          <a:xfrm>
            <a:off x="4991063" y="6361805"/>
            <a:ext cx="749405"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DATA</a:t>
            </a:r>
            <a:endParaRPr sz="2100">
              <a:latin typeface="Arial"/>
              <a:cs typeface="Arial"/>
            </a:endParaRPr>
          </a:p>
        </p:txBody>
      </p:sp>
      <p:sp>
        <p:nvSpPr>
          <p:cNvPr id="46" name="object 46"/>
          <p:cNvSpPr/>
          <p:nvPr/>
        </p:nvSpPr>
        <p:spPr>
          <a:xfrm>
            <a:off x="2152148"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866202"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48" name="object 48"/>
          <p:cNvSpPr/>
          <p:nvPr/>
        </p:nvSpPr>
        <p:spPr>
          <a:xfrm>
            <a:off x="3580257"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p:nvPr/>
        </p:nvSpPr>
        <p:spPr>
          <a:xfrm>
            <a:off x="4294313"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50" name="object 50"/>
          <p:cNvSpPr/>
          <p:nvPr/>
        </p:nvSpPr>
        <p:spPr>
          <a:xfrm>
            <a:off x="5008369"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51" name="object 51"/>
          <p:cNvSpPr/>
          <p:nvPr/>
        </p:nvSpPr>
        <p:spPr>
          <a:xfrm>
            <a:off x="5722422" y="5639868"/>
            <a:ext cx="714139" cy="713484"/>
          </a:xfrm>
          <a:custGeom>
            <a:avLst/>
            <a:gdLst/>
            <a:ahLst/>
            <a:cxnLst/>
            <a:rect l="l" t="t" r="r" b="b"/>
            <a:pathLst>
              <a:path w="360044"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52" name="object 52"/>
          <p:cNvSpPr/>
          <p:nvPr/>
        </p:nvSpPr>
        <p:spPr>
          <a:xfrm>
            <a:off x="6436478" y="5639868"/>
            <a:ext cx="714139" cy="713484"/>
          </a:xfrm>
          <a:custGeom>
            <a:avLst/>
            <a:gdLst/>
            <a:ahLst/>
            <a:cxnLst/>
            <a:rect l="l" t="t" r="r" b="b"/>
            <a:pathLst>
              <a:path w="360045"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53" name="object 53"/>
          <p:cNvSpPr/>
          <p:nvPr/>
        </p:nvSpPr>
        <p:spPr>
          <a:xfrm>
            <a:off x="7150533" y="5639868"/>
            <a:ext cx="714139" cy="713484"/>
          </a:xfrm>
          <a:custGeom>
            <a:avLst/>
            <a:gdLst/>
            <a:ahLst/>
            <a:cxnLst/>
            <a:rect l="l" t="t" r="r" b="b"/>
            <a:pathLst>
              <a:path w="360045" h="360044">
                <a:moveTo>
                  <a:pt x="0" y="360002"/>
                </a:moveTo>
                <a:lnTo>
                  <a:pt x="0" y="0"/>
                </a:lnTo>
                <a:lnTo>
                  <a:pt x="360002" y="0"/>
                </a:lnTo>
                <a:lnTo>
                  <a:pt x="360002" y="360002"/>
                </a:lnTo>
                <a:lnTo>
                  <a:pt x="0" y="360002"/>
                </a:lnTo>
                <a:close/>
              </a:path>
            </a:pathLst>
          </a:custGeom>
          <a:ln w="10122">
            <a:solidFill>
              <a:srgbClr val="0000FF"/>
            </a:solidFill>
          </a:ln>
        </p:spPr>
        <p:txBody>
          <a:bodyPr wrap="square" lIns="0" tIns="0" rIns="0" bIns="0" rtlCol="0"/>
          <a:lstStyle/>
          <a:p>
            <a:endParaRPr/>
          </a:p>
        </p:txBody>
      </p:sp>
      <p:sp>
        <p:nvSpPr>
          <p:cNvPr id="54" name="object 54"/>
          <p:cNvSpPr txBox="1"/>
          <p:nvPr/>
        </p:nvSpPr>
        <p:spPr>
          <a:xfrm>
            <a:off x="2316733" y="5283966"/>
            <a:ext cx="5384380" cy="331930"/>
          </a:xfrm>
          <a:prstGeom prst="rect">
            <a:avLst/>
          </a:prstGeom>
        </p:spPr>
        <p:txBody>
          <a:bodyPr vert="horz" wrap="square" lIns="0" tIns="23920" rIns="0" bIns="0" rtlCol="0">
            <a:spAutoFit/>
          </a:bodyPr>
          <a:lstStyle/>
          <a:p>
            <a:pPr marL="25179">
              <a:spcBef>
                <a:spcPts val="188"/>
              </a:spcBef>
              <a:tabLst>
                <a:tab pos="737745" algn="l"/>
                <a:tab pos="1451571" algn="l"/>
                <a:tab pos="2165396" algn="l"/>
                <a:tab pos="2879221" algn="l"/>
                <a:tab pos="3593044" algn="l"/>
                <a:tab pos="4306871" algn="l"/>
                <a:tab pos="5020697" algn="l"/>
              </a:tabLst>
            </a:pPr>
            <a:r>
              <a:rPr sz="2000" spc="198" dirty="0">
                <a:solidFill>
                  <a:srgbClr val="0000FF"/>
                </a:solidFill>
                <a:latin typeface="Tahoma"/>
                <a:cs typeface="Tahoma"/>
              </a:rPr>
              <a:t>#</a:t>
            </a:r>
            <a:r>
              <a:rPr sz="2000" spc="-119" dirty="0">
                <a:solidFill>
                  <a:srgbClr val="0000FF"/>
                </a:solidFill>
                <a:latin typeface="Arial"/>
                <a:cs typeface="Arial"/>
              </a:rPr>
              <a:t>2	</a:t>
            </a:r>
            <a:r>
              <a:rPr sz="2000" spc="198" dirty="0">
                <a:solidFill>
                  <a:srgbClr val="0000FF"/>
                </a:solidFill>
                <a:latin typeface="Tahoma"/>
                <a:cs typeface="Tahoma"/>
              </a:rPr>
              <a:t>#</a:t>
            </a:r>
            <a:r>
              <a:rPr sz="2000" spc="-119" dirty="0">
                <a:solidFill>
                  <a:srgbClr val="0000FF"/>
                </a:solidFill>
                <a:latin typeface="Arial"/>
                <a:cs typeface="Arial"/>
              </a:rPr>
              <a:t>3	</a:t>
            </a:r>
            <a:r>
              <a:rPr sz="2000" spc="198" dirty="0">
                <a:solidFill>
                  <a:srgbClr val="0000FF"/>
                </a:solidFill>
                <a:latin typeface="Tahoma"/>
                <a:cs typeface="Tahoma"/>
              </a:rPr>
              <a:t>#</a:t>
            </a:r>
            <a:r>
              <a:rPr sz="2000" spc="-119" dirty="0">
                <a:solidFill>
                  <a:srgbClr val="0000FF"/>
                </a:solidFill>
                <a:latin typeface="Arial"/>
                <a:cs typeface="Arial"/>
              </a:rPr>
              <a:t>4	</a:t>
            </a:r>
            <a:r>
              <a:rPr sz="2000" spc="198" dirty="0">
                <a:solidFill>
                  <a:srgbClr val="0000FF"/>
                </a:solidFill>
                <a:latin typeface="Tahoma"/>
                <a:cs typeface="Tahoma"/>
              </a:rPr>
              <a:t>#</a:t>
            </a:r>
            <a:r>
              <a:rPr sz="2000" spc="-119" dirty="0">
                <a:solidFill>
                  <a:srgbClr val="0000FF"/>
                </a:solidFill>
                <a:latin typeface="Arial"/>
                <a:cs typeface="Arial"/>
              </a:rPr>
              <a:t>5	</a:t>
            </a:r>
            <a:r>
              <a:rPr sz="2000" spc="198" dirty="0">
                <a:solidFill>
                  <a:srgbClr val="0000FF"/>
                </a:solidFill>
                <a:latin typeface="Tahoma"/>
                <a:cs typeface="Tahoma"/>
              </a:rPr>
              <a:t>#</a:t>
            </a:r>
            <a:r>
              <a:rPr sz="2000" spc="-119" dirty="0">
                <a:solidFill>
                  <a:srgbClr val="0000FF"/>
                </a:solidFill>
                <a:latin typeface="Arial"/>
                <a:cs typeface="Arial"/>
              </a:rPr>
              <a:t>6	</a:t>
            </a:r>
            <a:r>
              <a:rPr sz="2000" spc="198" dirty="0">
                <a:solidFill>
                  <a:srgbClr val="0000FF"/>
                </a:solidFill>
                <a:latin typeface="Tahoma"/>
                <a:cs typeface="Tahoma"/>
              </a:rPr>
              <a:t>#</a:t>
            </a:r>
            <a:r>
              <a:rPr sz="2000" spc="-119" dirty="0">
                <a:solidFill>
                  <a:srgbClr val="0000FF"/>
                </a:solidFill>
                <a:latin typeface="Arial"/>
                <a:cs typeface="Arial"/>
              </a:rPr>
              <a:t>7	</a:t>
            </a:r>
            <a:r>
              <a:rPr sz="2000" spc="198" dirty="0">
                <a:solidFill>
                  <a:srgbClr val="0000FF"/>
                </a:solidFill>
                <a:latin typeface="Tahoma"/>
                <a:cs typeface="Tahoma"/>
              </a:rPr>
              <a:t>#</a:t>
            </a:r>
            <a:r>
              <a:rPr sz="2000" spc="-119" dirty="0">
                <a:solidFill>
                  <a:srgbClr val="0000FF"/>
                </a:solidFill>
                <a:latin typeface="Arial"/>
                <a:cs typeface="Arial"/>
              </a:rPr>
              <a:t>8	</a:t>
            </a:r>
            <a:r>
              <a:rPr sz="2000" spc="198" dirty="0">
                <a:solidFill>
                  <a:srgbClr val="0000FF"/>
                </a:solidFill>
                <a:latin typeface="Tahoma"/>
                <a:cs typeface="Tahoma"/>
              </a:rPr>
              <a:t>#</a:t>
            </a:r>
            <a:r>
              <a:rPr sz="2000" spc="-119" dirty="0">
                <a:solidFill>
                  <a:srgbClr val="0000FF"/>
                </a:solidFill>
                <a:latin typeface="Arial"/>
                <a:cs typeface="Arial"/>
              </a:rPr>
              <a:t>9</a:t>
            </a:r>
            <a:endParaRPr sz="2000">
              <a:latin typeface="Arial"/>
              <a:cs typeface="Arial"/>
            </a:endParaRPr>
          </a:p>
        </p:txBody>
      </p:sp>
      <p:sp>
        <p:nvSpPr>
          <p:cNvPr id="55" name="object 55"/>
          <p:cNvSpPr/>
          <p:nvPr/>
        </p:nvSpPr>
        <p:spPr>
          <a:xfrm>
            <a:off x="1795119" y="4783788"/>
            <a:ext cx="494983" cy="846869"/>
          </a:xfrm>
          <a:custGeom>
            <a:avLst/>
            <a:gdLst/>
            <a:ahLst/>
            <a:cxnLst/>
            <a:rect l="l" t="t" r="r" b="b"/>
            <a:pathLst>
              <a:path w="249555" h="427355">
                <a:moveTo>
                  <a:pt x="0" y="0"/>
                </a:moveTo>
                <a:lnTo>
                  <a:pt x="249065" y="426968"/>
                </a:lnTo>
              </a:path>
            </a:pathLst>
          </a:custGeom>
          <a:ln w="5060">
            <a:solidFill>
              <a:srgbClr val="00FF00"/>
            </a:solidFill>
          </a:ln>
        </p:spPr>
        <p:txBody>
          <a:bodyPr wrap="square" lIns="0" tIns="0" rIns="0" bIns="0" rtlCol="0"/>
          <a:lstStyle/>
          <a:p>
            <a:endParaRPr/>
          </a:p>
        </p:txBody>
      </p:sp>
      <p:sp>
        <p:nvSpPr>
          <p:cNvPr id="56" name="object 56"/>
          <p:cNvSpPr/>
          <p:nvPr/>
        </p:nvSpPr>
        <p:spPr>
          <a:xfrm>
            <a:off x="2239202" y="5583620"/>
            <a:ext cx="70532" cy="52851"/>
          </a:xfrm>
          <a:custGeom>
            <a:avLst/>
            <a:gdLst/>
            <a:ahLst/>
            <a:cxnLst/>
            <a:rect l="l" t="t" r="r" b="b"/>
            <a:pathLst>
              <a:path w="35559" h="26669">
                <a:moveTo>
                  <a:pt x="35023" y="0"/>
                </a:moveTo>
                <a:lnTo>
                  <a:pt x="31167" y="5687"/>
                </a:lnTo>
                <a:lnTo>
                  <a:pt x="28525" y="13692"/>
                </a:lnTo>
                <a:lnTo>
                  <a:pt x="27148" y="21509"/>
                </a:lnTo>
                <a:lnTo>
                  <a:pt x="27088" y="26632"/>
                </a:lnTo>
                <a:lnTo>
                  <a:pt x="22599" y="24163"/>
                </a:lnTo>
                <a:lnTo>
                  <a:pt x="15117" y="21513"/>
                </a:lnTo>
                <a:lnTo>
                  <a:pt x="6849" y="19873"/>
                </a:lnTo>
                <a:lnTo>
                  <a:pt x="0" y="20430"/>
                </a:lnTo>
              </a:path>
            </a:pathLst>
          </a:custGeom>
          <a:ln w="4054">
            <a:solidFill>
              <a:srgbClr val="00FF00"/>
            </a:solidFill>
          </a:ln>
        </p:spPr>
        <p:txBody>
          <a:bodyPr wrap="square" lIns="0" tIns="0" rIns="0" bIns="0" rtlCol="0"/>
          <a:lstStyle/>
          <a:p>
            <a:endParaRPr/>
          </a:p>
        </p:txBody>
      </p:sp>
      <p:sp>
        <p:nvSpPr>
          <p:cNvPr id="57" name="object 57"/>
          <p:cNvSpPr/>
          <p:nvPr/>
        </p:nvSpPr>
        <p:spPr>
          <a:xfrm>
            <a:off x="2223552" y="4783788"/>
            <a:ext cx="778374" cy="848127"/>
          </a:xfrm>
          <a:custGeom>
            <a:avLst/>
            <a:gdLst/>
            <a:ahLst/>
            <a:cxnLst/>
            <a:rect l="l" t="t" r="r" b="b"/>
            <a:pathLst>
              <a:path w="392430" h="427989">
                <a:moveTo>
                  <a:pt x="0" y="0"/>
                </a:moveTo>
                <a:lnTo>
                  <a:pt x="392057" y="427698"/>
                </a:lnTo>
              </a:path>
            </a:pathLst>
          </a:custGeom>
          <a:ln w="5060">
            <a:solidFill>
              <a:srgbClr val="00FF00"/>
            </a:solidFill>
          </a:ln>
        </p:spPr>
        <p:txBody>
          <a:bodyPr wrap="square" lIns="0" tIns="0" rIns="0" bIns="0" rtlCol="0"/>
          <a:lstStyle/>
          <a:p>
            <a:endParaRPr/>
          </a:p>
        </p:txBody>
      </p:sp>
      <p:sp>
        <p:nvSpPr>
          <p:cNvPr id="58" name="object 58"/>
          <p:cNvSpPr/>
          <p:nvPr/>
        </p:nvSpPr>
        <p:spPr>
          <a:xfrm>
            <a:off x="2951072" y="5581886"/>
            <a:ext cx="60456" cy="55367"/>
          </a:xfrm>
          <a:custGeom>
            <a:avLst/>
            <a:gdLst/>
            <a:ahLst/>
            <a:cxnLst/>
            <a:rect l="l" t="t" r="r" b="b"/>
            <a:pathLst>
              <a:path w="30480" h="27939">
                <a:moveTo>
                  <a:pt x="29944" y="0"/>
                </a:moveTo>
                <a:lnTo>
                  <a:pt x="27378" y="6388"/>
                </a:lnTo>
                <a:lnTo>
                  <a:pt x="26494" y="14787"/>
                </a:lnTo>
                <a:lnTo>
                  <a:pt x="26808" y="22733"/>
                </a:lnTo>
                <a:lnTo>
                  <a:pt x="27839" y="27761"/>
                </a:lnTo>
                <a:lnTo>
                  <a:pt x="22919" y="26298"/>
                </a:lnTo>
                <a:lnTo>
                  <a:pt x="15031" y="25295"/>
                </a:lnTo>
                <a:lnTo>
                  <a:pt x="6587" y="25447"/>
                </a:lnTo>
                <a:lnTo>
                  <a:pt x="0" y="27449"/>
                </a:lnTo>
              </a:path>
            </a:pathLst>
          </a:custGeom>
          <a:ln w="4062">
            <a:solidFill>
              <a:srgbClr val="00FF00"/>
            </a:solidFill>
          </a:ln>
        </p:spPr>
        <p:txBody>
          <a:bodyPr wrap="square" lIns="0" tIns="0" rIns="0" bIns="0" rtlCol="0"/>
          <a:lstStyle/>
          <a:p>
            <a:endParaRPr/>
          </a:p>
        </p:txBody>
      </p:sp>
      <p:sp>
        <p:nvSpPr>
          <p:cNvPr id="59" name="object 59"/>
          <p:cNvSpPr/>
          <p:nvPr/>
        </p:nvSpPr>
        <p:spPr>
          <a:xfrm>
            <a:off x="2651986" y="4783789"/>
            <a:ext cx="1063021" cy="849385"/>
          </a:xfrm>
          <a:custGeom>
            <a:avLst/>
            <a:gdLst/>
            <a:ahLst/>
            <a:cxnLst/>
            <a:rect l="l" t="t" r="r" b="b"/>
            <a:pathLst>
              <a:path w="535939" h="428625">
                <a:moveTo>
                  <a:pt x="0" y="0"/>
                </a:moveTo>
                <a:lnTo>
                  <a:pt x="535437" y="428349"/>
                </a:lnTo>
              </a:path>
            </a:pathLst>
          </a:custGeom>
          <a:ln w="5060">
            <a:solidFill>
              <a:srgbClr val="00FF00"/>
            </a:solidFill>
          </a:ln>
        </p:spPr>
        <p:txBody>
          <a:bodyPr wrap="square" lIns="0" tIns="0" rIns="0" bIns="0" rtlCol="0"/>
          <a:lstStyle/>
          <a:p>
            <a:endParaRPr/>
          </a:p>
        </p:txBody>
      </p:sp>
      <p:sp>
        <p:nvSpPr>
          <p:cNvPr id="60" name="object 60"/>
          <p:cNvSpPr/>
          <p:nvPr/>
        </p:nvSpPr>
        <p:spPr>
          <a:xfrm>
            <a:off x="3665173" y="5582260"/>
            <a:ext cx="55418" cy="64174"/>
          </a:xfrm>
          <a:custGeom>
            <a:avLst/>
            <a:gdLst/>
            <a:ahLst/>
            <a:cxnLst/>
            <a:rect l="l" t="t" r="r" b="b"/>
            <a:pathLst>
              <a:path w="27939" h="32385">
                <a:moveTo>
                  <a:pt x="25416" y="0"/>
                </a:moveTo>
                <a:lnTo>
                  <a:pt x="23858" y="6717"/>
                </a:lnTo>
                <a:lnTo>
                  <a:pt x="24274" y="15165"/>
                </a:lnTo>
                <a:lnTo>
                  <a:pt x="25806" y="22980"/>
                </a:lnTo>
                <a:lnTo>
                  <a:pt x="27600" y="27798"/>
                </a:lnTo>
                <a:lnTo>
                  <a:pt x="22505" y="27106"/>
                </a:lnTo>
                <a:lnTo>
                  <a:pt x="14544" y="27327"/>
                </a:lnTo>
                <a:lnTo>
                  <a:pt x="6211" y="28776"/>
                </a:lnTo>
                <a:lnTo>
                  <a:pt x="0" y="31770"/>
                </a:lnTo>
              </a:path>
            </a:pathLst>
          </a:custGeom>
          <a:ln w="4068">
            <a:solidFill>
              <a:srgbClr val="00FF00"/>
            </a:solidFill>
          </a:ln>
        </p:spPr>
        <p:txBody>
          <a:bodyPr wrap="square" lIns="0" tIns="0" rIns="0" bIns="0" rtlCol="0"/>
          <a:lstStyle/>
          <a:p>
            <a:endParaRPr/>
          </a:p>
        </p:txBody>
      </p:sp>
      <p:sp>
        <p:nvSpPr>
          <p:cNvPr id="61" name="object 61"/>
          <p:cNvSpPr/>
          <p:nvPr/>
        </p:nvSpPr>
        <p:spPr>
          <a:xfrm>
            <a:off x="3080418" y="4783789"/>
            <a:ext cx="1347669" cy="850642"/>
          </a:xfrm>
          <a:custGeom>
            <a:avLst/>
            <a:gdLst/>
            <a:ahLst/>
            <a:cxnLst/>
            <a:rect l="l" t="t" r="r" b="b"/>
            <a:pathLst>
              <a:path w="679450" h="429260">
                <a:moveTo>
                  <a:pt x="0" y="0"/>
                </a:moveTo>
                <a:lnTo>
                  <a:pt x="679080" y="428893"/>
                </a:lnTo>
              </a:path>
            </a:pathLst>
          </a:custGeom>
          <a:ln w="5060">
            <a:solidFill>
              <a:srgbClr val="00FF00"/>
            </a:solidFill>
          </a:ln>
        </p:spPr>
        <p:txBody>
          <a:bodyPr wrap="square" lIns="0" tIns="0" rIns="0" bIns="0" rtlCol="0"/>
          <a:lstStyle/>
          <a:p>
            <a:endParaRPr/>
          </a:p>
        </p:txBody>
      </p:sp>
      <p:sp>
        <p:nvSpPr>
          <p:cNvPr id="62" name="object 62"/>
          <p:cNvSpPr/>
          <p:nvPr/>
        </p:nvSpPr>
        <p:spPr>
          <a:xfrm>
            <a:off x="4380421" y="5583685"/>
            <a:ext cx="54159" cy="67951"/>
          </a:xfrm>
          <a:custGeom>
            <a:avLst/>
            <a:gdLst/>
            <a:ahLst/>
            <a:cxnLst/>
            <a:rect l="l" t="t" r="r" b="b"/>
            <a:pathLst>
              <a:path w="27305" h="34289">
                <a:moveTo>
                  <a:pt x="21635" y="0"/>
                </a:moveTo>
                <a:lnTo>
                  <a:pt x="20837" y="6820"/>
                </a:lnTo>
                <a:lnTo>
                  <a:pt x="22184" y="15134"/>
                </a:lnTo>
                <a:lnTo>
                  <a:pt x="24566" y="22699"/>
                </a:lnTo>
                <a:lnTo>
                  <a:pt x="26874" y="27269"/>
                </a:lnTo>
                <a:lnTo>
                  <a:pt x="21756" y="27148"/>
                </a:lnTo>
                <a:lnTo>
                  <a:pt x="13902" y="28248"/>
                </a:lnTo>
                <a:lnTo>
                  <a:pt x="5815" y="30605"/>
                </a:lnTo>
                <a:lnTo>
                  <a:pt x="0" y="34255"/>
                </a:lnTo>
              </a:path>
            </a:pathLst>
          </a:custGeom>
          <a:ln w="4051">
            <a:solidFill>
              <a:srgbClr val="00FF00"/>
            </a:solidFill>
          </a:ln>
        </p:spPr>
        <p:txBody>
          <a:bodyPr wrap="square" lIns="0" tIns="0" rIns="0" bIns="0" rtlCol="0"/>
          <a:lstStyle/>
          <a:p>
            <a:endParaRPr/>
          </a:p>
        </p:txBody>
      </p:sp>
      <p:sp>
        <p:nvSpPr>
          <p:cNvPr id="63" name="object 63"/>
          <p:cNvSpPr/>
          <p:nvPr/>
        </p:nvSpPr>
        <p:spPr>
          <a:xfrm>
            <a:off x="3508852" y="4783789"/>
            <a:ext cx="1632317" cy="851902"/>
          </a:xfrm>
          <a:custGeom>
            <a:avLst/>
            <a:gdLst/>
            <a:ahLst/>
            <a:cxnLst/>
            <a:rect l="l" t="t" r="r" b="b"/>
            <a:pathLst>
              <a:path w="822960" h="429894">
                <a:moveTo>
                  <a:pt x="0" y="0"/>
                </a:moveTo>
                <a:lnTo>
                  <a:pt x="822842" y="429309"/>
                </a:lnTo>
              </a:path>
            </a:pathLst>
          </a:custGeom>
          <a:ln w="5060">
            <a:solidFill>
              <a:srgbClr val="00FF00"/>
            </a:solidFill>
          </a:ln>
        </p:spPr>
        <p:txBody>
          <a:bodyPr wrap="square" lIns="0" tIns="0" rIns="0" bIns="0" rtlCol="0"/>
          <a:lstStyle/>
          <a:p>
            <a:endParaRPr/>
          </a:p>
        </p:txBody>
      </p:sp>
      <p:sp>
        <p:nvSpPr>
          <p:cNvPr id="64" name="object 64"/>
          <p:cNvSpPr/>
          <p:nvPr/>
        </p:nvSpPr>
        <p:spPr>
          <a:xfrm>
            <a:off x="5095631" y="5585010"/>
            <a:ext cx="52899" cy="71726"/>
          </a:xfrm>
          <a:custGeom>
            <a:avLst/>
            <a:gdLst/>
            <a:ahLst/>
            <a:cxnLst/>
            <a:rect l="l" t="t" r="r" b="b"/>
            <a:pathLst>
              <a:path w="26669" h="36194">
                <a:moveTo>
                  <a:pt x="18741" y="0"/>
                </a:moveTo>
                <a:lnTo>
                  <a:pt x="18508" y="6862"/>
                </a:lnTo>
                <a:lnTo>
                  <a:pt x="20535" y="15038"/>
                </a:lnTo>
                <a:lnTo>
                  <a:pt x="23532" y="22381"/>
                </a:lnTo>
                <a:lnTo>
                  <a:pt x="26208" y="26745"/>
                </a:lnTo>
                <a:lnTo>
                  <a:pt x="21098" y="27047"/>
                </a:lnTo>
                <a:lnTo>
                  <a:pt x="13360" y="28789"/>
                </a:lnTo>
                <a:lnTo>
                  <a:pt x="5495" y="31804"/>
                </a:lnTo>
                <a:lnTo>
                  <a:pt x="0" y="35921"/>
                </a:lnTo>
              </a:path>
            </a:pathLst>
          </a:custGeom>
          <a:ln w="4051">
            <a:solidFill>
              <a:srgbClr val="00FF00"/>
            </a:solidFill>
          </a:ln>
        </p:spPr>
        <p:txBody>
          <a:bodyPr wrap="square" lIns="0" tIns="0" rIns="0" bIns="0" rtlCol="0"/>
          <a:lstStyle/>
          <a:p>
            <a:endParaRPr/>
          </a:p>
        </p:txBody>
      </p:sp>
      <p:sp>
        <p:nvSpPr>
          <p:cNvPr id="65" name="object 65"/>
          <p:cNvSpPr/>
          <p:nvPr/>
        </p:nvSpPr>
        <p:spPr>
          <a:xfrm>
            <a:off x="3937286" y="4783789"/>
            <a:ext cx="1918225" cy="851902"/>
          </a:xfrm>
          <a:custGeom>
            <a:avLst/>
            <a:gdLst/>
            <a:ahLst/>
            <a:cxnLst/>
            <a:rect l="l" t="t" r="r" b="b"/>
            <a:pathLst>
              <a:path w="967105" h="429894">
                <a:moveTo>
                  <a:pt x="0" y="0"/>
                </a:moveTo>
                <a:lnTo>
                  <a:pt x="966679" y="429635"/>
                </a:lnTo>
              </a:path>
            </a:pathLst>
          </a:custGeom>
          <a:ln w="5060">
            <a:solidFill>
              <a:srgbClr val="00FF00"/>
            </a:solidFill>
          </a:ln>
        </p:spPr>
        <p:txBody>
          <a:bodyPr wrap="square" lIns="0" tIns="0" rIns="0" bIns="0" rtlCol="0"/>
          <a:lstStyle/>
          <a:p>
            <a:endParaRPr/>
          </a:p>
        </p:txBody>
      </p:sp>
      <p:sp>
        <p:nvSpPr>
          <p:cNvPr id="66" name="object 66"/>
          <p:cNvSpPr/>
          <p:nvPr/>
        </p:nvSpPr>
        <p:spPr>
          <a:xfrm>
            <a:off x="5810767" y="5586217"/>
            <a:ext cx="51638" cy="74243"/>
          </a:xfrm>
          <a:custGeom>
            <a:avLst/>
            <a:gdLst/>
            <a:ahLst/>
            <a:cxnLst/>
            <a:rect l="l" t="t" r="r" b="b"/>
            <a:pathLst>
              <a:path w="26035" h="37464">
                <a:moveTo>
                  <a:pt x="16470" y="0"/>
                </a:moveTo>
                <a:lnTo>
                  <a:pt x="16667" y="6870"/>
                </a:lnTo>
                <a:lnTo>
                  <a:pt x="19205" y="14910"/>
                </a:lnTo>
                <a:lnTo>
                  <a:pt x="22659" y="22058"/>
                </a:lnTo>
                <a:lnTo>
                  <a:pt x="25606" y="26250"/>
                </a:lnTo>
                <a:lnTo>
                  <a:pt x="20520" y="26871"/>
                </a:lnTo>
                <a:lnTo>
                  <a:pt x="12900" y="29097"/>
                </a:lnTo>
                <a:lnTo>
                  <a:pt x="5231" y="32601"/>
                </a:lnTo>
                <a:lnTo>
                  <a:pt x="0" y="37058"/>
                </a:lnTo>
              </a:path>
            </a:pathLst>
          </a:custGeom>
          <a:ln w="4055">
            <a:solidFill>
              <a:srgbClr val="00FF00"/>
            </a:solidFill>
          </a:ln>
        </p:spPr>
        <p:txBody>
          <a:bodyPr wrap="square" lIns="0" tIns="0" rIns="0" bIns="0" rtlCol="0"/>
          <a:lstStyle/>
          <a:p>
            <a:endParaRPr/>
          </a:p>
        </p:txBody>
      </p:sp>
      <p:sp>
        <p:nvSpPr>
          <p:cNvPr id="67" name="object 67"/>
          <p:cNvSpPr/>
          <p:nvPr/>
        </p:nvSpPr>
        <p:spPr>
          <a:xfrm>
            <a:off x="4365718" y="4783788"/>
            <a:ext cx="2202873" cy="853160"/>
          </a:xfrm>
          <a:custGeom>
            <a:avLst/>
            <a:gdLst/>
            <a:ahLst/>
            <a:cxnLst/>
            <a:rect l="l" t="t" r="r" b="b"/>
            <a:pathLst>
              <a:path w="1110614" h="430530">
                <a:moveTo>
                  <a:pt x="0" y="0"/>
                </a:moveTo>
                <a:lnTo>
                  <a:pt x="1110568" y="429897"/>
                </a:lnTo>
              </a:path>
            </a:pathLst>
          </a:custGeom>
          <a:ln w="5060">
            <a:solidFill>
              <a:srgbClr val="00FF00"/>
            </a:solidFill>
          </a:ln>
        </p:spPr>
        <p:txBody>
          <a:bodyPr wrap="square" lIns="0" tIns="0" rIns="0" bIns="0" rtlCol="0"/>
          <a:lstStyle/>
          <a:p>
            <a:endParaRPr/>
          </a:p>
        </p:txBody>
      </p:sp>
      <p:sp>
        <p:nvSpPr>
          <p:cNvPr id="68" name="object 68"/>
          <p:cNvSpPr/>
          <p:nvPr/>
        </p:nvSpPr>
        <p:spPr>
          <a:xfrm>
            <a:off x="6525814" y="5587306"/>
            <a:ext cx="50380" cy="75501"/>
          </a:xfrm>
          <a:custGeom>
            <a:avLst/>
            <a:gdLst/>
            <a:ahLst/>
            <a:cxnLst/>
            <a:rect l="l" t="t" r="r" b="b"/>
            <a:pathLst>
              <a:path w="25400" h="38100">
                <a:moveTo>
                  <a:pt x="14651" y="0"/>
                </a:moveTo>
                <a:lnTo>
                  <a:pt x="15184" y="6857"/>
                </a:lnTo>
                <a:lnTo>
                  <a:pt x="18113" y="14770"/>
                </a:lnTo>
                <a:lnTo>
                  <a:pt x="21915" y="21745"/>
                </a:lnTo>
                <a:lnTo>
                  <a:pt x="25066" y="25791"/>
                </a:lnTo>
                <a:lnTo>
                  <a:pt x="20012" y="26661"/>
                </a:lnTo>
                <a:lnTo>
                  <a:pt x="12504" y="29258"/>
                </a:lnTo>
                <a:lnTo>
                  <a:pt x="5011" y="33136"/>
                </a:lnTo>
                <a:lnTo>
                  <a:pt x="0" y="37847"/>
                </a:lnTo>
              </a:path>
            </a:pathLst>
          </a:custGeom>
          <a:ln w="4058">
            <a:solidFill>
              <a:srgbClr val="00FF00"/>
            </a:solidFill>
          </a:ln>
        </p:spPr>
        <p:txBody>
          <a:bodyPr wrap="square" lIns="0" tIns="0" rIns="0" bIns="0" rtlCol="0"/>
          <a:lstStyle/>
          <a:p>
            <a:endParaRPr/>
          </a:p>
        </p:txBody>
      </p:sp>
      <p:sp>
        <p:nvSpPr>
          <p:cNvPr id="69" name="object 69"/>
          <p:cNvSpPr/>
          <p:nvPr/>
        </p:nvSpPr>
        <p:spPr>
          <a:xfrm>
            <a:off x="4794151" y="4783788"/>
            <a:ext cx="2488780" cy="853160"/>
          </a:xfrm>
          <a:custGeom>
            <a:avLst/>
            <a:gdLst/>
            <a:ahLst/>
            <a:cxnLst/>
            <a:rect l="l" t="t" r="r" b="b"/>
            <a:pathLst>
              <a:path w="1254760" h="430530">
                <a:moveTo>
                  <a:pt x="0" y="0"/>
                </a:moveTo>
                <a:lnTo>
                  <a:pt x="1254499" y="430114"/>
                </a:lnTo>
              </a:path>
            </a:pathLst>
          </a:custGeom>
          <a:ln w="5060">
            <a:solidFill>
              <a:srgbClr val="00FF00"/>
            </a:solidFill>
          </a:ln>
        </p:spPr>
        <p:txBody>
          <a:bodyPr wrap="square" lIns="0" tIns="0" rIns="0" bIns="0" rtlCol="0"/>
          <a:lstStyle/>
          <a:p>
            <a:endParaRPr/>
          </a:p>
        </p:txBody>
      </p:sp>
      <p:sp>
        <p:nvSpPr>
          <p:cNvPr id="70" name="object 70"/>
          <p:cNvSpPr/>
          <p:nvPr/>
        </p:nvSpPr>
        <p:spPr>
          <a:xfrm>
            <a:off x="7240866" y="5588377"/>
            <a:ext cx="49121" cy="76759"/>
          </a:xfrm>
          <a:custGeom>
            <a:avLst/>
            <a:gdLst/>
            <a:ahLst/>
            <a:cxnLst/>
            <a:rect l="l" t="t" r="r" b="b"/>
            <a:pathLst>
              <a:path w="24764" h="38735">
                <a:moveTo>
                  <a:pt x="13143" y="0"/>
                </a:moveTo>
                <a:lnTo>
                  <a:pt x="13942" y="6821"/>
                </a:lnTo>
                <a:lnTo>
                  <a:pt x="17173" y="14601"/>
                </a:lnTo>
                <a:lnTo>
                  <a:pt x="21238" y="21413"/>
                </a:lnTo>
                <a:lnTo>
                  <a:pt x="24540" y="25327"/>
                </a:lnTo>
                <a:lnTo>
                  <a:pt x="19531" y="26392"/>
                </a:lnTo>
                <a:lnTo>
                  <a:pt x="12141" y="29276"/>
                </a:lnTo>
                <a:lnTo>
                  <a:pt x="4816" y="33437"/>
                </a:lnTo>
                <a:lnTo>
                  <a:pt x="0" y="38333"/>
                </a:lnTo>
              </a:path>
            </a:pathLst>
          </a:custGeom>
          <a:ln w="4052">
            <a:solidFill>
              <a:srgbClr val="00FF00"/>
            </a:solidFill>
          </a:ln>
        </p:spPr>
        <p:txBody>
          <a:bodyPr wrap="square" lIns="0" tIns="0" rIns="0" bIns="0" rtlCol="0"/>
          <a:lstStyle/>
          <a:p>
            <a:endParaRPr/>
          </a:p>
        </p:txBody>
      </p:sp>
      <p:sp>
        <p:nvSpPr>
          <p:cNvPr id="72" name="Rectangle 7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3" name="Rectangle 72"/>
          <p:cNvSpPr/>
          <p:nvPr/>
        </p:nvSpPr>
        <p:spPr>
          <a:xfrm>
            <a:off x="255681" y="1028130"/>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Phương pháp</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74" name="Rectangle 73"/>
          <p:cNvSpPr/>
          <p:nvPr/>
        </p:nvSpPr>
        <p:spPr>
          <a:xfrm>
            <a:off x="937270" y="1543936"/>
            <a:ext cx="7444729" cy="1938992"/>
          </a:xfrm>
          <a:prstGeom prst="rect">
            <a:avLst/>
          </a:prstGeom>
        </p:spPr>
        <p:txBody>
          <a:bodyPr wrap="square">
            <a:spAutoFit/>
          </a:bodyPr>
          <a:lstStyle/>
          <a:p>
            <a:r>
              <a:rPr lang="vi-VN" altLang="ja-JP" sz="2000" dirty="0"/>
              <a:t>FAT gồm nhiều phần tử </a:t>
            </a:r>
            <a:endParaRPr lang="en-US" altLang="ja-JP" sz="2000" dirty="0"/>
          </a:p>
          <a:p>
            <a:pPr marL="342900" indent="-342900">
              <a:buFont typeface="Arial" panose="020B0604020202020204" pitchFamily="34" charset="0"/>
              <a:buChar char="•"/>
            </a:pPr>
            <a:r>
              <a:rPr lang="vi-VN" altLang="ja-JP" sz="2000" dirty="0"/>
              <a:t>Mỗi phần tử có thể 12bit, 16bit, 32bit </a:t>
            </a:r>
            <a:endParaRPr lang="en-US" altLang="ja-JP" sz="2000" dirty="0"/>
          </a:p>
          <a:p>
            <a:pPr marL="342900" indent="-342900">
              <a:buFont typeface="Arial" panose="020B0604020202020204" pitchFamily="34" charset="0"/>
              <a:buChar char="•"/>
            </a:pPr>
            <a:r>
              <a:rPr lang="vi-VN" altLang="ja-JP" sz="2000" dirty="0"/>
              <a:t>Mỗi phần tử ứng với 1 khối (cluster) trên vùng dữ liệu </a:t>
            </a:r>
            <a:endParaRPr lang="en-US" altLang="ja-JP" sz="2000" dirty="0"/>
          </a:p>
          <a:p>
            <a:pPr marL="800100" lvl="1" indent="-342900">
              <a:buFont typeface="Arial" panose="020B0604020202020204" pitchFamily="34" charset="0"/>
              <a:buChar char="•"/>
            </a:pPr>
            <a:r>
              <a:rPr lang="vi-VN" altLang="ja-JP" sz="2000" dirty="0"/>
              <a:t>2 phần tử đầu (0,1) có ý nghĩa đặc biệt </a:t>
            </a:r>
            <a:endParaRPr lang="en-US" altLang="ja-JP" sz="2000" dirty="0"/>
          </a:p>
          <a:p>
            <a:pPr marL="1257300" lvl="2" indent="-342900">
              <a:buFont typeface="Arial" panose="020B0604020202020204" pitchFamily="34" charset="0"/>
              <a:buChar char="•"/>
            </a:pPr>
            <a:r>
              <a:rPr lang="vi-VN" altLang="ja-JP" sz="2000" dirty="0"/>
              <a:t>Khuôn dạng đĩa, Bit shutdown, Bit diskerrror</a:t>
            </a:r>
          </a:p>
          <a:p>
            <a:pPr marL="800100" lvl="1" indent="-342900">
              <a:buFont typeface="Arial" panose="020B0604020202020204" pitchFamily="34" charset="0"/>
              <a:buChar char="•"/>
            </a:pPr>
            <a:r>
              <a:rPr lang="vi-VN" altLang="ja-JP" sz="2000" dirty="0"/>
              <a:t>Phần tử thứ 2 ứng với cluster đầu của phần Data</a:t>
            </a:r>
            <a:endParaRPr lang="ja-JP" altLang="en-US" sz="20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76" y="3811831"/>
            <a:ext cx="5026192" cy="95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object 41"/>
          <p:cNvSpPr/>
          <p:nvPr/>
        </p:nvSpPr>
        <p:spPr>
          <a:xfrm>
            <a:off x="720305" y="1371600"/>
            <a:ext cx="8065864" cy="0"/>
          </a:xfrm>
          <a:custGeom>
            <a:avLst/>
            <a:gdLst/>
            <a:ahLst/>
            <a:cxnLst/>
            <a:rect l="l" t="t" r="r" b="b"/>
            <a:pathLst>
              <a:path w="4066540">
                <a:moveTo>
                  <a:pt x="0" y="0"/>
                </a:moveTo>
                <a:lnTo>
                  <a:pt x="4066374" y="0"/>
                </a:lnTo>
              </a:path>
            </a:pathLst>
          </a:custGeom>
          <a:ln w="5054">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480134012"/>
      </p:ext>
    </p:extLst>
  </p:cSld>
  <p:clrMapOvr>
    <a:masterClrMapping/>
  </p:clrMapOvr>
  <p:transition>
    <p:cu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714039" y="2423076"/>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35" name="object 35"/>
          <p:cNvSpPr/>
          <p:nvPr/>
        </p:nvSpPr>
        <p:spPr>
          <a:xfrm>
            <a:off x="714038" y="2428084"/>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6" name="object 36"/>
          <p:cNvSpPr/>
          <p:nvPr/>
        </p:nvSpPr>
        <p:spPr>
          <a:xfrm>
            <a:off x="3044473" y="2428084"/>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7" name="object 37"/>
          <p:cNvSpPr/>
          <p:nvPr/>
        </p:nvSpPr>
        <p:spPr>
          <a:xfrm>
            <a:off x="8629593" y="2428084"/>
            <a:ext cx="0" cy="406445"/>
          </a:xfrm>
          <a:custGeom>
            <a:avLst/>
            <a:gdLst/>
            <a:ahLst/>
            <a:cxnLst/>
            <a:rect l="l" t="t" r="r" b="b"/>
            <a:pathLst>
              <a:path h="205105">
                <a:moveTo>
                  <a:pt x="0" y="205066"/>
                </a:moveTo>
                <a:lnTo>
                  <a:pt x="0" y="0"/>
                </a:lnTo>
              </a:path>
            </a:pathLst>
          </a:custGeom>
          <a:ln w="5054">
            <a:solidFill>
              <a:srgbClr val="000000"/>
            </a:solidFill>
          </a:ln>
        </p:spPr>
        <p:txBody>
          <a:bodyPr wrap="square" lIns="0" tIns="0" rIns="0" bIns="0" rtlCol="0"/>
          <a:lstStyle/>
          <a:p>
            <a:endParaRPr/>
          </a:p>
        </p:txBody>
      </p:sp>
      <p:sp>
        <p:nvSpPr>
          <p:cNvPr id="38" name="object 38"/>
          <p:cNvSpPr/>
          <p:nvPr/>
        </p:nvSpPr>
        <p:spPr>
          <a:xfrm>
            <a:off x="714039" y="2839488"/>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39" name="object 39"/>
          <p:cNvSpPr/>
          <p:nvPr/>
        </p:nvSpPr>
        <p:spPr>
          <a:xfrm>
            <a:off x="714039" y="2889620"/>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40" name="object 40"/>
          <p:cNvSpPr/>
          <p:nvPr/>
        </p:nvSpPr>
        <p:spPr>
          <a:xfrm>
            <a:off x="714038" y="2894655"/>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1" name="object 41"/>
          <p:cNvSpPr/>
          <p:nvPr/>
        </p:nvSpPr>
        <p:spPr>
          <a:xfrm>
            <a:off x="3044473" y="2894655"/>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2" name="object 42"/>
          <p:cNvSpPr/>
          <p:nvPr/>
        </p:nvSpPr>
        <p:spPr>
          <a:xfrm>
            <a:off x="8629593" y="2894655"/>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3" name="object 43"/>
          <p:cNvSpPr/>
          <p:nvPr/>
        </p:nvSpPr>
        <p:spPr>
          <a:xfrm>
            <a:off x="714039" y="3240650"/>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44" name="object 44"/>
          <p:cNvSpPr/>
          <p:nvPr/>
        </p:nvSpPr>
        <p:spPr>
          <a:xfrm>
            <a:off x="714038" y="32456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5" name="object 45"/>
          <p:cNvSpPr/>
          <p:nvPr/>
        </p:nvSpPr>
        <p:spPr>
          <a:xfrm>
            <a:off x="3044473" y="32456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6" name="object 46"/>
          <p:cNvSpPr txBox="1"/>
          <p:nvPr/>
        </p:nvSpPr>
        <p:spPr>
          <a:xfrm>
            <a:off x="839434" y="2377850"/>
            <a:ext cx="5470026" cy="1154864"/>
          </a:xfrm>
          <a:prstGeom prst="rect">
            <a:avLst/>
          </a:prstGeom>
        </p:spPr>
        <p:txBody>
          <a:bodyPr vert="horz" wrap="square" lIns="0" tIns="94421" rIns="0" bIns="0" rtlCol="0" anchor="b">
            <a:spAutoFit/>
          </a:bodyPr>
          <a:lstStyle/>
          <a:p>
            <a:pPr marL="200173">
              <a:spcBef>
                <a:spcPts val="743"/>
              </a:spcBef>
              <a:tabLst>
                <a:tab pos="4548590" algn="l"/>
              </a:tabLst>
            </a:pPr>
            <a:r>
              <a:rPr sz="2100" spc="-79" dirty="0">
                <a:latin typeface="Arial"/>
                <a:cs typeface="Arial"/>
              </a:rPr>
              <a:t>FAT</a:t>
            </a:r>
            <a:r>
              <a:rPr sz="2100" spc="-79" dirty="0">
                <a:solidFill>
                  <a:srgbClr val="00007F"/>
                </a:solidFill>
                <a:latin typeface="Arial"/>
                <a:cs typeface="Arial"/>
              </a:rPr>
              <a:t>[</a:t>
            </a:r>
            <a:r>
              <a:rPr sz="2100" spc="-79" dirty="0">
                <a:solidFill>
                  <a:srgbClr val="FF7F3F"/>
                </a:solidFill>
                <a:latin typeface="Arial"/>
                <a:cs typeface="Arial"/>
              </a:rPr>
              <a:t>(32)</a:t>
            </a:r>
            <a:r>
              <a:rPr sz="2100" spc="-79" dirty="0">
                <a:solidFill>
                  <a:srgbClr val="00007F"/>
                </a:solidFill>
                <a:latin typeface="Arial"/>
                <a:cs typeface="Arial"/>
              </a:rPr>
              <a:t>16]</a:t>
            </a:r>
            <a:r>
              <a:rPr sz="2100" spc="-79" dirty="0">
                <a:latin typeface="Arial"/>
                <a:cs typeface="Arial"/>
              </a:rPr>
              <a:t>12	</a:t>
            </a:r>
            <a:r>
              <a:rPr sz="2100" spc="-20" dirty="0">
                <a:latin typeface="Arial"/>
                <a:cs typeface="Arial"/>
              </a:rPr>
              <a:t>Ý </a:t>
            </a:r>
            <a:r>
              <a:rPr sz="2100" spc="-129" dirty="0">
                <a:latin typeface="Arial"/>
                <a:cs typeface="Arial"/>
              </a:rPr>
              <a:t>nghĩa</a:t>
            </a:r>
            <a:endParaRPr sz="2100" dirty="0">
              <a:latin typeface="Arial"/>
              <a:cs typeface="Arial"/>
            </a:endParaRPr>
          </a:p>
          <a:p>
            <a:pPr marL="25179" marR="305925">
              <a:lnSpc>
                <a:spcPct val="105700"/>
              </a:lnSpc>
              <a:spcBef>
                <a:spcPts val="387"/>
              </a:spcBef>
              <a:tabLst>
                <a:tab pos="2354238" algn="l"/>
              </a:tabLst>
            </a:pPr>
            <a:r>
              <a:rPr sz="2100" spc="-79" dirty="0">
                <a:solidFill>
                  <a:srgbClr val="00007F"/>
                </a:solidFill>
                <a:latin typeface="Arial"/>
                <a:cs typeface="Arial"/>
              </a:rPr>
              <a:t>[</a:t>
            </a:r>
            <a:r>
              <a:rPr sz="2100" spc="-79" dirty="0">
                <a:solidFill>
                  <a:srgbClr val="FF7F3F"/>
                </a:solidFill>
                <a:latin typeface="Arial"/>
                <a:cs typeface="Arial"/>
              </a:rPr>
              <a:t>(0000)</a:t>
            </a:r>
            <a:r>
              <a:rPr sz="2100" spc="-79" dirty="0">
                <a:solidFill>
                  <a:srgbClr val="00007F"/>
                </a:solidFill>
                <a:latin typeface="Arial"/>
                <a:cs typeface="Arial"/>
              </a:rPr>
              <a:t>0]</a:t>
            </a:r>
            <a:r>
              <a:rPr sz="2100" spc="-79" dirty="0">
                <a:latin typeface="Arial"/>
                <a:cs typeface="Arial"/>
              </a:rPr>
              <a:t>000h	</a:t>
            </a:r>
            <a:r>
              <a:rPr sz="2100" spc="-89" dirty="0">
                <a:latin typeface="Arial"/>
                <a:cs typeface="Arial"/>
              </a:rPr>
              <a:t>Cluster  </a:t>
            </a:r>
            <a:r>
              <a:rPr sz="2100" spc="-139" dirty="0">
                <a:latin typeface="Arial"/>
                <a:cs typeface="Arial"/>
              </a:rPr>
              <a:t>tương  </a:t>
            </a:r>
            <a:r>
              <a:rPr lang="en-US" sz="2100" spc="-89" dirty="0">
                <a:latin typeface="Arial"/>
                <a:cs typeface="Arial"/>
              </a:rPr>
              <a:t>ứ</a:t>
            </a:r>
            <a:r>
              <a:rPr sz="2100" spc="-89" dirty="0">
                <a:latin typeface="Arial"/>
                <a:cs typeface="Arial"/>
              </a:rPr>
              <a:t>ng</a:t>
            </a:r>
            <a:r>
              <a:rPr sz="2100" spc="-377" dirty="0">
                <a:latin typeface="Arial"/>
                <a:cs typeface="Arial"/>
              </a:rPr>
              <a:t> </a:t>
            </a:r>
            <a:r>
              <a:rPr lang="en-US" sz="2100" spc="-377" dirty="0">
                <a:latin typeface="Arial"/>
                <a:cs typeface="Arial"/>
              </a:rPr>
              <a:t> </a:t>
            </a:r>
            <a:r>
              <a:rPr sz="2100" spc="30" dirty="0">
                <a:latin typeface="Arial"/>
                <a:cs typeface="Arial"/>
              </a:rPr>
              <a:t>t</a:t>
            </a:r>
            <a:r>
              <a:rPr lang="en-US" sz="2100" spc="30" dirty="0">
                <a:latin typeface="Arial"/>
                <a:cs typeface="Arial"/>
              </a:rPr>
              <a:t>ự</a:t>
            </a:r>
            <a:r>
              <a:rPr sz="2100" spc="99" dirty="0">
                <a:latin typeface="Arial"/>
                <a:cs typeface="Arial"/>
              </a:rPr>
              <a:t> </a:t>
            </a:r>
            <a:r>
              <a:rPr sz="2100" spc="-119" dirty="0">
                <a:latin typeface="Arial"/>
                <a:cs typeface="Arial"/>
              </a:rPr>
              <a:t>do </a:t>
            </a:r>
            <a:r>
              <a:rPr sz="2100" spc="-69" dirty="0">
                <a:latin typeface="Arial"/>
                <a:cs typeface="Arial"/>
              </a:rPr>
              <a:t> </a:t>
            </a:r>
            <a:r>
              <a:rPr sz="2100" spc="-79" dirty="0">
                <a:solidFill>
                  <a:srgbClr val="00007F"/>
                </a:solidFill>
                <a:latin typeface="Arial"/>
                <a:cs typeface="Arial"/>
              </a:rPr>
              <a:t>[</a:t>
            </a:r>
            <a:r>
              <a:rPr sz="2100" spc="-79" dirty="0">
                <a:solidFill>
                  <a:srgbClr val="FF7F3F"/>
                </a:solidFill>
                <a:latin typeface="Arial"/>
                <a:cs typeface="Arial"/>
              </a:rPr>
              <a:t>(0000)</a:t>
            </a:r>
            <a:r>
              <a:rPr sz="2100" spc="-79" dirty="0">
                <a:solidFill>
                  <a:srgbClr val="00007F"/>
                </a:solidFill>
                <a:latin typeface="Arial"/>
                <a:cs typeface="Arial"/>
              </a:rPr>
              <a:t>0]</a:t>
            </a:r>
            <a:r>
              <a:rPr sz="2100" spc="-79" dirty="0">
                <a:latin typeface="Arial"/>
                <a:cs typeface="Arial"/>
              </a:rPr>
              <a:t>001h	</a:t>
            </a:r>
            <a:r>
              <a:rPr sz="2100" spc="-139" dirty="0">
                <a:latin typeface="Arial"/>
                <a:cs typeface="Arial"/>
              </a:rPr>
              <a:t>Giá  </a:t>
            </a:r>
            <a:r>
              <a:rPr sz="2100" spc="59" dirty="0">
                <a:latin typeface="Arial"/>
                <a:cs typeface="Arial"/>
              </a:rPr>
              <a:t>tr</a:t>
            </a:r>
            <a:r>
              <a:rPr lang="en-US" sz="2100" spc="59" dirty="0">
                <a:latin typeface="Arial"/>
                <a:cs typeface="Arial"/>
              </a:rPr>
              <a:t>ị</a:t>
            </a:r>
            <a:r>
              <a:rPr sz="2100" spc="59" dirty="0">
                <a:latin typeface="Arial"/>
                <a:cs typeface="Arial"/>
              </a:rPr>
              <a:t> </a:t>
            </a:r>
            <a:r>
              <a:rPr sz="2100" spc="-109" dirty="0">
                <a:latin typeface="Arial"/>
                <a:cs typeface="Arial"/>
              </a:rPr>
              <a:t>không  </a:t>
            </a:r>
            <a:r>
              <a:rPr sz="2100" spc="-317" dirty="0">
                <a:latin typeface="Arial"/>
                <a:cs typeface="Arial"/>
              </a:rPr>
              <a:t>s</a:t>
            </a:r>
            <a:r>
              <a:rPr lang="en-US" sz="2100" spc="-317" dirty="0">
                <a:latin typeface="Arial"/>
                <a:cs typeface="Arial"/>
              </a:rPr>
              <a:t>ử</a:t>
            </a:r>
            <a:r>
              <a:rPr sz="2100" spc="-287" dirty="0">
                <a:latin typeface="Arial"/>
                <a:cs typeface="Arial"/>
              </a:rPr>
              <a:t> </a:t>
            </a:r>
            <a:r>
              <a:rPr sz="2100" spc="20" dirty="0">
                <a:latin typeface="Arial"/>
                <a:cs typeface="Arial"/>
              </a:rPr>
              <a:t>d</a:t>
            </a:r>
            <a:r>
              <a:rPr lang="en-US" sz="2100" spc="20" dirty="0">
                <a:latin typeface="Arial"/>
                <a:cs typeface="Arial"/>
              </a:rPr>
              <a:t>ụ</a:t>
            </a:r>
            <a:r>
              <a:rPr sz="2100" spc="20" dirty="0">
                <a:latin typeface="Arial"/>
                <a:cs typeface="Arial"/>
              </a:rPr>
              <a:t>ng</a:t>
            </a:r>
            <a:endParaRPr sz="2100" dirty="0">
              <a:latin typeface="Arial"/>
              <a:cs typeface="Arial"/>
            </a:endParaRPr>
          </a:p>
        </p:txBody>
      </p:sp>
      <p:sp>
        <p:nvSpPr>
          <p:cNvPr id="47" name="object 47"/>
          <p:cNvSpPr/>
          <p:nvPr/>
        </p:nvSpPr>
        <p:spPr>
          <a:xfrm>
            <a:off x="8629593" y="324565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48" name="object 48"/>
          <p:cNvSpPr/>
          <p:nvPr/>
        </p:nvSpPr>
        <p:spPr>
          <a:xfrm>
            <a:off x="714039" y="3591654"/>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49" name="object 49"/>
          <p:cNvSpPr/>
          <p:nvPr/>
        </p:nvSpPr>
        <p:spPr>
          <a:xfrm>
            <a:off x="714038" y="359668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50" name="object 50"/>
          <p:cNvSpPr txBox="1"/>
          <p:nvPr/>
        </p:nvSpPr>
        <p:spPr>
          <a:xfrm>
            <a:off x="839434" y="3535655"/>
            <a:ext cx="1663805" cy="346048"/>
          </a:xfrm>
          <a:prstGeom prst="rect">
            <a:avLst/>
          </a:prstGeom>
        </p:spPr>
        <p:txBody>
          <a:bodyPr vert="horz" wrap="square" lIns="0" tIns="22661" rIns="0" bIns="0" rtlCol="0">
            <a:spAutoFit/>
          </a:bodyPr>
          <a:lstStyle/>
          <a:p>
            <a:pPr marL="25179">
              <a:spcBef>
                <a:spcPts val="178"/>
              </a:spcBef>
            </a:pPr>
            <a:r>
              <a:rPr sz="2100" spc="-79" dirty="0">
                <a:solidFill>
                  <a:srgbClr val="00007F"/>
                </a:solidFill>
                <a:latin typeface="Arial"/>
                <a:cs typeface="Arial"/>
              </a:rPr>
              <a:t>[</a:t>
            </a:r>
            <a:r>
              <a:rPr sz="2100" spc="-79" dirty="0">
                <a:solidFill>
                  <a:srgbClr val="FF7F3F"/>
                </a:solidFill>
                <a:latin typeface="Arial"/>
                <a:cs typeface="Arial"/>
              </a:rPr>
              <a:t>(0000)</a:t>
            </a:r>
            <a:r>
              <a:rPr sz="2100" spc="-79" dirty="0">
                <a:solidFill>
                  <a:srgbClr val="00007F"/>
                </a:solidFill>
                <a:latin typeface="Arial"/>
                <a:cs typeface="Arial"/>
              </a:rPr>
              <a:t>0]</a:t>
            </a:r>
            <a:r>
              <a:rPr sz="2100" spc="-79" dirty="0">
                <a:latin typeface="Arial"/>
                <a:cs typeface="Arial"/>
              </a:rPr>
              <a:t>002h</a:t>
            </a:r>
            <a:endParaRPr sz="2100">
              <a:latin typeface="Arial"/>
              <a:cs typeface="Arial"/>
            </a:endParaRPr>
          </a:p>
        </p:txBody>
      </p:sp>
      <p:sp>
        <p:nvSpPr>
          <p:cNvPr id="51" name="object 51"/>
          <p:cNvSpPr/>
          <p:nvPr/>
        </p:nvSpPr>
        <p:spPr>
          <a:xfrm>
            <a:off x="3044473" y="359668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52" name="object 52"/>
          <p:cNvSpPr/>
          <p:nvPr/>
        </p:nvSpPr>
        <p:spPr>
          <a:xfrm>
            <a:off x="8629593" y="3596689"/>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53" name="object 53"/>
          <p:cNvSpPr/>
          <p:nvPr/>
        </p:nvSpPr>
        <p:spPr>
          <a:xfrm>
            <a:off x="714038" y="393767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4" name="object 54"/>
          <p:cNvSpPr txBox="1"/>
          <p:nvPr/>
        </p:nvSpPr>
        <p:spPr>
          <a:xfrm>
            <a:off x="839433" y="3896499"/>
            <a:ext cx="2080701" cy="346048"/>
          </a:xfrm>
          <a:prstGeom prst="rect">
            <a:avLst/>
          </a:prstGeom>
        </p:spPr>
        <p:txBody>
          <a:bodyPr vert="horz" wrap="square" lIns="0" tIns="22661" rIns="0" bIns="0" rtlCol="0">
            <a:spAutoFit/>
          </a:bodyPr>
          <a:lstStyle/>
          <a:p>
            <a:pPr marL="25179">
              <a:spcBef>
                <a:spcPts val="178"/>
              </a:spcBef>
            </a:pPr>
            <a:r>
              <a:rPr sz="2100" i="1" spc="-40" dirty="0">
                <a:latin typeface="DejaVu Sans"/>
                <a:cs typeface="DejaVu Sans"/>
              </a:rPr>
              <a:t>→</a:t>
            </a:r>
            <a:r>
              <a:rPr sz="2100" spc="-40" dirty="0">
                <a:solidFill>
                  <a:srgbClr val="00007F"/>
                </a:solidFill>
                <a:latin typeface="Arial"/>
                <a:cs typeface="Arial"/>
              </a:rPr>
              <a:t>[</a:t>
            </a:r>
            <a:r>
              <a:rPr sz="2100" spc="-40" dirty="0">
                <a:solidFill>
                  <a:srgbClr val="FF7F3F"/>
                </a:solidFill>
                <a:latin typeface="Arial"/>
                <a:cs typeface="Arial"/>
              </a:rPr>
              <a:t>(0FFF)</a:t>
            </a:r>
            <a:r>
              <a:rPr sz="2100" spc="-40" dirty="0">
                <a:solidFill>
                  <a:srgbClr val="00007F"/>
                </a:solidFill>
                <a:latin typeface="Arial"/>
                <a:cs typeface="Arial"/>
              </a:rPr>
              <a:t>F]</a:t>
            </a:r>
            <a:r>
              <a:rPr sz="2100" spc="-40" dirty="0">
                <a:latin typeface="Arial"/>
                <a:cs typeface="Arial"/>
              </a:rPr>
              <a:t>FEFh</a:t>
            </a:r>
            <a:endParaRPr sz="2100">
              <a:latin typeface="Arial"/>
              <a:cs typeface="Arial"/>
            </a:endParaRPr>
          </a:p>
        </p:txBody>
      </p:sp>
      <p:sp>
        <p:nvSpPr>
          <p:cNvPr id="55" name="object 55"/>
          <p:cNvSpPr/>
          <p:nvPr/>
        </p:nvSpPr>
        <p:spPr>
          <a:xfrm>
            <a:off x="3044473" y="393767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6" name="object 56"/>
          <p:cNvSpPr txBox="1"/>
          <p:nvPr/>
        </p:nvSpPr>
        <p:spPr>
          <a:xfrm>
            <a:off x="3169870" y="3560792"/>
            <a:ext cx="5114846" cy="729977"/>
          </a:xfrm>
          <a:prstGeom prst="rect">
            <a:avLst/>
          </a:prstGeom>
        </p:spPr>
        <p:txBody>
          <a:bodyPr vert="horz" wrap="square" lIns="0" tIns="25179" rIns="0" bIns="0" rtlCol="0">
            <a:spAutoFit/>
          </a:bodyPr>
          <a:lstStyle/>
          <a:p>
            <a:pPr marL="25179" marR="10072">
              <a:lnSpc>
                <a:spcPct val="108600"/>
              </a:lnSpc>
              <a:spcBef>
                <a:spcPts val="198"/>
              </a:spcBef>
            </a:pPr>
            <a:r>
              <a:rPr lang="vi-VN" sz="2100" spc="-89" dirty="0">
                <a:latin typeface="Arial"/>
                <a:cs typeface="Arial"/>
              </a:rPr>
              <a:t>Cluster đang được sử dụng. Giá trị đóng vai</a:t>
            </a:r>
            <a:r>
              <a:rPr lang="en-US" sz="2100" spc="-89" dirty="0">
                <a:latin typeface="Arial"/>
                <a:cs typeface="Arial"/>
              </a:rPr>
              <a:t> trò </a:t>
            </a:r>
            <a:r>
              <a:rPr sz="2100" spc="-119" dirty="0">
                <a:latin typeface="Arial"/>
                <a:cs typeface="Arial"/>
              </a:rPr>
              <a:t>con  </a:t>
            </a:r>
            <a:r>
              <a:rPr sz="2100" dirty="0">
                <a:latin typeface="Arial"/>
                <a:cs typeface="Arial"/>
              </a:rPr>
              <a:t>tr</a:t>
            </a:r>
            <a:r>
              <a:rPr lang="en-US" sz="2100" dirty="0">
                <a:latin typeface="Arial"/>
                <a:cs typeface="Arial"/>
              </a:rPr>
              <a:t>ỏ</a:t>
            </a:r>
            <a:r>
              <a:rPr sz="2100" dirty="0">
                <a:latin typeface="Arial"/>
                <a:cs typeface="Arial"/>
              </a:rPr>
              <a:t>, tr</a:t>
            </a:r>
            <a:r>
              <a:rPr lang="en-US" sz="2100" dirty="0">
                <a:latin typeface="Arial"/>
                <a:cs typeface="Arial"/>
              </a:rPr>
              <a:t>ỏ</a:t>
            </a:r>
            <a:r>
              <a:rPr sz="2100" dirty="0">
                <a:latin typeface="Arial"/>
                <a:cs typeface="Arial"/>
              </a:rPr>
              <a:t> </a:t>
            </a:r>
            <a:r>
              <a:rPr sz="2100" spc="10" dirty="0">
                <a:latin typeface="Arial"/>
                <a:cs typeface="Arial"/>
              </a:rPr>
              <a:t>t</a:t>
            </a:r>
            <a:r>
              <a:rPr lang="en-US" sz="2100" spc="10" dirty="0">
                <a:latin typeface="Arial"/>
                <a:cs typeface="Arial"/>
              </a:rPr>
              <a:t>ớ</a:t>
            </a:r>
            <a:r>
              <a:rPr sz="2100" spc="10" dirty="0">
                <a:latin typeface="Arial"/>
                <a:cs typeface="Arial"/>
              </a:rPr>
              <a:t>i </a:t>
            </a:r>
            <a:r>
              <a:rPr sz="2100" spc="-79" dirty="0">
                <a:latin typeface="Arial"/>
                <a:cs typeface="Arial"/>
              </a:rPr>
              <a:t>cluster  </a:t>
            </a:r>
            <a:r>
              <a:rPr sz="2100" spc="-159" dirty="0">
                <a:latin typeface="Arial"/>
                <a:cs typeface="Arial"/>
              </a:rPr>
              <a:t>ti</a:t>
            </a:r>
            <a:r>
              <a:rPr lang="en-US" sz="2100" spc="-159" dirty="0">
                <a:latin typeface="Arial"/>
                <a:cs typeface="Arial"/>
              </a:rPr>
              <a:t>ế</a:t>
            </a:r>
            <a:r>
              <a:rPr sz="2100" spc="-159" dirty="0">
                <a:latin typeface="Arial"/>
                <a:cs typeface="Arial"/>
              </a:rPr>
              <a:t>p  </a:t>
            </a:r>
            <a:r>
              <a:rPr sz="2100" spc="-79" dirty="0">
                <a:latin typeface="Arial"/>
                <a:cs typeface="Arial"/>
              </a:rPr>
              <a:t>theo  </a:t>
            </a:r>
            <a:r>
              <a:rPr sz="2100" spc="-129" dirty="0">
                <a:latin typeface="Arial"/>
                <a:cs typeface="Arial"/>
              </a:rPr>
              <a:t>c</a:t>
            </a:r>
            <a:r>
              <a:rPr lang="en-US" sz="2100" spc="-129" dirty="0">
                <a:latin typeface="Arial"/>
                <a:cs typeface="Arial"/>
              </a:rPr>
              <a:t>ủ</a:t>
            </a:r>
            <a:r>
              <a:rPr sz="2100" spc="-129" dirty="0">
                <a:latin typeface="Arial"/>
                <a:cs typeface="Arial"/>
              </a:rPr>
              <a:t>a</a:t>
            </a:r>
            <a:r>
              <a:rPr sz="2100" spc="-208" dirty="0">
                <a:latin typeface="Arial"/>
                <a:cs typeface="Arial"/>
              </a:rPr>
              <a:t> </a:t>
            </a:r>
            <a:r>
              <a:rPr sz="2100" spc="-50" dirty="0">
                <a:latin typeface="Arial"/>
                <a:cs typeface="Arial"/>
              </a:rPr>
              <a:t>file</a:t>
            </a:r>
            <a:endParaRPr sz="2100" dirty="0">
              <a:latin typeface="Arial"/>
              <a:cs typeface="Arial"/>
            </a:endParaRPr>
          </a:p>
        </p:txBody>
      </p:sp>
      <p:sp>
        <p:nvSpPr>
          <p:cNvPr id="57" name="object 57"/>
          <p:cNvSpPr/>
          <p:nvPr/>
        </p:nvSpPr>
        <p:spPr>
          <a:xfrm>
            <a:off x="8629593" y="393767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58" name="object 58"/>
          <p:cNvSpPr/>
          <p:nvPr/>
        </p:nvSpPr>
        <p:spPr>
          <a:xfrm>
            <a:off x="714039" y="4303527"/>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59" name="object 59"/>
          <p:cNvSpPr/>
          <p:nvPr/>
        </p:nvSpPr>
        <p:spPr>
          <a:xfrm>
            <a:off x="714038" y="430853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60" name="object 60"/>
          <p:cNvSpPr txBox="1"/>
          <p:nvPr/>
        </p:nvSpPr>
        <p:spPr>
          <a:xfrm>
            <a:off x="839434" y="4267383"/>
            <a:ext cx="1778418" cy="346048"/>
          </a:xfrm>
          <a:prstGeom prst="rect">
            <a:avLst/>
          </a:prstGeom>
        </p:spPr>
        <p:txBody>
          <a:bodyPr vert="horz" wrap="square" lIns="0" tIns="22661" rIns="0" bIns="0" rtlCol="0">
            <a:spAutoFit/>
          </a:bodyPr>
          <a:lstStyle/>
          <a:p>
            <a:pPr marL="25179">
              <a:spcBef>
                <a:spcPts val="178"/>
              </a:spcBef>
            </a:pPr>
            <a:r>
              <a:rPr sz="2100" spc="-59" dirty="0">
                <a:solidFill>
                  <a:srgbClr val="00007F"/>
                </a:solidFill>
                <a:latin typeface="Arial"/>
                <a:cs typeface="Arial"/>
              </a:rPr>
              <a:t>[</a:t>
            </a:r>
            <a:r>
              <a:rPr sz="2100" spc="-59" dirty="0">
                <a:solidFill>
                  <a:srgbClr val="FF7F3F"/>
                </a:solidFill>
                <a:latin typeface="Arial"/>
                <a:cs typeface="Arial"/>
              </a:rPr>
              <a:t>(0FFF)</a:t>
            </a:r>
            <a:r>
              <a:rPr sz="2100" spc="-59" dirty="0">
                <a:solidFill>
                  <a:srgbClr val="00007F"/>
                </a:solidFill>
                <a:latin typeface="Arial"/>
                <a:cs typeface="Arial"/>
              </a:rPr>
              <a:t>F]</a:t>
            </a:r>
            <a:r>
              <a:rPr sz="2100" spc="-59" dirty="0">
                <a:latin typeface="Arial"/>
                <a:cs typeface="Arial"/>
              </a:rPr>
              <a:t>FF0h</a:t>
            </a:r>
            <a:endParaRPr sz="2100">
              <a:latin typeface="Arial"/>
              <a:cs typeface="Arial"/>
            </a:endParaRPr>
          </a:p>
        </p:txBody>
      </p:sp>
      <p:sp>
        <p:nvSpPr>
          <p:cNvPr id="61" name="object 61"/>
          <p:cNvSpPr/>
          <p:nvPr/>
        </p:nvSpPr>
        <p:spPr>
          <a:xfrm>
            <a:off x="3044473" y="430853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62" name="object 62"/>
          <p:cNvSpPr txBox="1"/>
          <p:nvPr/>
        </p:nvSpPr>
        <p:spPr>
          <a:xfrm>
            <a:off x="3169869" y="4267383"/>
            <a:ext cx="4627418" cy="346048"/>
          </a:xfrm>
          <a:prstGeom prst="rect">
            <a:avLst/>
          </a:prstGeom>
        </p:spPr>
        <p:txBody>
          <a:bodyPr vert="horz" wrap="square" lIns="0" tIns="22661" rIns="0" bIns="0" rtlCol="0">
            <a:spAutoFit/>
          </a:bodyPr>
          <a:lstStyle/>
          <a:p>
            <a:pPr marL="25179">
              <a:spcBef>
                <a:spcPts val="178"/>
              </a:spcBef>
            </a:pPr>
            <a:r>
              <a:rPr sz="2100" spc="-169" dirty="0">
                <a:latin typeface="Arial"/>
                <a:cs typeface="Arial"/>
              </a:rPr>
              <a:t>Các  </a:t>
            </a:r>
            <a:r>
              <a:rPr sz="2100" spc="-99" dirty="0">
                <a:latin typeface="Arial"/>
                <a:cs typeface="Arial"/>
              </a:rPr>
              <a:t>giá </a:t>
            </a:r>
            <a:r>
              <a:rPr sz="2100" spc="59" dirty="0">
                <a:latin typeface="Arial"/>
                <a:cs typeface="Arial"/>
              </a:rPr>
              <a:t>tr</a:t>
            </a:r>
            <a:r>
              <a:rPr lang="en-US" sz="2100" spc="59" dirty="0">
                <a:latin typeface="Arial"/>
                <a:cs typeface="Arial"/>
              </a:rPr>
              <a:t>ị</a:t>
            </a:r>
            <a:r>
              <a:rPr sz="2100" spc="59" dirty="0">
                <a:latin typeface="Arial"/>
                <a:cs typeface="Arial"/>
              </a:rPr>
              <a:t> </a:t>
            </a:r>
            <a:r>
              <a:rPr sz="2100" spc="-178" dirty="0">
                <a:latin typeface="Arial"/>
                <a:cs typeface="Arial"/>
              </a:rPr>
              <a:t>đ</a:t>
            </a:r>
            <a:r>
              <a:rPr lang="en-US" sz="2100" spc="-178" dirty="0">
                <a:latin typeface="Arial"/>
                <a:cs typeface="Arial"/>
              </a:rPr>
              <a:t>ể</a:t>
            </a:r>
            <a:r>
              <a:rPr sz="2100" spc="-178" dirty="0">
                <a:latin typeface="Arial"/>
                <a:cs typeface="Arial"/>
              </a:rPr>
              <a:t>  </a:t>
            </a:r>
            <a:r>
              <a:rPr sz="2100" spc="-99" dirty="0">
                <a:latin typeface="Arial"/>
                <a:cs typeface="Arial"/>
              </a:rPr>
              <a:t>dành, </a:t>
            </a:r>
            <a:r>
              <a:rPr sz="2100" spc="-169" dirty="0">
                <a:latin typeface="Arial"/>
                <a:cs typeface="Arial"/>
              </a:rPr>
              <a:t>chưa  đư</a:t>
            </a:r>
            <a:r>
              <a:rPr lang="en-US" sz="2100" spc="-169" dirty="0">
                <a:latin typeface="Arial"/>
                <a:cs typeface="Arial"/>
              </a:rPr>
              <a:t>ợ</a:t>
            </a:r>
            <a:r>
              <a:rPr sz="2100" spc="-169" dirty="0">
                <a:latin typeface="Arial"/>
                <a:cs typeface="Arial"/>
              </a:rPr>
              <a:t>c  </a:t>
            </a:r>
            <a:r>
              <a:rPr sz="2100" spc="-317" dirty="0">
                <a:latin typeface="Arial"/>
                <a:cs typeface="Arial"/>
              </a:rPr>
              <a:t>s</a:t>
            </a:r>
            <a:r>
              <a:rPr lang="en-US" sz="2100" spc="-317" dirty="0">
                <a:latin typeface="Arial"/>
                <a:cs typeface="Arial"/>
              </a:rPr>
              <a:t>ử</a:t>
            </a:r>
            <a:r>
              <a:rPr sz="2100" spc="-317" dirty="0">
                <a:latin typeface="Arial"/>
                <a:cs typeface="Arial"/>
              </a:rPr>
              <a:t>  </a:t>
            </a:r>
            <a:r>
              <a:rPr sz="2100" spc="-287" dirty="0">
                <a:latin typeface="Arial"/>
                <a:cs typeface="Arial"/>
              </a:rPr>
              <a:t> </a:t>
            </a:r>
            <a:r>
              <a:rPr sz="2100" spc="30" dirty="0">
                <a:latin typeface="Arial"/>
                <a:cs typeface="Arial"/>
              </a:rPr>
              <a:t>d</a:t>
            </a:r>
            <a:r>
              <a:rPr lang="en-US" sz="2100" spc="30" dirty="0">
                <a:latin typeface="Arial"/>
                <a:cs typeface="Arial"/>
              </a:rPr>
              <a:t>ụ</a:t>
            </a:r>
            <a:r>
              <a:rPr sz="2100" spc="30" dirty="0">
                <a:latin typeface="Arial"/>
                <a:cs typeface="Arial"/>
              </a:rPr>
              <a:t>ng</a:t>
            </a:r>
            <a:endParaRPr sz="2100" dirty="0">
              <a:latin typeface="Arial"/>
              <a:cs typeface="Arial"/>
            </a:endParaRPr>
          </a:p>
        </p:txBody>
      </p:sp>
      <p:sp>
        <p:nvSpPr>
          <p:cNvPr id="63" name="object 63"/>
          <p:cNvSpPr/>
          <p:nvPr/>
        </p:nvSpPr>
        <p:spPr>
          <a:xfrm>
            <a:off x="8629593" y="4308535"/>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64" name="object 64"/>
          <p:cNvSpPr/>
          <p:nvPr/>
        </p:nvSpPr>
        <p:spPr>
          <a:xfrm>
            <a:off x="714038" y="466938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65" name="object 65"/>
          <p:cNvSpPr txBox="1"/>
          <p:nvPr/>
        </p:nvSpPr>
        <p:spPr>
          <a:xfrm>
            <a:off x="839433" y="4608372"/>
            <a:ext cx="2052992" cy="346048"/>
          </a:xfrm>
          <a:prstGeom prst="rect">
            <a:avLst/>
          </a:prstGeom>
        </p:spPr>
        <p:txBody>
          <a:bodyPr vert="horz" wrap="square" lIns="0" tIns="22661" rIns="0" bIns="0" rtlCol="0">
            <a:spAutoFit/>
          </a:bodyPr>
          <a:lstStyle/>
          <a:p>
            <a:pPr marL="25179">
              <a:spcBef>
                <a:spcPts val="178"/>
              </a:spcBef>
            </a:pPr>
            <a:r>
              <a:rPr sz="2100" i="1" spc="-40" dirty="0">
                <a:latin typeface="DejaVu Sans"/>
                <a:cs typeface="DejaVu Sans"/>
              </a:rPr>
              <a:t>→</a:t>
            </a:r>
            <a:r>
              <a:rPr sz="2100" spc="-40" dirty="0">
                <a:solidFill>
                  <a:srgbClr val="00007F"/>
                </a:solidFill>
                <a:latin typeface="Arial"/>
                <a:cs typeface="Arial"/>
              </a:rPr>
              <a:t>[</a:t>
            </a:r>
            <a:r>
              <a:rPr sz="2100" spc="-40" dirty="0">
                <a:solidFill>
                  <a:srgbClr val="FF7F3F"/>
                </a:solidFill>
                <a:latin typeface="Arial"/>
                <a:cs typeface="Arial"/>
              </a:rPr>
              <a:t>(0FFF)</a:t>
            </a:r>
            <a:r>
              <a:rPr sz="2100" spc="-40" dirty="0">
                <a:solidFill>
                  <a:srgbClr val="00007F"/>
                </a:solidFill>
                <a:latin typeface="Arial"/>
                <a:cs typeface="Arial"/>
              </a:rPr>
              <a:t>F]</a:t>
            </a:r>
            <a:r>
              <a:rPr sz="2100" spc="-40" dirty="0">
                <a:latin typeface="Arial"/>
                <a:cs typeface="Arial"/>
              </a:rPr>
              <a:t>FF6h</a:t>
            </a:r>
            <a:endParaRPr sz="2100">
              <a:latin typeface="Arial"/>
              <a:cs typeface="Arial"/>
            </a:endParaRPr>
          </a:p>
        </p:txBody>
      </p:sp>
      <p:sp>
        <p:nvSpPr>
          <p:cNvPr id="66" name="object 66"/>
          <p:cNvSpPr/>
          <p:nvPr/>
        </p:nvSpPr>
        <p:spPr>
          <a:xfrm>
            <a:off x="3044473" y="466938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67" name="object 67"/>
          <p:cNvSpPr/>
          <p:nvPr/>
        </p:nvSpPr>
        <p:spPr>
          <a:xfrm>
            <a:off x="8629593" y="4669380"/>
            <a:ext cx="0" cy="341012"/>
          </a:xfrm>
          <a:custGeom>
            <a:avLst/>
            <a:gdLst/>
            <a:ahLst/>
            <a:cxnLst/>
            <a:rect l="l" t="t" r="r" b="b"/>
            <a:pathLst>
              <a:path h="172085">
                <a:moveTo>
                  <a:pt x="0" y="172072"/>
                </a:moveTo>
                <a:lnTo>
                  <a:pt x="0" y="0"/>
                </a:lnTo>
              </a:path>
            </a:pathLst>
          </a:custGeom>
          <a:ln w="5054">
            <a:solidFill>
              <a:srgbClr val="000000"/>
            </a:solidFill>
          </a:ln>
        </p:spPr>
        <p:txBody>
          <a:bodyPr wrap="square" lIns="0" tIns="0" rIns="0" bIns="0" rtlCol="0"/>
          <a:lstStyle/>
          <a:p>
            <a:endParaRPr/>
          </a:p>
        </p:txBody>
      </p:sp>
      <p:sp>
        <p:nvSpPr>
          <p:cNvPr id="68" name="object 68"/>
          <p:cNvSpPr/>
          <p:nvPr/>
        </p:nvSpPr>
        <p:spPr>
          <a:xfrm>
            <a:off x="714039" y="5015399"/>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69" name="object 69"/>
          <p:cNvSpPr/>
          <p:nvPr/>
        </p:nvSpPr>
        <p:spPr>
          <a:xfrm>
            <a:off x="714038" y="502040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0" name="object 70"/>
          <p:cNvSpPr txBox="1"/>
          <p:nvPr/>
        </p:nvSpPr>
        <p:spPr>
          <a:xfrm>
            <a:off x="839434" y="4979232"/>
            <a:ext cx="1778418" cy="346048"/>
          </a:xfrm>
          <a:prstGeom prst="rect">
            <a:avLst/>
          </a:prstGeom>
        </p:spPr>
        <p:txBody>
          <a:bodyPr vert="horz" wrap="square" lIns="0" tIns="22661" rIns="0" bIns="0" rtlCol="0">
            <a:spAutoFit/>
          </a:bodyPr>
          <a:lstStyle/>
          <a:p>
            <a:pPr marL="25179">
              <a:spcBef>
                <a:spcPts val="178"/>
              </a:spcBef>
            </a:pPr>
            <a:r>
              <a:rPr sz="2100" spc="-59" dirty="0">
                <a:solidFill>
                  <a:srgbClr val="00007F"/>
                </a:solidFill>
                <a:latin typeface="Arial"/>
                <a:cs typeface="Arial"/>
              </a:rPr>
              <a:t>[</a:t>
            </a:r>
            <a:r>
              <a:rPr sz="2100" spc="-59" dirty="0">
                <a:solidFill>
                  <a:srgbClr val="FF7F3F"/>
                </a:solidFill>
                <a:latin typeface="Arial"/>
                <a:cs typeface="Arial"/>
              </a:rPr>
              <a:t>(0FFF)</a:t>
            </a:r>
            <a:r>
              <a:rPr sz="2100" spc="-59" dirty="0">
                <a:solidFill>
                  <a:srgbClr val="00007F"/>
                </a:solidFill>
                <a:latin typeface="Arial"/>
                <a:cs typeface="Arial"/>
              </a:rPr>
              <a:t>F]</a:t>
            </a:r>
            <a:r>
              <a:rPr sz="2100" spc="-59" dirty="0">
                <a:latin typeface="Arial"/>
                <a:cs typeface="Arial"/>
              </a:rPr>
              <a:t>FF7h</a:t>
            </a:r>
            <a:endParaRPr sz="2100">
              <a:latin typeface="Arial"/>
              <a:cs typeface="Arial"/>
            </a:endParaRPr>
          </a:p>
        </p:txBody>
      </p:sp>
      <p:sp>
        <p:nvSpPr>
          <p:cNvPr id="71" name="object 71"/>
          <p:cNvSpPr/>
          <p:nvPr/>
        </p:nvSpPr>
        <p:spPr>
          <a:xfrm>
            <a:off x="3044473" y="502040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2" name="object 72"/>
          <p:cNvSpPr txBox="1"/>
          <p:nvPr/>
        </p:nvSpPr>
        <p:spPr>
          <a:xfrm>
            <a:off x="3169868" y="4979232"/>
            <a:ext cx="4242010" cy="346048"/>
          </a:xfrm>
          <a:prstGeom prst="rect">
            <a:avLst/>
          </a:prstGeom>
        </p:spPr>
        <p:txBody>
          <a:bodyPr vert="horz" wrap="square" lIns="0" tIns="22661" rIns="0" bIns="0" rtlCol="0">
            <a:spAutoFit/>
          </a:bodyPr>
          <a:lstStyle/>
          <a:p>
            <a:pPr marL="25179">
              <a:spcBef>
                <a:spcPts val="178"/>
              </a:spcBef>
            </a:pPr>
            <a:r>
              <a:rPr sz="2100" spc="-99" dirty="0">
                <a:latin typeface="Arial"/>
                <a:cs typeface="Arial"/>
              </a:rPr>
              <a:t>Đánh  </a:t>
            </a:r>
            <a:r>
              <a:rPr sz="2100" spc="69" dirty="0">
                <a:latin typeface="Arial"/>
                <a:cs typeface="Arial"/>
              </a:rPr>
              <a:t>d</a:t>
            </a:r>
            <a:r>
              <a:rPr lang="en-US" sz="2100" spc="69" dirty="0">
                <a:latin typeface="Arial"/>
                <a:cs typeface="Arial"/>
              </a:rPr>
              <a:t>ấ</a:t>
            </a:r>
            <a:r>
              <a:rPr sz="2100" spc="79" dirty="0">
                <a:latin typeface="Arial"/>
                <a:cs typeface="Arial"/>
              </a:rPr>
              <a:t>u </a:t>
            </a:r>
            <a:r>
              <a:rPr sz="2100" spc="-79" dirty="0">
                <a:latin typeface="Arial"/>
                <a:cs typeface="Arial"/>
              </a:rPr>
              <a:t>cluster </a:t>
            </a:r>
            <a:r>
              <a:rPr sz="2100" spc="-139" dirty="0">
                <a:latin typeface="Arial"/>
                <a:cs typeface="Arial"/>
              </a:rPr>
              <a:t>tương  </a:t>
            </a:r>
            <a:r>
              <a:rPr lang="en-US" sz="2100" spc="-89" dirty="0">
                <a:latin typeface="Arial"/>
                <a:cs typeface="Arial"/>
              </a:rPr>
              <a:t>ứ</a:t>
            </a:r>
            <a:r>
              <a:rPr sz="2100" spc="-89" dirty="0">
                <a:latin typeface="Arial"/>
                <a:cs typeface="Arial"/>
              </a:rPr>
              <a:t>ng  </a:t>
            </a:r>
            <a:r>
              <a:rPr sz="2100" spc="-40" dirty="0">
                <a:latin typeface="Arial"/>
                <a:cs typeface="Arial"/>
              </a:rPr>
              <a:t>b</a:t>
            </a:r>
            <a:r>
              <a:rPr lang="en-US" sz="2100" spc="-40" dirty="0">
                <a:latin typeface="Arial"/>
                <a:cs typeface="Arial"/>
              </a:rPr>
              <a:t>ị </a:t>
            </a:r>
            <a:r>
              <a:rPr sz="2100" spc="-119" dirty="0">
                <a:latin typeface="Arial"/>
                <a:cs typeface="Arial"/>
              </a:rPr>
              <a:t>h</a:t>
            </a:r>
            <a:r>
              <a:rPr lang="en-US" sz="2100" spc="-119" dirty="0">
                <a:latin typeface="Arial"/>
                <a:cs typeface="Arial"/>
              </a:rPr>
              <a:t>ỏ</a:t>
            </a:r>
            <a:r>
              <a:rPr sz="2100" spc="-119" dirty="0">
                <a:latin typeface="Arial"/>
                <a:cs typeface="Arial"/>
              </a:rPr>
              <a:t>ng</a:t>
            </a:r>
            <a:endParaRPr sz="2100" dirty="0">
              <a:latin typeface="Arial"/>
              <a:cs typeface="Arial"/>
            </a:endParaRPr>
          </a:p>
        </p:txBody>
      </p:sp>
      <p:sp>
        <p:nvSpPr>
          <p:cNvPr id="73" name="object 73"/>
          <p:cNvSpPr/>
          <p:nvPr/>
        </p:nvSpPr>
        <p:spPr>
          <a:xfrm>
            <a:off x="8629593" y="5020408"/>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4" name="object 74"/>
          <p:cNvSpPr/>
          <p:nvPr/>
        </p:nvSpPr>
        <p:spPr>
          <a:xfrm>
            <a:off x="714039" y="5386259"/>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75" name="object 75"/>
          <p:cNvSpPr/>
          <p:nvPr/>
        </p:nvSpPr>
        <p:spPr>
          <a:xfrm>
            <a:off x="714038" y="5391270"/>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6" name="object 76"/>
          <p:cNvSpPr/>
          <p:nvPr/>
        </p:nvSpPr>
        <p:spPr>
          <a:xfrm>
            <a:off x="3044473" y="5391270"/>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7" name="object 77"/>
          <p:cNvSpPr/>
          <p:nvPr/>
        </p:nvSpPr>
        <p:spPr>
          <a:xfrm>
            <a:off x="8629593" y="5391270"/>
            <a:ext cx="0" cy="361146"/>
          </a:xfrm>
          <a:custGeom>
            <a:avLst/>
            <a:gdLst/>
            <a:ahLst/>
            <a:cxnLst/>
            <a:rect l="l" t="t" r="r" b="b"/>
            <a:pathLst>
              <a:path h="182244">
                <a:moveTo>
                  <a:pt x="0" y="182092"/>
                </a:moveTo>
                <a:lnTo>
                  <a:pt x="0" y="0"/>
                </a:lnTo>
              </a:path>
            </a:pathLst>
          </a:custGeom>
          <a:ln w="5054">
            <a:solidFill>
              <a:srgbClr val="000000"/>
            </a:solidFill>
          </a:ln>
        </p:spPr>
        <p:txBody>
          <a:bodyPr wrap="square" lIns="0" tIns="0" rIns="0" bIns="0" rtlCol="0"/>
          <a:lstStyle/>
          <a:p>
            <a:endParaRPr/>
          </a:p>
        </p:txBody>
      </p:sp>
      <p:sp>
        <p:nvSpPr>
          <p:cNvPr id="78" name="object 78"/>
          <p:cNvSpPr/>
          <p:nvPr/>
        </p:nvSpPr>
        <p:spPr>
          <a:xfrm>
            <a:off x="714038" y="5752137"/>
            <a:ext cx="0" cy="702159"/>
          </a:xfrm>
          <a:custGeom>
            <a:avLst/>
            <a:gdLst/>
            <a:ahLst/>
            <a:cxnLst/>
            <a:rect l="l" t="t" r="r" b="b"/>
            <a:pathLst>
              <a:path h="354329">
                <a:moveTo>
                  <a:pt x="0" y="354164"/>
                </a:moveTo>
                <a:lnTo>
                  <a:pt x="0" y="0"/>
                </a:lnTo>
              </a:path>
            </a:pathLst>
          </a:custGeom>
          <a:ln w="5054">
            <a:solidFill>
              <a:srgbClr val="000000"/>
            </a:solidFill>
          </a:ln>
        </p:spPr>
        <p:txBody>
          <a:bodyPr wrap="square" lIns="0" tIns="0" rIns="0" bIns="0" rtlCol="0"/>
          <a:lstStyle/>
          <a:p>
            <a:endParaRPr/>
          </a:p>
        </p:txBody>
      </p:sp>
      <p:sp>
        <p:nvSpPr>
          <p:cNvPr id="79" name="object 79"/>
          <p:cNvSpPr txBox="1"/>
          <p:nvPr/>
        </p:nvSpPr>
        <p:spPr>
          <a:xfrm>
            <a:off x="839433" y="5318733"/>
            <a:ext cx="2073144" cy="726642"/>
          </a:xfrm>
          <a:prstGeom prst="rect">
            <a:avLst/>
          </a:prstGeom>
        </p:spPr>
        <p:txBody>
          <a:bodyPr vert="horz" wrap="square" lIns="0" tIns="54135" rIns="0" bIns="0" rtlCol="0">
            <a:spAutoFit/>
          </a:bodyPr>
          <a:lstStyle/>
          <a:p>
            <a:pPr marL="25179">
              <a:spcBef>
                <a:spcPts val="426"/>
              </a:spcBef>
            </a:pPr>
            <a:r>
              <a:rPr sz="2100" spc="-30" dirty="0">
                <a:solidFill>
                  <a:srgbClr val="00007F"/>
                </a:solidFill>
                <a:latin typeface="Arial"/>
                <a:cs typeface="Arial"/>
              </a:rPr>
              <a:t>[</a:t>
            </a:r>
            <a:r>
              <a:rPr sz="2100" spc="-30" dirty="0">
                <a:solidFill>
                  <a:srgbClr val="FF7F3F"/>
                </a:solidFill>
                <a:latin typeface="Arial"/>
                <a:cs typeface="Arial"/>
              </a:rPr>
              <a:t>(0FFF)</a:t>
            </a:r>
            <a:r>
              <a:rPr sz="2100" spc="-30" dirty="0">
                <a:solidFill>
                  <a:srgbClr val="00007F"/>
                </a:solidFill>
                <a:latin typeface="Arial"/>
                <a:cs typeface="Arial"/>
              </a:rPr>
              <a:t>F]</a:t>
            </a:r>
            <a:r>
              <a:rPr sz="2100" spc="-30" dirty="0">
                <a:latin typeface="Arial"/>
                <a:cs typeface="Arial"/>
              </a:rPr>
              <a:t>FF8h</a:t>
            </a:r>
            <a:r>
              <a:rPr sz="2100" i="1" spc="-30" dirty="0">
                <a:latin typeface="DejaVu Sans"/>
                <a:cs typeface="DejaVu Sans"/>
              </a:rPr>
              <a:t>→</a:t>
            </a:r>
            <a:endParaRPr sz="2100">
              <a:latin typeface="DejaVu Sans"/>
              <a:cs typeface="DejaVu Sans"/>
            </a:endParaRPr>
          </a:p>
          <a:p>
            <a:pPr marL="25179">
              <a:spcBef>
                <a:spcPts val="218"/>
              </a:spcBef>
            </a:pPr>
            <a:r>
              <a:rPr sz="2100" i="1" spc="-30" dirty="0">
                <a:latin typeface="DejaVu Sans"/>
                <a:cs typeface="DejaVu Sans"/>
              </a:rPr>
              <a:t>→</a:t>
            </a:r>
            <a:r>
              <a:rPr sz="2100" spc="-30" dirty="0">
                <a:solidFill>
                  <a:srgbClr val="00007F"/>
                </a:solidFill>
                <a:latin typeface="Arial"/>
                <a:cs typeface="Arial"/>
              </a:rPr>
              <a:t>[</a:t>
            </a:r>
            <a:r>
              <a:rPr sz="2100" spc="-30" dirty="0">
                <a:solidFill>
                  <a:srgbClr val="FF7F3F"/>
                </a:solidFill>
                <a:latin typeface="Arial"/>
                <a:cs typeface="Arial"/>
              </a:rPr>
              <a:t>(0FFF)</a:t>
            </a:r>
            <a:r>
              <a:rPr sz="2100" spc="-30" dirty="0">
                <a:solidFill>
                  <a:srgbClr val="00007F"/>
                </a:solidFill>
                <a:latin typeface="Arial"/>
                <a:cs typeface="Arial"/>
              </a:rPr>
              <a:t>F]</a:t>
            </a:r>
            <a:r>
              <a:rPr sz="2100" spc="-30" dirty="0">
                <a:latin typeface="Arial"/>
                <a:cs typeface="Arial"/>
              </a:rPr>
              <a:t>FFFh</a:t>
            </a:r>
            <a:endParaRPr sz="2100">
              <a:latin typeface="Arial"/>
              <a:cs typeface="Arial"/>
            </a:endParaRPr>
          </a:p>
        </p:txBody>
      </p:sp>
      <p:sp>
        <p:nvSpPr>
          <p:cNvPr id="80" name="object 80"/>
          <p:cNvSpPr/>
          <p:nvPr/>
        </p:nvSpPr>
        <p:spPr>
          <a:xfrm>
            <a:off x="3044473" y="5752137"/>
            <a:ext cx="0" cy="702159"/>
          </a:xfrm>
          <a:custGeom>
            <a:avLst/>
            <a:gdLst/>
            <a:ahLst/>
            <a:cxnLst/>
            <a:rect l="l" t="t" r="r" b="b"/>
            <a:pathLst>
              <a:path h="354329">
                <a:moveTo>
                  <a:pt x="0" y="354164"/>
                </a:moveTo>
                <a:lnTo>
                  <a:pt x="0" y="0"/>
                </a:lnTo>
              </a:path>
            </a:pathLst>
          </a:custGeom>
          <a:ln w="5054">
            <a:solidFill>
              <a:srgbClr val="000000"/>
            </a:solidFill>
          </a:ln>
        </p:spPr>
        <p:txBody>
          <a:bodyPr wrap="square" lIns="0" tIns="0" rIns="0" bIns="0" rtlCol="0"/>
          <a:lstStyle/>
          <a:p>
            <a:endParaRPr/>
          </a:p>
        </p:txBody>
      </p:sp>
      <p:sp>
        <p:nvSpPr>
          <p:cNvPr id="81" name="object 81"/>
          <p:cNvSpPr txBox="1"/>
          <p:nvPr/>
        </p:nvSpPr>
        <p:spPr>
          <a:xfrm>
            <a:off x="3169869" y="5318733"/>
            <a:ext cx="5336519" cy="1063184"/>
          </a:xfrm>
          <a:prstGeom prst="rect">
            <a:avLst/>
          </a:prstGeom>
        </p:spPr>
        <p:txBody>
          <a:bodyPr vert="horz" wrap="square" lIns="0" tIns="35251" rIns="0" bIns="0" rtlCol="0">
            <a:spAutoFit/>
          </a:bodyPr>
          <a:lstStyle/>
          <a:p>
            <a:pPr marL="25179" marR="10072" algn="just">
              <a:lnSpc>
                <a:spcPct val="105600"/>
              </a:lnSpc>
              <a:spcBef>
                <a:spcPts val="278"/>
              </a:spcBef>
            </a:pPr>
            <a:r>
              <a:rPr sz="2100" spc="-89" dirty="0">
                <a:latin typeface="Arial"/>
                <a:cs typeface="Arial"/>
              </a:rPr>
              <a:t>Cluster </a:t>
            </a:r>
            <a:r>
              <a:rPr sz="2100" spc="-129" dirty="0">
                <a:latin typeface="Arial"/>
                <a:cs typeface="Arial"/>
              </a:rPr>
              <a:t>đang </a:t>
            </a:r>
            <a:r>
              <a:rPr sz="2100" spc="-119" dirty="0">
                <a:latin typeface="Arial"/>
                <a:cs typeface="Arial"/>
              </a:rPr>
              <a:t>đc </a:t>
            </a:r>
            <a:r>
              <a:rPr sz="2100" spc="-317" dirty="0">
                <a:latin typeface="Arial"/>
                <a:cs typeface="Arial"/>
              </a:rPr>
              <a:t>s</a:t>
            </a:r>
            <a:r>
              <a:rPr lang="en-US" sz="2100" spc="-317" dirty="0">
                <a:latin typeface="Arial"/>
                <a:cs typeface="Arial"/>
              </a:rPr>
              <a:t>ử</a:t>
            </a:r>
            <a:r>
              <a:rPr sz="2100" spc="-317" dirty="0">
                <a:latin typeface="Arial"/>
                <a:cs typeface="Arial"/>
              </a:rPr>
              <a:t> </a:t>
            </a:r>
            <a:r>
              <a:rPr sz="2100" spc="20" dirty="0">
                <a:latin typeface="Arial"/>
                <a:cs typeface="Arial"/>
              </a:rPr>
              <a:t>d</a:t>
            </a:r>
            <a:r>
              <a:rPr lang="en-US" sz="2100" spc="20" dirty="0">
                <a:latin typeface="Arial"/>
                <a:cs typeface="Arial"/>
              </a:rPr>
              <a:t>ụ</a:t>
            </a:r>
            <a:r>
              <a:rPr sz="2100" spc="20" dirty="0">
                <a:latin typeface="Arial"/>
                <a:cs typeface="Arial"/>
              </a:rPr>
              <a:t>ng </a:t>
            </a:r>
            <a:r>
              <a:rPr sz="2100" spc="-129" dirty="0">
                <a:latin typeface="Arial"/>
                <a:cs typeface="Arial"/>
              </a:rPr>
              <a:t>và </a:t>
            </a:r>
            <a:r>
              <a:rPr sz="2100" spc="-79" dirty="0">
                <a:latin typeface="Arial"/>
                <a:cs typeface="Arial"/>
              </a:rPr>
              <a:t>là cluster cu</a:t>
            </a:r>
            <a:r>
              <a:rPr lang="en-US" sz="2100" spc="-79" dirty="0">
                <a:latin typeface="Arial"/>
                <a:cs typeface="Arial"/>
              </a:rPr>
              <a:t>ố</a:t>
            </a:r>
            <a:r>
              <a:rPr sz="2100" spc="-79" dirty="0">
                <a:latin typeface="Arial"/>
                <a:cs typeface="Arial"/>
              </a:rPr>
              <a:t>i </a:t>
            </a:r>
            <a:r>
              <a:rPr sz="2100" spc="-109" dirty="0">
                <a:latin typeface="Arial"/>
                <a:cs typeface="Arial"/>
              </a:rPr>
              <a:t>cùng  </a:t>
            </a:r>
            <a:r>
              <a:rPr sz="2100" spc="-129" dirty="0">
                <a:latin typeface="Arial"/>
                <a:cs typeface="Arial"/>
              </a:rPr>
              <a:t>c</a:t>
            </a:r>
            <a:r>
              <a:rPr lang="en-US" sz="2100" spc="-129" dirty="0">
                <a:latin typeface="Arial"/>
                <a:cs typeface="Arial"/>
              </a:rPr>
              <a:t>ủ</a:t>
            </a:r>
            <a:r>
              <a:rPr sz="2100" spc="-129" dirty="0">
                <a:latin typeface="Arial"/>
                <a:cs typeface="Arial"/>
              </a:rPr>
              <a:t>a </a:t>
            </a:r>
            <a:r>
              <a:rPr sz="2100" spc="-40" dirty="0">
                <a:latin typeface="Arial"/>
                <a:cs typeface="Arial"/>
              </a:rPr>
              <a:t>file </a:t>
            </a:r>
            <a:r>
              <a:rPr sz="2100" spc="-89" dirty="0">
                <a:latin typeface="Arial"/>
                <a:cs typeface="Arial"/>
              </a:rPr>
              <a:t>(</a:t>
            </a:r>
            <a:r>
              <a:rPr sz="2100" i="1" spc="-89" dirty="0">
                <a:latin typeface="Arial"/>
                <a:cs typeface="Arial"/>
              </a:rPr>
              <a:t>EOC:End </a:t>
            </a:r>
            <a:r>
              <a:rPr sz="2100" i="1" spc="-30" dirty="0">
                <a:latin typeface="Arial"/>
                <a:cs typeface="Arial"/>
              </a:rPr>
              <a:t>Of </a:t>
            </a:r>
            <a:r>
              <a:rPr sz="2100" i="1" spc="-89" dirty="0">
                <a:latin typeface="Arial"/>
                <a:cs typeface="Arial"/>
              </a:rPr>
              <a:t>Cluster </a:t>
            </a:r>
            <a:r>
              <a:rPr sz="2100" i="1" spc="-50" dirty="0">
                <a:latin typeface="Arial"/>
                <a:cs typeface="Arial"/>
              </a:rPr>
              <a:t>chain</a:t>
            </a:r>
            <a:r>
              <a:rPr sz="2100" spc="-50" dirty="0">
                <a:latin typeface="Arial"/>
                <a:cs typeface="Arial"/>
              </a:rPr>
              <a:t>). </a:t>
            </a:r>
            <a:r>
              <a:rPr sz="2100" spc="-40" dirty="0">
                <a:latin typeface="Arial"/>
                <a:cs typeface="Arial"/>
              </a:rPr>
              <a:t>Th</a:t>
            </a:r>
            <a:r>
              <a:rPr lang="en-US" sz="2100" spc="-40" dirty="0">
                <a:latin typeface="Arial"/>
                <a:cs typeface="Arial"/>
              </a:rPr>
              <a:t>ự</a:t>
            </a:r>
            <a:r>
              <a:rPr sz="2100" spc="-40" dirty="0">
                <a:latin typeface="Arial"/>
                <a:cs typeface="Arial"/>
              </a:rPr>
              <a:t>c </a:t>
            </a:r>
            <a:r>
              <a:rPr sz="2100" spc="-297" dirty="0">
                <a:latin typeface="Arial"/>
                <a:cs typeface="Arial"/>
              </a:rPr>
              <a:t>t</a:t>
            </a:r>
            <a:r>
              <a:rPr lang="en-US" sz="2100" spc="-297" dirty="0">
                <a:latin typeface="Arial"/>
                <a:cs typeface="Arial"/>
              </a:rPr>
              <a:t>ế</a:t>
            </a:r>
            <a:r>
              <a:rPr sz="2100" spc="-297" dirty="0">
                <a:latin typeface="Arial"/>
                <a:cs typeface="Arial"/>
              </a:rPr>
              <a:t>  </a:t>
            </a:r>
            <a:r>
              <a:rPr sz="2100" spc="-89" dirty="0">
                <a:latin typeface="Arial"/>
                <a:cs typeface="Arial"/>
              </a:rPr>
              <a:t>thư</a:t>
            </a:r>
            <a:r>
              <a:rPr lang="en-US" sz="2100" spc="-89" dirty="0">
                <a:latin typeface="Arial"/>
                <a:cs typeface="Arial"/>
              </a:rPr>
              <a:t>ờ</a:t>
            </a:r>
            <a:r>
              <a:rPr sz="2100" spc="-89" dirty="0">
                <a:latin typeface="Arial"/>
                <a:cs typeface="Arial"/>
              </a:rPr>
              <a:t>ng </a:t>
            </a:r>
            <a:r>
              <a:rPr sz="2100" spc="-109" dirty="0">
                <a:latin typeface="Arial"/>
                <a:cs typeface="Arial"/>
              </a:rPr>
              <a:t>dùng  </a:t>
            </a:r>
            <a:r>
              <a:rPr sz="2100" spc="-99" dirty="0">
                <a:latin typeface="Arial"/>
                <a:cs typeface="Arial"/>
              </a:rPr>
              <a:t>giá  </a:t>
            </a:r>
            <a:r>
              <a:rPr sz="2100" spc="59" dirty="0">
                <a:latin typeface="Arial"/>
                <a:cs typeface="Arial"/>
              </a:rPr>
              <a:t>tr</a:t>
            </a:r>
            <a:r>
              <a:rPr lang="en-US" sz="2100" spc="59" dirty="0">
                <a:latin typeface="Arial"/>
                <a:cs typeface="Arial"/>
              </a:rPr>
              <a:t>ị</a:t>
            </a:r>
            <a:r>
              <a:rPr sz="2100" spc="-198" dirty="0">
                <a:latin typeface="Arial"/>
                <a:cs typeface="Arial"/>
              </a:rPr>
              <a:t> </a:t>
            </a:r>
            <a:r>
              <a:rPr sz="2100" spc="-59" dirty="0">
                <a:solidFill>
                  <a:srgbClr val="00007F"/>
                </a:solidFill>
                <a:latin typeface="Arial"/>
                <a:cs typeface="Arial"/>
              </a:rPr>
              <a:t>[</a:t>
            </a:r>
            <a:r>
              <a:rPr sz="2100" spc="-59" dirty="0">
                <a:solidFill>
                  <a:srgbClr val="FF7F3F"/>
                </a:solidFill>
                <a:latin typeface="Arial"/>
                <a:cs typeface="Arial"/>
              </a:rPr>
              <a:t>(0FFF)</a:t>
            </a:r>
            <a:r>
              <a:rPr sz="2100" spc="-59" dirty="0">
                <a:solidFill>
                  <a:srgbClr val="00007F"/>
                </a:solidFill>
                <a:latin typeface="Arial"/>
                <a:cs typeface="Arial"/>
              </a:rPr>
              <a:t>F]</a:t>
            </a:r>
            <a:r>
              <a:rPr sz="2100" spc="-59" dirty="0">
                <a:latin typeface="Arial"/>
                <a:cs typeface="Arial"/>
              </a:rPr>
              <a:t>FFFh</a:t>
            </a:r>
            <a:endParaRPr sz="2100" dirty="0">
              <a:latin typeface="Arial"/>
              <a:cs typeface="Arial"/>
            </a:endParaRPr>
          </a:p>
        </p:txBody>
      </p:sp>
      <p:sp>
        <p:nvSpPr>
          <p:cNvPr id="82" name="object 82"/>
          <p:cNvSpPr/>
          <p:nvPr/>
        </p:nvSpPr>
        <p:spPr>
          <a:xfrm>
            <a:off x="8629593" y="5752137"/>
            <a:ext cx="0" cy="702159"/>
          </a:xfrm>
          <a:custGeom>
            <a:avLst/>
            <a:gdLst/>
            <a:ahLst/>
            <a:cxnLst/>
            <a:rect l="l" t="t" r="r" b="b"/>
            <a:pathLst>
              <a:path h="354329">
                <a:moveTo>
                  <a:pt x="0" y="354164"/>
                </a:moveTo>
                <a:lnTo>
                  <a:pt x="0" y="0"/>
                </a:lnTo>
              </a:path>
            </a:pathLst>
          </a:custGeom>
          <a:ln w="5054">
            <a:solidFill>
              <a:srgbClr val="000000"/>
            </a:solidFill>
          </a:ln>
        </p:spPr>
        <p:txBody>
          <a:bodyPr wrap="square" lIns="0" tIns="0" rIns="0" bIns="0" rtlCol="0"/>
          <a:lstStyle/>
          <a:p>
            <a:endParaRPr/>
          </a:p>
        </p:txBody>
      </p:sp>
      <p:sp>
        <p:nvSpPr>
          <p:cNvPr id="83" name="object 83"/>
          <p:cNvSpPr/>
          <p:nvPr/>
        </p:nvSpPr>
        <p:spPr>
          <a:xfrm>
            <a:off x="714039" y="6458977"/>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84" name="object 84"/>
          <p:cNvSpPr/>
          <p:nvPr/>
        </p:nvSpPr>
        <p:spPr>
          <a:xfrm>
            <a:off x="714039" y="6509108"/>
            <a:ext cx="7915983" cy="0"/>
          </a:xfrm>
          <a:custGeom>
            <a:avLst/>
            <a:gdLst/>
            <a:ahLst/>
            <a:cxnLst/>
            <a:rect l="l" t="t" r="r" b="b"/>
            <a:pathLst>
              <a:path w="3990975">
                <a:moveTo>
                  <a:pt x="0" y="0"/>
                </a:moveTo>
                <a:lnTo>
                  <a:pt x="3990759" y="0"/>
                </a:lnTo>
              </a:path>
            </a:pathLst>
          </a:custGeom>
          <a:ln w="5054">
            <a:solidFill>
              <a:srgbClr val="000000"/>
            </a:solidFill>
          </a:ln>
        </p:spPr>
        <p:txBody>
          <a:bodyPr wrap="square" lIns="0" tIns="0" rIns="0" bIns="0" rtlCol="0"/>
          <a:lstStyle/>
          <a:p>
            <a:endParaRPr/>
          </a:p>
        </p:txBody>
      </p:sp>
      <p:sp>
        <p:nvSpPr>
          <p:cNvPr id="86" name="Rectangle 8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7" name="Rectangle 86"/>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Cài đặt</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88" name="Rectangle 87"/>
          <p:cNvSpPr/>
          <p:nvPr/>
        </p:nvSpPr>
        <p:spPr>
          <a:xfrm>
            <a:off x="192470" y="1402040"/>
            <a:ext cx="8587330" cy="707886"/>
          </a:xfrm>
          <a:prstGeom prst="rect">
            <a:avLst/>
          </a:prstGeom>
          <a:ln>
            <a:solidFill>
              <a:srgbClr val="00AEEF"/>
            </a:solidFill>
          </a:ln>
        </p:spPr>
        <p:txBody>
          <a:bodyPr wrap="square">
            <a:spAutoFit/>
          </a:bodyPr>
          <a:lstStyle/>
          <a:p>
            <a:r>
              <a:rPr lang="vi-VN" altLang="ja-JP" sz="2000" dirty="0"/>
              <a:t>Mỗi phần tử của bảng FAT mang một giá trị đặc trưng cho tính chất của cluster tương ứng</a:t>
            </a:r>
            <a:endParaRPr lang="ja-JP" altLang="en-US" sz="2000" dirty="0"/>
          </a:p>
        </p:txBody>
      </p:sp>
    </p:spTree>
    <p:extLst>
      <p:ext uri="{BB962C8B-B14F-4D97-AF65-F5344CB8AC3E}">
        <p14:creationId xmlns:p14="http://schemas.microsoft.com/office/powerpoint/2010/main" val="3486679437"/>
      </p:ext>
    </p:extLst>
  </p:cSld>
  <p:clrMapOvr>
    <a:masterClrMapping/>
  </p:clrMapOvr>
  <p:transition>
    <p:cu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262519" y="1365675"/>
            <a:ext cx="1411904" cy="346048"/>
          </a:xfrm>
          <a:prstGeom prst="rect">
            <a:avLst/>
          </a:prstGeom>
        </p:spPr>
        <p:txBody>
          <a:bodyPr vert="horz" wrap="square" lIns="0" tIns="22661" rIns="0" bIns="0" rtlCol="0">
            <a:spAutoFit/>
          </a:bodyPr>
          <a:lstStyle/>
          <a:p>
            <a:pPr marL="25179">
              <a:spcBef>
                <a:spcPts val="178"/>
              </a:spcBef>
            </a:pPr>
            <a:r>
              <a:rPr sz="2100" b="1" spc="-40" dirty="0">
                <a:solidFill>
                  <a:srgbClr val="0000FF"/>
                </a:solidFill>
                <a:latin typeface="Arial"/>
                <a:cs typeface="Arial"/>
              </a:rPr>
              <a:t>Root</a:t>
            </a:r>
            <a:r>
              <a:rPr sz="2100" b="1" spc="10" dirty="0">
                <a:solidFill>
                  <a:srgbClr val="0000FF"/>
                </a:solidFill>
                <a:latin typeface="Arial"/>
                <a:cs typeface="Arial"/>
              </a:rPr>
              <a:t> </a:t>
            </a:r>
            <a:r>
              <a:rPr sz="2100" b="1" spc="-50" dirty="0">
                <a:solidFill>
                  <a:srgbClr val="0000FF"/>
                </a:solidFill>
                <a:latin typeface="Arial"/>
                <a:cs typeface="Arial"/>
              </a:rPr>
              <a:t>entry</a:t>
            </a:r>
            <a:endParaRPr sz="2100" dirty="0">
              <a:latin typeface="Arial"/>
              <a:cs typeface="Arial"/>
            </a:endParaRPr>
          </a:p>
        </p:txBody>
      </p:sp>
      <p:sp>
        <p:nvSpPr>
          <p:cNvPr id="41" name="object 41"/>
          <p:cNvSpPr txBox="1"/>
          <p:nvPr/>
        </p:nvSpPr>
        <p:spPr>
          <a:xfrm>
            <a:off x="390699" y="6141648"/>
            <a:ext cx="1411904" cy="294953"/>
          </a:xfrm>
          <a:prstGeom prst="rect">
            <a:avLst/>
          </a:prstGeom>
        </p:spPr>
        <p:txBody>
          <a:bodyPr vert="horz" wrap="square" lIns="0" tIns="0" rIns="0" bIns="0" rtlCol="0">
            <a:spAutoFit/>
          </a:bodyPr>
          <a:lstStyle/>
          <a:p>
            <a:pPr marL="25179">
              <a:lnSpc>
                <a:spcPts val="2280"/>
              </a:lnSpc>
              <a:tabLst>
                <a:tab pos="881266" algn="l"/>
              </a:tabLst>
            </a:pPr>
            <a:r>
              <a:rPr sz="2100" spc="-20" dirty="0">
                <a:solidFill>
                  <a:srgbClr val="0000FF"/>
                </a:solidFill>
                <a:latin typeface="Tahoma"/>
                <a:cs typeface="Tahoma"/>
              </a:rPr>
              <a:t>#</a:t>
            </a:r>
            <a:r>
              <a:rPr sz="2100" spc="-20" dirty="0">
                <a:solidFill>
                  <a:srgbClr val="0000FF"/>
                </a:solidFill>
                <a:latin typeface="Arial"/>
                <a:cs typeface="Arial"/>
              </a:rPr>
              <a:t>12	</a:t>
            </a:r>
            <a:r>
              <a:rPr sz="2100" spc="-30" dirty="0">
                <a:solidFill>
                  <a:srgbClr val="0000FF"/>
                </a:solidFill>
                <a:latin typeface="Tahoma"/>
                <a:cs typeface="Tahoma"/>
              </a:rPr>
              <a:t>#</a:t>
            </a:r>
            <a:r>
              <a:rPr sz="2100" spc="-30" dirty="0">
                <a:solidFill>
                  <a:srgbClr val="0000FF"/>
                </a:solidFill>
                <a:latin typeface="Arial"/>
                <a:cs typeface="Arial"/>
              </a:rPr>
              <a:t>13</a:t>
            </a:r>
            <a:endParaRPr sz="2100">
              <a:latin typeface="Arial"/>
              <a:cs typeface="Arial"/>
            </a:endParaRPr>
          </a:p>
        </p:txBody>
      </p:sp>
      <p:sp>
        <p:nvSpPr>
          <p:cNvPr id="42" name="object 42"/>
          <p:cNvSpPr txBox="1"/>
          <p:nvPr/>
        </p:nvSpPr>
        <p:spPr>
          <a:xfrm>
            <a:off x="210440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14</a:t>
            </a:r>
            <a:endParaRPr sz="2100">
              <a:latin typeface="Arial"/>
              <a:cs typeface="Arial"/>
            </a:endParaRPr>
          </a:p>
        </p:txBody>
      </p:sp>
      <p:sp>
        <p:nvSpPr>
          <p:cNvPr id="43" name="object 43"/>
          <p:cNvSpPr txBox="1"/>
          <p:nvPr/>
        </p:nvSpPr>
        <p:spPr>
          <a:xfrm>
            <a:off x="2961245"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15</a:t>
            </a:r>
            <a:endParaRPr sz="2100">
              <a:latin typeface="Arial"/>
              <a:cs typeface="Arial"/>
            </a:endParaRPr>
          </a:p>
        </p:txBody>
      </p:sp>
      <p:sp>
        <p:nvSpPr>
          <p:cNvPr id="44" name="object 44"/>
          <p:cNvSpPr txBox="1"/>
          <p:nvPr/>
        </p:nvSpPr>
        <p:spPr>
          <a:xfrm>
            <a:off x="381811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16</a:t>
            </a:r>
            <a:endParaRPr sz="2100">
              <a:latin typeface="Arial"/>
              <a:cs typeface="Arial"/>
            </a:endParaRPr>
          </a:p>
        </p:txBody>
      </p:sp>
      <p:sp>
        <p:nvSpPr>
          <p:cNvPr id="45" name="object 45"/>
          <p:cNvSpPr txBox="1"/>
          <p:nvPr/>
        </p:nvSpPr>
        <p:spPr>
          <a:xfrm>
            <a:off x="467495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17</a:t>
            </a:r>
            <a:endParaRPr sz="2100">
              <a:latin typeface="Arial"/>
              <a:cs typeface="Arial"/>
            </a:endParaRPr>
          </a:p>
        </p:txBody>
      </p:sp>
      <p:sp>
        <p:nvSpPr>
          <p:cNvPr id="46" name="object 46"/>
          <p:cNvSpPr txBox="1"/>
          <p:nvPr/>
        </p:nvSpPr>
        <p:spPr>
          <a:xfrm>
            <a:off x="553181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18</a:t>
            </a:r>
            <a:endParaRPr sz="2100">
              <a:latin typeface="Arial"/>
              <a:cs typeface="Arial"/>
            </a:endParaRPr>
          </a:p>
        </p:txBody>
      </p:sp>
      <p:sp>
        <p:nvSpPr>
          <p:cNvPr id="47" name="object 47"/>
          <p:cNvSpPr txBox="1"/>
          <p:nvPr/>
        </p:nvSpPr>
        <p:spPr>
          <a:xfrm>
            <a:off x="638865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19</a:t>
            </a:r>
            <a:endParaRPr sz="2100">
              <a:latin typeface="Arial"/>
              <a:cs typeface="Arial"/>
            </a:endParaRPr>
          </a:p>
        </p:txBody>
      </p:sp>
      <p:sp>
        <p:nvSpPr>
          <p:cNvPr id="48" name="object 48"/>
          <p:cNvSpPr txBox="1"/>
          <p:nvPr/>
        </p:nvSpPr>
        <p:spPr>
          <a:xfrm>
            <a:off x="724552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20</a:t>
            </a:r>
            <a:endParaRPr sz="2100">
              <a:latin typeface="Arial"/>
              <a:cs typeface="Arial"/>
            </a:endParaRPr>
          </a:p>
        </p:txBody>
      </p:sp>
      <p:sp>
        <p:nvSpPr>
          <p:cNvPr id="49" name="object 49"/>
          <p:cNvSpPr txBox="1"/>
          <p:nvPr/>
        </p:nvSpPr>
        <p:spPr>
          <a:xfrm>
            <a:off x="8102388"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21</a:t>
            </a:r>
            <a:endParaRPr sz="2100">
              <a:latin typeface="Arial"/>
              <a:cs typeface="Arial"/>
            </a:endParaRPr>
          </a:p>
        </p:txBody>
      </p:sp>
      <p:graphicFrame>
        <p:nvGraphicFramePr>
          <p:cNvPr id="34" name="object 34"/>
          <p:cNvGraphicFramePr>
            <a:graphicFrameLocks noGrp="1"/>
          </p:cNvGraphicFramePr>
          <p:nvPr>
            <p:extLst>
              <p:ext uri="{D42A27DB-BD31-4B8C-83A1-F6EECF244321}">
                <p14:modId xmlns:p14="http://schemas.microsoft.com/office/powerpoint/2010/main" val="2494423131"/>
              </p:ext>
            </p:extLst>
          </p:nvPr>
        </p:nvGraphicFramePr>
        <p:xfrm>
          <a:off x="300630" y="1752600"/>
          <a:ext cx="7283355" cy="586372"/>
        </p:xfrm>
        <a:graphic>
          <a:graphicData uri="http://schemas.openxmlformats.org/drawingml/2006/table">
            <a:tbl>
              <a:tblPr firstRow="1" bandRow="1">
                <a:tableStyleId>{2D5ABB26-0587-4C30-8999-92F81FD0307C}</a:tableStyleId>
              </a:tblPr>
              <a:tblGrid>
                <a:gridCol w="1428109">
                  <a:extLst>
                    <a:ext uri="{9D8B030D-6E8A-4147-A177-3AD203B41FA5}">
                      <a16:colId xmlns:a16="http://schemas.microsoft.com/office/drawing/2014/main" val="20000"/>
                    </a:ext>
                  </a:extLst>
                </a:gridCol>
                <a:gridCol w="714054">
                  <a:extLst>
                    <a:ext uri="{9D8B030D-6E8A-4147-A177-3AD203B41FA5}">
                      <a16:colId xmlns:a16="http://schemas.microsoft.com/office/drawing/2014/main" val="20001"/>
                    </a:ext>
                  </a:extLst>
                </a:gridCol>
                <a:gridCol w="285622">
                  <a:extLst>
                    <a:ext uri="{9D8B030D-6E8A-4147-A177-3AD203B41FA5}">
                      <a16:colId xmlns:a16="http://schemas.microsoft.com/office/drawing/2014/main" val="20002"/>
                    </a:ext>
                  </a:extLst>
                </a:gridCol>
                <a:gridCol w="1856543">
                  <a:extLst>
                    <a:ext uri="{9D8B030D-6E8A-4147-A177-3AD203B41FA5}">
                      <a16:colId xmlns:a16="http://schemas.microsoft.com/office/drawing/2014/main" val="20003"/>
                    </a:ext>
                  </a:extLst>
                </a:gridCol>
                <a:gridCol w="714054">
                  <a:extLst>
                    <a:ext uri="{9D8B030D-6E8A-4147-A177-3AD203B41FA5}">
                      <a16:colId xmlns:a16="http://schemas.microsoft.com/office/drawing/2014/main" val="20004"/>
                    </a:ext>
                  </a:extLst>
                </a:gridCol>
                <a:gridCol w="714054">
                  <a:extLst>
                    <a:ext uri="{9D8B030D-6E8A-4147-A177-3AD203B41FA5}">
                      <a16:colId xmlns:a16="http://schemas.microsoft.com/office/drawing/2014/main" val="20005"/>
                    </a:ext>
                  </a:extLst>
                </a:gridCol>
                <a:gridCol w="714054">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tblGrid>
              <a:tr h="586372">
                <a:tc>
                  <a:txBody>
                    <a:bodyPr/>
                    <a:lstStyle/>
                    <a:p>
                      <a:pPr marL="44450">
                        <a:lnSpc>
                          <a:spcPct val="100000"/>
                        </a:lnSpc>
                        <a:spcBef>
                          <a:spcPts val="640"/>
                        </a:spcBef>
                      </a:pPr>
                      <a:r>
                        <a:rPr sz="2100" spc="-40" dirty="0">
                          <a:solidFill>
                            <a:srgbClr val="BF7F3F"/>
                          </a:solidFill>
                          <a:latin typeface="Arial"/>
                          <a:cs typeface="Arial"/>
                        </a:rPr>
                        <a:t>ABC</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44450">
                        <a:lnSpc>
                          <a:spcPct val="100000"/>
                        </a:lnSpc>
                        <a:spcBef>
                          <a:spcPts val="640"/>
                        </a:spcBef>
                      </a:pPr>
                      <a:r>
                        <a:rPr sz="2100" spc="30" dirty="0">
                          <a:solidFill>
                            <a:srgbClr val="BF7F3F"/>
                          </a:solidFill>
                          <a:latin typeface="Arial"/>
                          <a:cs typeface="Arial"/>
                        </a:rPr>
                        <a:t>TXT</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9050">
                        <a:lnSpc>
                          <a:spcPct val="100000"/>
                        </a:lnSpc>
                        <a:spcBef>
                          <a:spcPts val="640"/>
                        </a:spcBef>
                      </a:pPr>
                      <a:r>
                        <a:rPr sz="2100" dirty="0">
                          <a:solidFill>
                            <a:srgbClr val="BF7F3F"/>
                          </a:solidFill>
                          <a:latin typeface="Arial"/>
                          <a:cs typeface="Arial"/>
                        </a:rPr>
                        <a:t>A</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4130">
                        <a:lnSpc>
                          <a:spcPct val="100000"/>
                        </a:lnSpc>
                        <a:spcBef>
                          <a:spcPts val="640"/>
                        </a:spcBef>
                      </a:pPr>
                      <a:r>
                        <a:rPr sz="2100" spc="-30" dirty="0">
                          <a:solidFill>
                            <a:srgbClr val="BF7F3F"/>
                          </a:solidFill>
                          <a:latin typeface="Arial"/>
                          <a:cs typeface="Arial"/>
                        </a:rPr>
                        <a:t>Time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34290">
                        <a:lnSpc>
                          <a:spcPct val="100000"/>
                        </a:lnSpc>
                        <a:spcBef>
                          <a:spcPts val="640"/>
                        </a:spcBef>
                      </a:pPr>
                      <a:r>
                        <a:rPr sz="2100" spc="-35" dirty="0">
                          <a:solidFill>
                            <a:srgbClr val="BF7F3F"/>
                          </a:solidFill>
                          <a:latin typeface="Arial"/>
                          <a:cs typeface="Arial"/>
                        </a:rPr>
                        <a:t>Date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69215">
                        <a:lnSpc>
                          <a:spcPct val="100000"/>
                        </a:lnSpc>
                        <a:spcBef>
                          <a:spcPts val="620"/>
                        </a:spcBef>
                      </a:pPr>
                      <a:r>
                        <a:rPr sz="2100" spc="-70" dirty="0">
                          <a:solidFill>
                            <a:srgbClr val="BF7F3F"/>
                          </a:solidFill>
                          <a:latin typeface="Arial"/>
                          <a:cs typeface="Arial"/>
                        </a:rPr>
                        <a:t>008</a:t>
                      </a:r>
                      <a:endParaRPr sz="2100">
                        <a:latin typeface="Arial"/>
                        <a:cs typeface="Arial"/>
                      </a:endParaRPr>
                    </a:p>
                  </a:txBody>
                  <a:tcPr marL="0" marR="0" marT="156035"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3345">
                        <a:lnSpc>
                          <a:spcPct val="100000"/>
                        </a:lnSpc>
                        <a:spcBef>
                          <a:spcPts val="640"/>
                        </a:spcBef>
                      </a:pPr>
                      <a:r>
                        <a:rPr sz="2100" spc="-80" dirty="0">
                          <a:solidFill>
                            <a:srgbClr val="BF7F3F"/>
                          </a:solidFill>
                          <a:latin typeface="Arial"/>
                          <a:cs typeface="Arial"/>
                        </a:rPr>
                        <a:t>Size</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bl>
          </a:graphicData>
        </a:graphic>
      </p:graphicFrame>
      <p:sp>
        <p:nvSpPr>
          <p:cNvPr id="35" name="object 35"/>
          <p:cNvSpPr txBox="1"/>
          <p:nvPr/>
        </p:nvSpPr>
        <p:spPr>
          <a:xfrm>
            <a:off x="387146" y="2677863"/>
            <a:ext cx="571815" cy="346048"/>
          </a:xfrm>
          <a:prstGeom prst="rect">
            <a:avLst/>
          </a:prstGeom>
        </p:spPr>
        <p:txBody>
          <a:bodyPr vert="horz" wrap="square" lIns="0" tIns="22661" rIns="0" bIns="0" rtlCol="0">
            <a:spAutoFit/>
          </a:bodyPr>
          <a:lstStyle/>
          <a:p>
            <a:pPr marL="25179">
              <a:spcBef>
                <a:spcPts val="178"/>
              </a:spcBef>
            </a:pPr>
            <a:r>
              <a:rPr sz="2100" b="1" spc="-59" dirty="0">
                <a:solidFill>
                  <a:srgbClr val="0000FF"/>
                </a:solidFill>
                <a:latin typeface="Arial"/>
                <a:cs typeface="Arial"/>
              </a:rPr>
              <a:t>FAT</a:t>
            </a:r>
            <a:endParaRPr sz="2100">
              <a:latin typeface="Arial"/>
              <a:cs typeface="Arial"/>
            </a:endParaRPr>
          </a:p>
        </p:txBody>
      </p:sp>
      <p:sp>
        <p:nvSpPr>
          <p:cNvPr id="36" name="object 36"/>
          <p:cNvSpPr txBox="1"/>
          <p:nvPr/>
        </p:nvSpPr>
        <p:spPr>
          <a:xfrm>
            <a:off x="1293862" y="2687515"/>
            <a:ext cx="7523016" cy="331930"/>
          </a:xfrm>
          <a:prstGeom prst="rect">
            <a:avLst/>
          </a:prstGeom>
        </p:spPr>
        <p:txBody>
          <a:bodyPr vert="horz" wrap="square" lIns="0" tIns="23920" rIns="0" bIns="0" rtlCol="0">
            <a:spAutoFit/>
          </a:bodyPr>
          <a:lstStyle/>
          <a:p>
            <a:pPr marL="25179">
              <a:spcBef>
                <a:spcPts val="188"/>
              </a:spcBef>
              <a:tabLst>
                <a:tab pos="453222" algn="l"/>
                <a:tab pos="881266" algn="l"/>
                <a:tab pos="1309309" algn="l"/>
                <a:tab pos="1737352" algn="l"/>
                <a:tab pos="2165396" algn="l"/>
                <a:tab pos="2593439" algn="l"/>
                <a:tab pos="3022741" algn="l"/>
              </a:tabLst>
            </a:pPr>
            <a:r>
              <a:rPr sz="2000" spc="-119" dirty="0">
                <a:solidFill>
                  <a:srgbClr val="0000FF"/>
                </a:solidFill>
                <a:latin typeface="Arial"/>
                <a:cs typeface="Arial"/>
              </a:rPr>
              <a:t>2	3	4	5	6	7	8	9   </a:t>
            </a:r>
            <a:r>
              <a:rPr sz="2000" spc="30" dirty="0">
                <a:solidFill>
                  <a:srgbClr val="0000FF"/>
                </a:solidFill>
                <a:latin typeface="Arial"/>
                <a:cs typeface="Arial"/>
              </a:rPr>
              <a:t> </a:t>
            </a:r>
            <a:r>
              <a:rPr sz="2000" spc="-129" dirty="0">
                <a:solidFill>
                  <a:srgbClr val="0000FF"/>
                </a:solidFill>
                <a:latin typeface="Arial"/>
                <a:cs typeface="Arial"/>
              </a:rPr>
              <a:t>10  </a:t>
            </a:r>
            <a:r>
              <a:rPr sz="2000" spc="-10" dirty="0">
                <a:solidFill>
                  <a:srgbClr val="0000FF"/>
                </a:solidFill>
                <a:latin typeface="Arial"/>
                <a:cs typeface="Arial"/>
              </a:rPr>
              <a:t> </a:t>
            </a:r>
            <a:r>
              <a:rPr sz="2000" spc="-129" dirty="0">
                <a:solidFill>
                  <a:srgbClr val="0000FF"/>
                </a:solidFill>
                <a:latin typeface="Arial"/>
                <a:cs typeface="Arial"/>
              </a:rPr>
              <a:t>11  </a:t>
            </a:r>
            <a:r>
              <a:rPr sz="2000" spc="-10" dirty="0">
                <a:solidFill>
                  <a:srgbClr val="0000FF"/>
                </a:solidFill>
                <a:latin typeface="Arial"/>
                <a:cs typeface="Arial"/>
              </a:rPr>
              <a:t> </a:t>
            </a:r>
            <a:r>
              <a:rPr sz="2000" spc="-129" dirty="0">
                <a:solidFill>
                  <a:srgbClr val="0000FF"/>
                </a:solidFill>
                <a:latin typeface="Arial"/>
                <a:cs typeface="Arial"/>
              </a:rPr>
              <a:t>12  </a:t>
            </a:r>
            <a:r>
              <a:rPr sz="2000" spc="-10" dirty="0">
                <a:solidFill>
                  <a:srgbClr val="0000FF"/>
                </a:solidFill>
                <a:latin typeface="Arial"/>
                <a:cs typeface="Arial"/>
              </a:rPr>
              <a:t> </a:t>
            </a:r>
            <a:r>
              <a:rPr sz="2000" spc="-129" dirty="0">
                <a:solidFill>
                  <a:srgbClr val="0000FF"/>
                </a:solidFill>
                <a:latin typeface="Arial"/>
                <a:cs typeface="Arial"/>
              </a:rPr>
              <a:t>13  </a:t>
            </a:r>
            <a:r>
              <a:rPr sz="2000" spc="-10" dirty="0">
                <a:solidFill>
                  <a:srgbClr val="0000FF"/>
                </a:solidFill>
                <a:latin typeface="Arial"/>
                <a:cs typeface="Arial"/>
              </a:rPr>
              <a:t> </a:t>
            </a:r>
            <a:r>
              <a:rPr sz="2000" spc="-129" dirty="0">
                <a:solidFill>
                  <a:srgbClr val="0000FF"/>
                </a:solidFill>
                <a:latin typeface="Arial"/>
                <a:cs typeface="Arial"/>
              </a:rPr>
              <a:t>14  </a:t>
            </a:r>
            <a:r>
              <a:rPr sz="2000" spc="-10" dirty="0">
                <a:solidFill>
                  <a:srgbClr val="0000FF"/>
                </a:solidFill>
                <a:latin typeface="Arial"/>
                <a:cs typeface="Arial"/>
              </a:rPr>
              <a:t> </a:t>
            </a:r>
            <a:r>
              <a:rPr sz="2000" spc="-129" dirty="0">
                <a:solidFill>
                  <a:srgbClr val="0000FF"/>
                </a:solidFill>
                <a:latin typeface="Arial"/>
                <a:cs typeface="Arial"/>
              </a:rPr>
              <a:t>15  </a:t>
            </a:r>
            <a:r>
              <a:rPr sz="2000" spc="-10" dirty="0">
                <a:solidFill>
                  <a:srgbClr val="0000FF"/>
                </a:solidFill>
                <a:latin typeface="Arial"/>
                <a:cs typeface="Arial"/>
              </a:rPr>
              <a:t> </a:t>
            </a:r>
            <a:r>
              <a:rPr sz="2000" spc="-129" dirty="0">
                <a:solidFill>
                  <a:srgbClr val="0000FF"/>
                </a:solidFill>
                <a:latin typeface="Arial"/>
                <a:cs typeface="Arial"/>
              </a:rPr>
              <a:t>16  </a:t>
            </a:r>
            <a:r>
              <a:rPr sz="2000" spc="-10" dirty="0">
                <a:solidFill>
                  <a:srgbClr val="0000FF"/>
                </a:solidFill>
                <a:latin typeface="Arial"/>
                <a:cs typeface="Arial"/>
              </a:rPr>
              <a:t> </a:t>
            </a:r>
            <a:r>
              <a:rPr sz="2000" spc="-129" dirty="0">
                <a:solidFill>
                  <a:srgbClr val="0000FF"/>
                </a:solidFill>
                <a:latin typeface="Arial"/>
                <a:cs typeface="Arial"/>
              </a:rPr>
              <a:t>17  </a:t>
            </a:r>
            <a:r>
              <a:rPr sz="2000" spc="-10" dirty="0">
                <a:solidFill>
                  <a:srgbClr val="0000FF"/>
                </a:solidFill>
                <a:latin typeface="Arial"/>
                <a:cs typeface="Arial"/>
              </a:rPr>
              <a:t> </a:t>
            </a:r>
            <a:r>
              <a:rPr sz="2000" spc="-129" dirty="0">
                <a:solidFill>
                  <a:srgbClr val="0000FF"/>
                </a:solidFill>
                <a:latin typeface="Arial"/>
                <a:cs typeface="Arial"/>
              </a:rPr>
              <a:t>18  </a:t>
            </a:r>
            <a:r>
              <a:rPr sz="2000" spc="-10" dirty="0">
                <a:solidFill>
                  <a:srgbClr val="0000FF"/>
                </a:solidFill>
                <a:latin typeface="Arial"/>
                <a:cs typeface="Arial"/>
              </a:rPr>
              <a:t> </a:t>
            </a:r>
            <a:r>
              <a:rPr sz="2000" spc="-129" dirty="0">
                <a:solidFill>
                  <a:srgbClr val="0000FF"/>
                </a:solidFill>
                <a:latin typeface="Arial"/>
                <a:cs typeface="Arial"/>
              </a:rPr>
              <a:t>19</a:t>
            </a:r>
            <a:endParaRPr sz="2000">
              <a:latin typeface="Arial"/>
              <a:cs typeface="Arial"/>
            </a:endParaRPr>
          </a:p>
        </p:txBody>
      </p:sp>
      <p:graphicFrame>
        <p:nvGraphicFramePr>
          <p:cNvPr id="37" name="object 37"/>
          <p:cNvGraphicFramePr>
            <a:graphicFrameLocks noGrp="1"/>
          </p:cNvGraphicFramePr>
          <p:nvPr>
            <p:extLst>
              <p:ext uri="{D42A27DB-BD31-4B8C-83A1-F6EECF244321}">
                <p14:modId xmlns:p14="http://schemas.microsoft.com/office/powerpoint/2010/main" val="3354816983"/>
              </p:ext>
            </p:extLst>
          </p:nvPr>
        </p:nvGraphicFramePr>
        <p:xfrm>
          <a:off x="303705" y="3038100"/>
          <a:ext cx="8767171" cy="453763"/>
        </p:xfrm>
        <a:graphic>
          <a:graphicData uri="http://schemas.openxmlformats.org/drawingml/2006/table">
            <a:tbl>
              <a:tblPr firstRow="1" bandRow="1">
                <a:tableStyleId>{2D5ABB26-0587-4C30-8999-92F81FD0307C}</a:tableStyleId>
              </a:tblPr>
              <a:tblGrid>
                <a:gridCol w="866894">
                  <a:extLst>
                    <a:ext uri="{9D8B030D-6E8A-4147-A177-3AD203B41FA5}">
                      <a16:colId xmlns:a16="http://schemas.microsoft.com/office/drawing/2014/main" val="20000"/>
                    </a:ext>
                  </a:extLst>
                </a:gridCol>
                <a:gridCol w="433447">
                  <a:extLst>
                    <a:ext uri="{9D8B030D-6E8A-4147-A177-3AD203B41FA5}">
                      <a16:colId xmlns:a16="http://schemas.microsoft.com/office/drawing/2014/main" val="20001"/>
                    </a:ext>
                  </a:extLst>
                </a:gridCol>
                <a:gridCol w="433447">
                  <a:extLst>
                    <a:ext uri="{9D8B030D-6E8A-4147-A177-3AD203B41FA5}">
                      <a16:colId xmlns:a16="http://schemas.microsoft.com/office/drawing/2014/main" val="20002"/>
                    </a:ext>
                  </a:extLst>
                </a:gridCol>
                <a:gridCol w="433447">
                  <a:extLst>
                    <a:ext uri="{9D8B030D-6E8A-4147-A177-3AD203B41FA5}">
                      <a16:colId xmlns:a16="http://schemas.microsoft.com/office/drawing/2014/main" val="20003"/>
                    </a:ext>
                  </a:extLst>
                </a:gridCol>
                <a:gridCol w="535202">
                  <a:extLst>
                    <a:ext uri="{9D8B030D-6E8A-4147-A177-3AD203B41FA5}">
                      <a16:colId xmlns:a16="http://schemas.microsoft.com/office/drawing/2014/main" val="20004"/>
                    </a:ext>
                  </a:extLst>
                </a:gridCol>
                <a:gridCol w="331691">
                  <a:extLst>
                    <a:ext uri="{9D8B030D-6E8A-4147-A177-3AD203B41FA5}">
                      <a16:colId xmlns:a16="http://schemas.microsoft.com/office/drawing/2014/main" val="20005"/>
                    </a:ext>
                  </a:extLst>
                </a:gridCol>
                <a:gridCol w="433447">
                  <a:extLst>
                    <a:ext uri="{9D8B030D-6E8A-4147-A177-3AD203B41FA5}">
                      <a16:colId xmlns:a16="http://schemas.microsoft.com/office/drawing/2014/main" val="20006"/>
                    </a:ext>
                  </a:extLst>
                </a:gridCol>
                <a:gridCol w="433447">
                  <a:extLst>
                    <a:ext uri="{9D8B030D-6E8A-4147-A177-3AD203B41FA5}">
                      <a16:colId xmlns:a16="http://schemas.microsoft.com/office/drawing/2014/main" val="20007"/>
                    </a:ext>
                  </a:extLst>
                </a:gridCol>
                <a:gridCol w="433447">
                  <a:extLst>
                    <a:ext uri="{9D8B030D-6E8A-4147-A177-3AD203B41FA5}">
                      <a16:colId xmlns:a16="http://schemas.microsoft.com/office/drawing/2014/main" val="20008"/>
                    </a:ext>
                  </a:extLst>
                </a:gridCol>
                <a:gridCol w="433447">
                  <a:extLst>
                    <a:ext uri="{9D8B030D-6E8A-4147-A177-3AD203B41FA5}">
                      <a16:colId xmlns:a16="http://schemas.microsoft.com/office/drawing/2014/main" val="20009"/>
                    </a:ext>
                  </a:extLst>
                </a:gridCol>
                <a:gridCol w="478554">
                  <a:extLst>
                    <a:ext uri="{9D8B030D-6E8A-4147-A177-3AD203B41FA5}">
                      <a16:colId xmlns:a16="http://schemas.microsoft.com/office/drawing/2014/main" val="20010"/>
                    </a:ext>
                  </a:extLst>
                </a:gridCol>
                <a:gridCol w="388339">
                  <a:extLst>
                    <a:ext uri="{9D8B030D-6E8A-4147-A177-3AD203B41FA5}">
                      <a16:colId xmlns:a16="http://schemas.microsoft.com/office/drawing/2014/main" val="20011"/>
                    </a:ext>
                  </a:extLst>
                </a:gridCol>
                <a:gridCol w="433447">
                  <a:extLst>
                    <a:ext uri="{9D8B030D-6E8A-4147-A177-3AD203B41FA5}">
                      <a16:colId xmlns:a16="http://schemas.microsoft.com/office/drawing/2014/main" val="20012"/>
                    </a:ext>
                  </a:extLst>
                </a:gridCol>
                <a:gridCol w="433447">
                  <a:extLst>
                    <a:ext uri="{9D8B030D-6E8A-4147-A177-3AD203B41FA5}">
                      <a16:colId xmlns:a16="http://schemas.microsoft.com/office/drawing/2014/main" val="20013"/>
                    </a:ext>
                  </a:extLst>
                </a:gridCol>
                <a:gridCol w="433447">
                  <a:extLst>
                    <a:ext uri="{9D8B030D-6E8A-4147-A177-3AD203B41FA5}">
                      <a16:colId xmlns:a16="http://schemas.microsoft.com/office/drawing/2014/main" val="20014"/>
                    </a:ext>
                  </a:extLst>
                </a:gridCol>
                <a:gridCol w="546986">
                  <a:extLst>
                    <a:ext uri="{9D8B030D-6E8A-4147-A177-3AD203B41FA5}">
                      <a16:colId xmlns:a16="http://schemas.microsoft.com/office/drawing/2014/main" val="20015"/>
                    </a:ext>
                  </a:extLst>
                </a:gridCol>
                <a:gridCol w="319907">
                  <a:extLst>
                    <a:ext uri="{9D8B030D-6E8A-4147-A177-3AD203B41FA5}">
                      <a16:colId xmlns:a16="http://schemas.microsoft.com/office/drawing/2014/main" val="20016"/>
                    </a:ext>
                  </a:extLst>
                </a:gridCol>
                <a:gridCol w="433447">
                  <a:extLst>
                    <a:ext uri="{9D8B030D-6E8A-4147-A177-3AD203B41FA5}">
                      <a16:colId xmlns:a16="http://schemas.microsoft.com/office/drawing/2014/main" val="20017"/>
                    </a:ext>
                  </a:extLst>
                </a:gridCol>
                <a:gridCol w="531681">
                  <a:extLst>
                    <a:ext uri="{9D8B030D-6E8A-4147-A177-3AD203B41FA5}">
                      <a16:colId xmlns:a16="http://schemas.microsoft.com/office/drawing/2014/main" val="20018"/>
                    </a:ext>
                  </a:extLst>
                </a:gridCol>
              </a:tblGrid>
              <a:tr h="453763">
                <a:tc>
                  <a:txBody>
                    <a:bodyPr/>
                    <a:lstStyle/>
                    <a:p>
                      <a:pPr marL="61594" marR="29209" indent="-24765">
                        <a:lnSpc>
                          <a:spcPct val="65800"/>
                        </a:lnSpc>
                        <a:spcBef>
                          <a:spcPts val="165"/>
                        </a:spcBef>
                      </a:pPr>
                      <a:r>
                        <a:rPr sz="1800" spc="-5" dirty="0">
                          <a:latin typeface="Arial"/>
                          <a:cs typeface="Arial"/>
                        </a:rPr>
                        <a:t>S</a:t>
                      </a:r>
                      <a:r>
                        <a:rPr sz="1800" spc="25" dirty="0">
                          <a:latin typeface="Arial"/>
                          <a:cs typeface="Arial"/>
                        </a:rPr>
                        <a:t>p</a:t>
                      </a:r>
                      <a:r>
                        <a:rPr sz="1800" spc="-5" dirty="0">
                          <a:latin typeface="Arial"/>
                          <a:cs typeface="Arial"/>
                        </a:rPr>
                        <a:t>ecial  </a:t>
                      </a:r>
                      <a:r>
                        <a:rPr sz="1800" spc="-55" dirty="0">
                          <a:latin typeface="Arial"/>
                          <a:cs typeface="Arial"/>
                        </a:rPr>
                        <a:t>values</a:t>
                      </a:r>
                      <a:endParaRPr sz="1800" dirty="0">
                        <a:latin typeface="Arial"/>
                        <a:cs typeface="Arial"/>
                      </a:endParaRPr>
                    </a:p>
                  </a:txBody>
                  <a:tcPr marL="0" marR="0" marT="41526" marB="0" anchor="ctr">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00FF00"/>
                    </a:solidFill>
                  </a:tcPr>
                </a:tc>
                <a:tc>
                  <a:txBody>
                    <a:bodyPr/>
                    <a:lstStyle/>
                    <a:p>
                      <a:pPr marL="32384">
                        <a:lnSpc>
                          <a:spcPct val="100000"/>
                        </a:lnSpc>
                        <a:spcBef>
                          <a:spcPts val="50"/>
                        </a:spcBef>
                      </a:pPr>
                      <a:r>
                        <a:rPr sz="2100" spc="-70" dirty="0">
                          <a:latin typeface="Arial"/>
                          <a:cs typeface="Arial"/>
                        </a:rPr>
                        <a:t>03</a:t>
                      </a:r>
                      <a:endParaRPr sz="2100" dirty="0">
                        <a:latin typeface="Arial"/>
                        <a:cs typeface="Arial"/>
                      </a:endParaRPr>
                    </a:p>
                  </a:txBody>
                  <a:tcPr marL="0" marR="0" marT="12583" marB="0" anchor="ctr">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04</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05</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spcBef>
                          <a:spcPts val="140"/>
                        </a:spcBef>
                      </a:pPr>
                      <a:r>
                        <a:rPr sz="2000" dirty="0">
                          <a:latin typeface="Arial"/>
                          <a:cs typeface="Arial"/>
                        </a:rPr>
                        <a:t>FFF</a:t>
                      </a:r>
                    </a:p>
                  </a:txBody>
                  <a:tcPr marL="0" marR="0" marT="35234"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09</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10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12</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635">
                        <a:lnSpc>
                          <a:spcPct val="100000"/>
                        </a:lnSpc>
                        <a:spcBef>
                          <a:spcPts val="140"/>
                        </a:spcBef>
                      </a:pPr>
                      <a:r>
                        <a:rPr sz="2000" dirty="0">
                          <a:latin typeface="Arial"/>
                          <a:cs typeface="Arial"/>
                        </a:rPr>
                        <a:t>FF7</a:t>
                      </a:r>
                    </a:p>
                  </a:txBody>
                  <a:tcPr marL="0" marR="0" marT="35234"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15</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5560">
                        <a:lnSpc>
                          <a:spcPct val="100000"/>
                        </a:lnSpc>
                        <a:spcBef>
                          <a:spcPts val="50"/>
                        </a:spcBef>
                      </a:pPr>
                      <a:r>
                        <a:rPr sz="2100" spc="-70" dirty="0">
                          <a:latin typeface="Arial"/>
                          <a:cs typeface="Arial"/>
                        </a:rPr>
                        <a:t>00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4925">
                        <a:lnSpc>
                          <a:spcPct val="100000"/>
                        </a:lnSpc>
                        <a:spcBef>
                          <a:spcPts val="50"/>
                        </a:spcBef>
                      </a:pPr>
                      <a:r>
                        <a:rPr sz="2100" spc="-70" dirty="0">
                          <a:latin typeface="Arial"/>
                          <a:cs typeface="Arial"/>
                        </a:rPr>
                        <a:t>00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4925">
                        <a:lnSpc>
                          <a:spcPct val="100000"/>
                        </a:lnSpc>
                        <a:spcBef>
                          <a:spcPts val="50"/>
                        </a:spcBef>
                      </a:pPr>
                      <a:r>
                        <a:rPr sz="2100" spc="-70" dirty="0">
                          <a:latin typeface="Arial"/>
                          <a:cs typeface="Arial"/>
                        </a:rPr>
                        <a:t>16</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spcBef>
                          <a:spcPts val="140"/>
                        </a:spcBef>
                      </a:pPr>
                      <a:r>
                        <a:rPr sz="2000" dirty="0">
                          <a:latin typeface="Arial"/>
                          <a:cs typeface="Arial"/>
                        </a:rPr>
                        <a:t>FFF</a:t>
                      </a:r>
                    </a:p>
                  </a:txBody>
                  <a:tcPr marL="0" marR="0" marT="35234"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34925">
                        <a:lnSpc>
                          <a:spcPct val="100000"/>
                        </a:lnSpc>
                        <a:spcBef>
                          <a:spcPts val="50"/>
                        </a:spcBef>
                      </a:pPr>
                      <a:r>
                        <a:rPr sz="2100" spc="-70" dirty="0">
                          <a:latin typeface="Arial"/>
                          <a:cs typeface="Arial"/>
                        </a:rPr>
                        <a:t>00</a:t>
                      </a:r>
                      <a:endParaRPr sz="2100" dirty="0">
                        <a:latin typeface="Arial"/>
                        <a:cs typeface="Arial"/>
                      </a:endParaRPr>
                    </a:p>
                  </a:txBody>
                  <a:tcPr marL="0" marR="0" marT="12583"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marL="41275">
                        <a:lnSpc>
                          <a:spcPct val="100000"/>
                        </a:lnSpc>
                        <a:spcBef>
                          <a:spcPts val="120"/>
                        </a:spcBef>
                      </a:pPr>
                      <a:r>
                        <a:rPr sz="2000" spc="-65" dirty="0">
                          <a:latin typeface="Arial"/>
                          <a:cs typeface="Arial"/>
                        </a:rPr>
                        <a:t>21</a:t>
                      </a:r>
                      <a:endParaRPr sz="2000" dirty="0">
                        <a:latin typeface="Arial"/>
                        <a:cs typeface="Arial"/>
                      </a:endParaRPr>
                    </a:p>
                  </a:txBody>
                  <a:tcPr marL="0" marR="0" marT="30200"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spcBef>
                          <a:spcPts val="140"/>
                        </a:spcBef>
                      </a:pPr>
                      <a:r>
                        <a:rPr sz="2000" dirty="0">
                          <a:latin typeface="Arial"/>
                          <a:cs typeface="Arial"/>
                        </a:rPr>
                        <a:t>FFF</a:t>
                      </a:r>
                    </a:p>
                  </a:txBody>
                  <a:tcPr marL="0" marR="0" marT="35234" marB="0" anchor="ctr">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graphicFrame>
        <p:nvGraphicFramePr>
          <p:cNvPr id="38" name="object 38"/>
          <p:cNvGraphicFramePr>
            <a:graphicFrameLocks noGrp="1"/>
          </p:cNvGraphicFramePr>
          <p:nvPr/>
        </p:nvGraphicFramePr>
        <p:xfrm>
          <a:off x="305649" y="4161378"/>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39" name="object 39"/>
          <p:cNvSpPr txBox="1"/>
          <p:nvPr/>
        </p:nvSpPr>
        <p:spPr>
          <a:xfrm>
            <a:off x="303705" y="4147066"/>
            <a:ext cx="8269904" cy="1023156"/>
          </a:xfrm>
          <a:prstGeom prst="rect">
            <a:avLst/>
          </a:prstGeom>
        </p:spPr>
        <p:txBody>
          <a:bodyPr vert="horz" wrap="square" lIns="0" tIns="22661" rIns="0" bIns="0" rtlCol="0">
            <a:spAutoFit/>
          </a:bodyPr>
          <a:lstStyle/>
          <a:p>
            <a:pPr>
              <a:lnSpc>
                <a:spcPct val="100000"/>
              </a:lnSpc>
            </a:pPr>
            <a:endParaRPr sz="2200" dirty="0">
              <a:latin typeface="Times New Roman"/>
              <a:cs typeface="Times New Roman"/>
            </a:endParaRPr>
          </a:p>
          <a:p>
            <a:pPr>
              <a:spcBef>
                <a:spcPts val="20"/>
              </a:spcBef>
            </a:pPr>
            <a:endParaRPr sz="2200" dirty="0">
              <a:latin typeface="Times New Roman"/>
              <a:cs typeface="Times New Roman"/>
            </a:endParaRPr>
          </a:p>
          <a:p>
            <a:pPr marL="96939">
              <a:tabLst>
                <a:tab pos="953026" algn="l"/>
                <a:tab pos="1809111" algn="l"/>
                <a:tab pos="2666458" algn="l"/>
                <a:tab pos="3522545" algn="l"/>
                <a:tab pos="4378632" algn="l"/>
                <a:tab pos="5235977" algn="l"/>
                <a:tab pos="6092064" algn="l"/>
                <a:tab pos="6880167" algn="l"/>
                <a:tab pos="7736254" algn="l"/>
              </a:tabLst>
            </a:pPr>
            <a:r>
              <a:rPr sz="2100" spc="30" dirty="0">
                <a:solidFill>
                  <a:srgbClr val="0000FF"/>
                </a:solidFill>
                <a:latin typeface="Tahoma"/>
                <a:cs typeface="Tahoma"/>
              </a:rPr>
              <a:t>#</a:t>
            </a:r>
            <a:r>
              <a:rPr sz="2100" spc="30" dirty="0">
                <a:solidFill>
                  <a:srgbClr val="0000FF"/>
                </a:solidFill>
                <a:latin typeface="Arial"/>
                <a:cs typeface="Arial"/>
              </a:rPr>
              <a:t>2	</a:t>
            </a:r>
            <a:r>
              <a:rPr sz="2100" spc="30" dirty="0">
                <a:solidFill>
                  <a:srgbClr val="0000FF"/>
                </a:solidFill>
                <a:latin typeface="Tahoma"/>
                <a:cs typeface="Tahoma"/>
              </a:rPr>
              <a:t>#</a:t>
            </a:r>
            <a:r>
              <a:rPr sz="2100" spc="30" dirty="0">
                <a:solidFill>
                  <a:srgbClr val="0000FF"/>
                </a:solidFill>
                <a:latin typeface="Arial"/>
                <a:cs typeface="Arial"/>
              </a:rPr>
              <a:t>3	</a:t>
            </a:r>
            <a:r>
              <a:rPr sz="2100" spc="30" dirty="0">
                <a:solidFill>
                  <a:srgbClr val="0000FF"/>
                </a:solidFill>
                <a:latin typeface="Tahoma"/>
                <a:cs typeface="Tahoma"/>
              </a:rPr>
              <a:t>#</a:t>
            </a:r>
            <a:r>
              <a:rPr sz="2100" spc="30" dirty="0">
                <a:solidFill>
                  <a:srgbClr val="0000FF"/>
                </a:solidFill>
                <a:latin typeface="Arial"/>
                <a:cs typeface="Arial"/>
              </a:rPr>
              <a:t>4	</a:t>
            </a:r>
            <a:r>
              <a:rPr sz="2100" spc="30" dirty="0">
                <a:solidFill>
                  <a:srgbClr val="0000FF"/>
                </a:solidFill>
                <a:latin typeface="Tahoma"/>
                <a:cs typeface="Tahoma"/>
              </a:rPr>
              <a:t>#</a:t>
            </a:r>
            <a:r>
              <a:rPr sz="2100" spc="30" dirty="0">
                <a:solidFill>
                  <a:srgbClr val="0000FF"/>
                </a:solidFill>
                <a:latin typeface="Arial"/>
                <a:cs typeface="Arial"/>
              </a:rPr>
              <a:t>5	</a:t>
            </a:r>
            <a:r>
              <a:rPr sz="2100" spc="30" dirty="0">
                <a:solidFill>
                  <a:srgbClr val="0000FF"/>
                </a:solidFill>
                <a:latin typeface="Tahoma"/>
                <a:cs typeface="Tahoma"/>
              </a:rPr>
              <a:t>#</a:t>
            </a:r>
            <a:r>
              <a:rPr sz="2100" spc="30" dirty="0">
                <a:solidFill>
                  <a:srgbClr val="0000FF"/>
                </a:solidFill>
                <a:latin typeface="Arial"/>
                <a:cs typeface="Arial"/>
              </a:rPr>
              <a:t>6	</a:t>
            </a:r>
            <a:r>
              <a:rPr sz="2100" spc="30" dirty="0">
                <a:solidFill>
                  <a:srgbClr val="0000FF"/>
                </a:solidFill>
                <a:latin typeface="Tahoma"/>
                <a:cs typeface="Tahoma"/>
              </a:rPr>
              <a:t>#</a:t>
            </a:r>
            <a:r>
              <a:rPr sz="2100" spc="30" dirty="0">
                <a:solidFill>
                  <a:srgbClr val="0000FF"/>
                </a:solidFill>
                <a:latin typeface="Arial"/>
                <a:cs typeface="Arial"/>
              </a:rPr>
              <a:t>7	</a:t>
            </a: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	</a:t>
            </a:r>
            <a:r>
              <a:rPr sz="2100" spc="-20" dirty="0">
                <a:solidFill>
                  <a:srgbClr val="0000FF"/>
                </a:solidFill>
                <a:latin typeface="Tahoma"/>
                <a:cs typeface="Tahoma"/>
              </a:rPr>
              <a:t>#</a:t>
            </a:r>
            <a:r>
              <a:rPr sz="2100" spc="-20" dirty="0">
                <a:solidFill>
                  <a:srgbClr val="0000FF"/>
                </a:solidFill>
                <a:latin typeface="Arial"/>
                <a:cs typeface="Arial"/>
              </a:rPr>
              <a:t>10	</a:t>
            </a:r>
            <a:r>
              <a:rPr sz="2100" spc="-30" dirty="0">
                <a:solidFill>
                  <a:srgbClr val="0000FF"/>
                </a:solidFill>
                <a:latin typeface="Tahoma"/>
                <a:cs typeface="Tahoma"/>
              </a:rPr>
              <a:t>#</a:t>
            </a:r>
            <a:r>
              <a:rPr sz="2100" spc="-30" dirty="0">
                <a:solidFill>
                  <a:srgbClr val="0000FF"/>
                </a:solidFill>
                <a:latin typeface="Arial"/>
                <a:cs typeface="Arial"/>
              </a:rPr>
              <a:t>11</a:t>
            </a:r>
            <a:endParaRPr sz="2100" dirty="0">
              <a:latin typeface="Arial"/>
              <a:cs typeface="Arial"/>
            </a:endParaRPr>
          </a:p>
        </p:txBody>
      </p:sp>
      <p:graphicFrame>
        <p:nvGraphicFramePr>
          <p:cNvPr id="40" name="object 40"/>
          <p:cNvGraphicFramePr>
            <a:graphicFrameLocks noGrp="1"/>
          </p:cNvGraphicFramePr>
          <p:nvPr/>
        </p:nvGraphicFramePr>
        <p:xfrm>
          <a:off x="305649" y="5445498"/>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2" name="Rectangle 5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Liên kết các cluster</a:t>
            </a:r>
          </a:p>
        </p:txBody>
      </p:sp>
      <p:sp>
        <p:nvSpPr>
          <p:cNvPr id="53" name="object 64"/>
          <p:cNvSpPr/>
          <p:nvPr/>
        </p:nvSpPr>
        <p:spPr>
          <a:xfrm>
            <a:off x="3941893" y="3520631"/>
            <a:ext cx="357699" cy="136356"/>
          </a:xfrm>
          <a:custGeom>
            <a:avLst/>
            <a:gdLst/>
            <a:ahLst/>
            <a:cxnLst/>
            <a:rect l="l" t="t" r="r" b="b"/>
            <a:pathLst>
              <a:path w="180339" h="72389">
                <a:moveTo>
                  <a:pt x="0" y="0"/>
                </a:moveTo>
                <a:lnTo>
                  <a:pt x="0" y="72000"/>
                </a:lnTo>
                <a:lnTo>
                  <a:pt x="180001" y="72000"/>
                </a:lnTo>
                <a:lnTo>
                  <a:pt x="180001" y="5820"/>
                </a:lnTo>
              </a:path>
            </a:pathLst>
          </a:custGeom>
          <a:ln w="19050">
            <a:solidFill>
              <a:srgbClr val="00AEEF"/>
            </a:solidFill>
            <a:tailEnd type="arrow"/>
          </a:ln>
        </p:spPr>
        <p:txBody>
          <a:bodyPr wrap="square" lIns="0" tIns="0" rIns="0" bIns="0" rtlCol="0"/>
          <a:lstStyle/>
          <a:p>
            <a:endParaRPr/>
          </a:p>
        </p:txBody>
      </p:sp>
      <p:sp>
        <p:nvSpPr>
          <p:cNvPr id="54" name="object 66"/>
          <p:cNvSpPr/>
          <p:nvPr/>
        </p:nvSpPr>
        <p:spPr>
          <a:xfrm>
            <a:off x="4441733" y="3513535"/>
            <a:ext cx="285907" cy="143452"/>
          </a:xfrm>
          <a:custGeom>
            <a:avLst/>
            <a:gdLst/>
            <a:ahLst/>
            <a:cxnLst/>
            <a:rect l="l" t="t" r="r" b="b"/>
            <a:pathLst>
              <a:path w="144144" h="72389">
                <a:moveTo>
                  <a:pt x="0" y="0"/>
                </a:moveTo>
                <a:lnTo>
                  <a:pt x="0" y="72000"/>
                </a:lnTo>
                <a:lnTo>
                  <a:pt x="144000" y="72000"/>
                </a:lnTo>
                <a:lnTo>
                  <a:pt x="144000" y="5820"/>
                </a:lnTo>
              </a:path>
            </a:pathLst>
          </a:custGeom>
          <a:ln w="19050">
            <a:solidFill>
              <a:srgbClr val="00AEEF"/>
            </a:solidFill>
            <a:tailEnd type="arrow"/>
          </a:ln>
        </p:spPr>
        <p:txBody>
          <a:bodyPr wrap="square" lIns="0" tIns="0" rIns="0" bIns="0" rtlCol="0"/>
          <a:lstStyle/>
          <a:p>
            <a:endParaRPr/>
          </a:p>
        </p:txBody>
      </p:sp>
      <p:sp>
        <p:nvSpPr>
          <p:cNvPr id="55" name="object 68"/>
          <p:cNvSpPr/>
          <p:nvPr/>
        </p:nvSpPr>
        <p:spPr>
          <a:xfrm>
            <a:off x="4870166" y="3513535"/>
            <a:ext cx="714139" cy="143452"/>
          </a:xfrm>
          <a:custGeom>
            <a:avLst/>
            <a:gdLst/>
            <a:ahLst/>
            <a:cxnLst/>
            <a:rect l="l" t="t" r="r" b="b"/>
            <a:pathLst>
              <a:path w="360044" h="72389">
                <a:moveTo>
                  <a:pt x="0" y="0"/>
                </a:moveTo>
                <a:lnTo>
                  <a:pt x="0" y="72000"/>
                </a:lnTo>
                <a:lnTo>
                  <a:pt x="360002" y="72000"/>
                </a:lnTo>
                <a:lnTo>
                  <a:pt x="360002" y="5820"/>
                </a:lnTo>
              </a:path>
            </a:pathLst>
          </a:custGeom>
          <a:ln w="19050">
            <a:solidFill>
              <a:srgbClr val="00AEEF"/>
            </a:solidFill>
            <a:tailEnd type="arrow"/>
          </a:ln>
        </p:spPr>
        <p:txBody>
          <a:bodyPr wrap="square" lIns="0" tIns="0" rIns="0" bIns="0" rtlCol="0"/>
          <a:lstStyle/>
          <a:p>
            <a:endParaRPr/>
          </a:p>
        </p:txBody>
      </p:sp>
      <p:sp>
        <p:nvSpPr>
          <p:cNvPr id="56" name="object 70"/>
          <p:cNvSpPr/>
          <p:nvPr/>
        </p:nvSpPr>
        <p:spPr>
          <a:xfrm>
            <a:off x="5727030" y="3513535"/>
            <a:ext cx="1143630" cy="143452"/>
          </a:xfrm>
          <a:custGeom>
            <a:avLst/>
            <a:gdLst/>
            <a:ahLst/>
            <a:cxnLst/>
            <a:rect l="l" t="t" r="r" b="b"/>
            <a:pathLst>
              <a:path w="576579" h="72389">
                <a:moveTo>
                  <a:pt x="0" y="0"/>
                </a:moveTo>
                <a:lnTo>
                  <a:pt x="0" y="72000"/>
                </a:lnTo>
                <a:lnTo>
                  <a:pt x="576004" y="72000"/>
                </a:lnTo>
                <a:lnTo>
                  <a:pt x="576004" y="5820"/>
                </a:lnTo>
              </a:path>
            </a:pathLst>
          </a:custGeom>
          <a:ln w="19050">
            <a:solidFill>
              <a:srgbClr val="00AEEF"/>
            </a:solidFill>
            <a:tailEnd type="arrow"/>
          </a:ln>
        </p:spPr>
        <p:txBody>
          <a:bodyPr wrap="square" lIns="0" tIns="0" rIns="0" bIns="0" rtlCol="0"/>
          <a:lstStyle/>
          <a:p>
            <a:endParaRPr/>
          </a:p>
        </p:txBody>
      </p:sp>
      <p:sp>
        <p:nvSpPr>
          <p:cNvPr id="57" name="object 72"/>
          <p:cNvSpPr/>
          <p:nvPr/>
        </p:nvSpPr>
        <p:spPr>
          <a:xfrm>
            <a:off x="7012330" y="3513535"/>
            <a:ext cx="357699" cy="143452"/>
          </a:xfrm>
          <a:custGeom>
            <a:avLst/>
            <a:gdLst/>
            <a:ahLst/>
            <a:cxnLst/>
            <a:rect l="l" t="t" r="r" b="b"/>
            <a:pathLst>
              <a:path w="180339" h="72389">
                <a:moveTo>
                  <a:pt x="0" y="0"/>
                </a:moveTo>
                <a:lnTo>
                  <a:pt x="0" y="72000"/>
                </a:lnTo>
                <a:lnTo>
                  <a:pt x="180001" y="72000"/>
                </a:lnTo>
                <a:lnTo>
                  <a:pt x="180001" y="5820"/>
                </a:lnTo>
              </a:path>
            </a:pathLst>
          </a:custGeom>
          <a:ln w="19050">
            <a:solidFill>
              <a:srgbClr val="00AEEF"/>
            </a:solidFill>
            <a:tailEnd type="arrow"/>
          </a:ln>
        </p:spPr>
        <p:txBody>
          <a:bodyPr wrap="square" lIns="0" tIns="0" rIns="0" bIns="0" rtlCol="0"/>
          <a:lstStyle/>
          <a:p>
            <a:endParaRPr/>
          </a:p>
        </p:txBody>
      </p:sp>
      <p:sp>
        <p:nvSpPr>
          <p:cNvPr id="58" name="Rectangle 57"/>
          <p:cNvSpPr/>
          <p:nvPr/>
        </p:nvSpPr>
        <p:spPr>
          <a:xfrm>
            <a:off x="467899" y="3777734"/>
            <a:ext cx="807016" cy="369332"/>
          </a:xfrm>
          <a:prstGeom prst="rect">
            <a:avLst/>
          </a:prstGeom>
        </p:spPr>
        <p:txBody>
          <a:bodyPr wrap="none">
            <a:spAutoFit/>
          </a:bodyPr>
          <a:lstStyle/>
          <a:p>
            <a:pPr marL="25179">
              <a:spcBef>
                <a:spcPts val="178"/>
              </a:spcBef>
            </a:pPr>
            <a:r>
              <a:rPr lang="en-US" altLang="ja-JP" b="1" spc="-20" dirty="0">
                <a:solidFill>
                  <a:srgbClr val="0000FF"/>
                </a:solidFill>
                <a:latin typeface="Arial"/>
                <a:cs typeface="Arial"/>
              </a:rPr>
              <a:t>DATA</a:t>
            </a:r>
            <a:endParaRPr lang="en-US" altLang="ja-JP" dirty="0">
              <a:latin typeface="Arial"/>
              <a:cs typeface="Arial"/>
            </a:endParaRPr>
          </a:p>
        </p:txBody>
      </p:sp>
      <p:grpSp>
        <p:nvGrpSpPr>
          <p:cNvPr id="71" name="Group 70"/>
          <p:cNvGrpSpPr/>
          <p:nvPr/>
        </p:nvGrpSpPr>
        <p:grpSpPr>
          <a:xfrm>
            <a:off x="4038600" y="2362200"/>
            <a:ext cx="2350057" cy="657245"/>
            <a:chOff x="4038600" y="2362200"/>
            <a:chExt cx="2350057" cy="657245"/>
          </a:xfrm>
        </p:grpSpPr>
        <p:cxnSp>
          <p:nvCxnSpPr>
            <p:cNvPr id="66" name="Straight Connector 65"/>
            <p:cNvCxnSpPr/>
            <p:nvPr/>
          </p:nvCxnSpPr>
          <p:spPr>
            <a:xfrm flipH="1">
              <a:off x="4038600" y="2590800"/>
              <a:ext cx="235005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388657" y="2362200"/>
              <a:ext cx="0" cy="2286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038600" y="2590800"/>
              <a:ext cx="0" cy="4286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73856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txBox="1"/>
          <p:nvPr/>
        </p:nvSpPr>
        <p:spPr>
          <a:xfrm>
            <a:off x="247895" y="1371600"/>
            <a:ext cx="1411904" cy="346048"/>
          </a:xfrm>
          <a:prstGeom prst="rect">
            <a:avLst/>
          </a:prstGeom>
        </p:spPr>
        <p:txBody>
          <a:bodyPr vert="horz" wrap="square" lIns="0" tIns="22661" rIns="0" bIns="0" rtlCol="0">
            <a:spAutoFit/>
          </a:bodyPr>
          <a:lstStyle/>
          <a:p>
            <a:pPr marL="25179">
              <a:spcBef>
                <a:spcPts val="178"/>
              </a:spcBef>
            </a:pPr>
            <a:r>
              <a:rPr sz="2100" b="1" spc="-40" dirty="0">
                <a:solidFill>
                  <a:srgbClr val="0000FF"/>
                </a:solidFill>
                <a:latin typeface="Arial"/>
                <a:cs typeface="Arial"/>
              </a:rPr>
              <a:t>Root</a:t>
            </a:r>
            <a:r>
              <a:rPr sz="2100" b="1" spc="10" dirty="0">
                <a:solidFill>
                  <a:srgbClr val="0000FF"/>
                </a:solidFill>
                <a:latin typeface="Arial"/>
                <a:cs typeface="Arial"/>
              </a:rPr>
              <a:t> </a:t>
            </a:r>
            <a:r>
              <a:rPr sz="2100" b="1" spc="-50" dirty="0">
                <a:solidFill>
                  <a:srgbClr val="0000FF"/>
                </a:solidFill>
                <a:latin typeface="Arial"/>
                <a:cs typeface="Arial"/>
              </a:rPr>
              <a:t>entry</a:t>
            </a:r>
            <a:endParaRPr sz="2100" dirty="0">
              <a:latin typeface="Arial"/>
              <a:cs typeface="Arial"/>
            </a:endParaRPr>
          </a:p>
        </p:txBody>
      </p:sp>
      <p:sp>
        <p:nvSpPr>
          <p:cNvPr id="34" name="object 34"/>
          <p:cNvSpPr/>
          <p:nvPr/>
        </p:nvSpPr>
        <p:spPr>
          <a:xfrm>
            <a:off x="31066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5" name="object 35"/>
          <p:cNvSpPr/>
          <p:nvPr/>
        </p:nvSpPr>
        <p:spPr>
          <a:xfrm>
            <a:off x="739102"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6" name="object 36"/>
          <p:cNvSpPr/>
          <p:nvPr/>
        </p:nvSpPr>
        <p:spPr>
          <a:xfrm>
            <a:off x="1167534"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7" name="object 37"/>
          <p:cNvSpPr/>
          <p:nvPr/>
        </p:nvSpPr>
        <p:spPr>
          <a:xfrm>
            <a:off x="1595967"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8" name="object 38"/>
          <p:cNvSpPr/>
          <p:nvPr/>
        </p:nvSpPr>
        <p:spPr>
          <a:xfrm>
            <a:off x="2024401"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9" name="object 39"/>
          <p:cNvSpPr/>
          <p:nvPr/>
        </p:nvSpPr>
        <p:spPr>
          <a:xfrm>
            <a:off x="2452835"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0" name="object 40"/>
          <p:cNvSpPr/>
          <p:nvPr/>
        </p:nvSpPr>
        <p:spPr>
          <a:xfrm>
            <a:off x="28812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1" name="object 41"/>
          <p:cNvSpPr/>
          <p:nvPr/>
        </p:nvSpPr>
        <p:spPr>
          <a:xfrm>
            <a:off x="330970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2" name="object 42"/>
          <p:cNvSpPr/>
          <p:nvPr/>
        </p:nvSpPr>
        <p:spPr>
          <a:xfrm>
            <a:off x="3738132"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3" name="object 43"/>
          <p:cNvSpPr/>
          <p:nvPr/>
        </p:nvSpPr>
        <p:spPr>
          <a:xfrm>
            <a:off x="41665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4" name="object 44"/>
          <p:cNvSpPr/>
          <p:nvPr/>
        </p:nvSpPr>
        <p:spPr>
          <a:xfrm>
            <a:off x="459499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5" name="object 45"/>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6" name="object 46"/>
          <p:cNvSpPr/>
          <p:nvPr/>
        </p:nvSpPr>
        <p:spPr>
          <a:xfrm>
            <a:off x="545186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7" name="object 47"/>
          <p:cNvSpPr/>
          <p:nvPr/>
        </p:nvSpPr>
        <p:spPr>
          <a:xfrm>
            <a:off x="588029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8" name="object 48"/>
          <p:cNvSpPr/>
          <p:nvPr/>
        </p:nvSpPr>
        <p:spPr>
          <a:xfrm>
            <a:off x="630873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9" name="object 49"/>
          <p:cNvSpPr/>
          <p:nvPr/>
        </p:nvSpPr>
        <p:spPr>
          <a:xfrm>
            <a:off x="6737164"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0" name="object 50"/>
          <p:cNvSpPr/>
          <p:nvPr/>
        </p:nvSpPr>
        <p:spPr>
          <a:xfrm>
            <a:off x="716559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1" name="object 51"/>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2" name="object 52"/>
          <p:cNvSpPr/>
          <p:nvPr/>
        </p:nvSpPr>
        <p:spPr>
          <a:xfrm>
            <a:off x="8022463"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3" name="object 53"/>
          <p:cNvSpPr/>
          <p:nvPr/>
        </p:nvSpPr>
        <p:spPr>
          <a:xfrm>
            <a:off x="845089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5" name="object 55"/>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solidFill>
            <a:srgbClr val="00FF00"/>
          </a:solidFill>
        </p:spPr>
        <p:txBody>
          <a:bodyPr wrap="square" lIns="0" tIns="0" rIns="0" bIns="0" rtlCol="0"/>
          <a:lstStyle/>
          <a:p>
            <a:endParaRPr/>
          </a:p>
        </p:txBody>
      </p:sp>
      <p:sp>
        <p:nvSpPr>
          <p:cNvPr id="56" name="object 56"/>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ln w="10122">
            <a:solidFill>
              <a:srgbClr val="0000FF"/>
            </a:solidFill>
          </a:ln>
        </p:spPr>
        <p:txBody>
          <a:bodyPr wrap="square" lIns="0" tIns="0" rIns="0" bIns="0" rtlCol="0"/>
          <a:lstStyle/>
          <a:p>
            <a:endParaRPr/>
          </a:p>
        </p:txBody>
      </p:sp>
      <p:sp>
        <p:nvSpPr>
          <p:cNvPr id="57" name="object 57"/>
          <p:cNvSpPr txBox="1"/>
          <p:nvPr/>
        </p:nvSpPr>
        <p:spPr>
          <a:xfrm>
            <a:off x="421002" y="3141306"/>
            <a:ext cx="636050" cy="301153"/>
          </a:xfrm>
          <a:prstGeom prst="rect">
            <a:avLst/>
          </a:prstGeom>
        </p:spPr>
        <p:txBody>
          <a:bodyPr vert="horz" wrap="square" lIns="0" tIns="23920" rIns="0" bIns="0" rtlCol="0">
            <a:spAutoFit/>
          </a:bodyPr>
          <a:lstStyle/>
          <a:p>
            <a:pPr marL="25179">
              <a:spcBef>
                <a:spcPts val="188"/>
              </a:spcBef>
            </a:pPr>
            <a:r>
              <a:rPr spc="-109" dirty="0">
                <a:latin typeface="Arial"/>
                <a:cs typeface="Arial"/>
              </a:rPr>
              <a:t>values</a:t>
            </a:r>
            <a:endParaRPr>
              <a:latin typeface="Arial"/>
              <a:cs typeface="Arial"/>
            </a:endParaRPr>
          </a:p>
        </p:txBody>
      </p:sp>
      <p:sp>
        <p:nvSpPr>
          <p:cNvPr id="58" name="object 58"/>
          <p:cNvSpPr txBox="1"/>
          <p:nvPr/>
        </p:nvSpPr>
        <p:spPr>
          <a:xfrm>
            <a:off x="336497" y="3028086"/>
            <a:ext cx="8568650" cy="355758"/>
          </a:xfrm>
          <a:prstGeom prst="rect">
            <a:avLst/>
          </a:prstGeom>
        </p:spPr>
        <p:txBody>
          <a:bodyPr vert="horz" wrap="square" lIns="0" tIns="22661" rIns="0" bIns="0" rtlCol="0">
            <a:spAutoFit/>
          </a:bodyPr>
          <a:lstStyle/>
          <a:p>
            <a:pPr marL="25179">
              <a:spcBef>
                <a:spcPts val="178"/>
              </a:spcBef>
            </a:pPr>
            <a:r>
              <a:rPr sz="2700" spc="-119" baseline="27777" dirty="0">
                <a:latin typeface="Arial"/>
                <a:cs typeface="Arial"/>
              </a:rPr>
              <a:t>Special   </a:t>
            </a:r>
            <a:r>
              <a:rPr sz="2100" spc="-139" dirty="0">
                <a:latin typeface="Arial"/>
                <a:cs typeface="Arial"/>
              </a:rPr>
              <a:t>03   04   05 </a:t>
            </a:r>
            <a:r>
              <a:rPr sz="2000" spc="-89" dirty="0">
                <a:latin typeface="Arial"/>
                <a:cs typeface="Arial"/>
              </a:rPr>
              <a:t>FFF </a:t>
            </a:r>
            <a:r>
              <a:rPr sz="2100" spc="-139" dirty="0">
                <a:latin typeface="Arial"/>
                <a:cs typeface="Arial"/>
              </a:rPr>
              <a:t>00   00   09   10   12  </a:t>
            </a:r>
            <a:r>
              <a:rPr sz="2000" spc="-99" dirty="0">
                <a:latin typeface="Arial"/>
                <a:cs typeface="Arial"/>
              </a:rPr>
              <a:t>FF7 </a:t>
            </a:r>
            <a:r>
              <a:rPr sz="2100" spc="-139" dirty="0">
                <a:latin typeface="Arial"/>
                <a:cs typeface="Arial"/>
              </a:rPr>
              <a:t>15   00   00   16 </a:t>
            </a:r>
            <a:r>
              <a:rPr lang="en-US" sz="2100" spc="-139" dirty="0">
                <a:latin typeface="Arial"/>
                <a:cs typeface="Arial"/>
              </a:rPr>
              <a:t>  </a:t>
            </a:r>
            <a:r>
              <a:rPr sz="2000" spc="-89" dirty="0">
                <a:latin typeface="Arial"/>
                <a:cs typeface="Arial"/>
              </a:rPr>
              <a:t>FFF </a:t>
            </a:r>
            <a:r>
              <a:rPr sz="2100" spc="-139" dirty="0">
                <a:latin typeface="Arial"/>
                <a:cs typeface="Arial"/>
              </a:rPr>
              <a:t>00   </a:t>
            </a:r>
            <a:r>
              <a:rPr sz="3000" spc="-192" baseline="2777" dirty="0">
                <a:latin typeface="Arial"/>
                <a:cs typeface="Arial"/>
              </a:rPr>
              <a:t>21</a:t>
            </a:r>
            <a:r>
              <a:rPr sz="3000" spc="-252" baseline="2777" dirty="0">
                <a:latin typeface="Arial"/>
                <a:cs typeface="Arial"/>
              </a:rPr>
              <a:t> </a:t>
            </a:r>
            <a:r>
              <a:rPr lang="en-US" sz="3000" spc="-252" baseline="2777" dirty="0">
                <a:latin typeface="Arial"/>
                <a:cs typeface="Arial"/>
              </a:rPr>
              <a:t> </a:t>
            </a:r>
            <a:r>
              <a:rPr sz="2000" spc="-89" dirty="0">
                <a:latin typeface="Arial"/>
                <a:cs typeface="Arial"/>
              </a:rPr>
              <a:t>FFF</a:t>
            </a:r>
            <a:endParaRPr sz="2000" dirty="0">
              <a:latin typeface="Arial"/>
              <a:cs typeface="Arial"/>
            </a:endParaRPr>
          </a:p>
        </p:txBody>
      </p:sp>
      <p:sp>
        <p:nvSpPr>
          <p:cNvPr id="59" name="object 59"/>
          <p:cNvSpPr txBox="1"/>
          <p:nvPr/>
        </p:nvSpPr>
        <p:spPr>
          <a:xfrm>
            <a:off x="387146" y="3819287"/>
            <a:ext cx="8269904" cy="1352725"/>
          </a:xfrm>
          <a:prstGeom prst="rect">
            <a:avLst/>
          </a:prstGeom>
        </p:spPr>
        <p:txBody>
          <a:bodyPr vert="horz" wrap="square" lIns="0" tIns="22661" rIns="0" bIns="0" rtlCol="0">
            <a:spAutoFit/>
          </a:bodyPr>
          <a:lstStyle/>
          <a:p>
            <a:pPr marL="25179">
              <a:spcBef>
                <a:spcPts val="178"/>
              </a:spcBef>
            </a:pPr>
            <a:r>
              <a:rPr sz="2100" b="1" spc="-20" dirty="0">
                <a:solidFill>
                  <a:srgbClr val="0000FF"/>
                </a:solidFill>
                <a:latin typeface="Arial"/>
                <a:cs typeface="Arial"/>
              </a:rPr>
              <a:t>DATA</a:t>
            </a:r>
            <a:endParaRPr sz="2100" dirty="0">
              <a:latin typeface="Arial"/>
              <a:cs typeface="Arial"/>
            </a:endParaRPr>
          </a:p>
          <a:p>
            <a:pPr>
              <a:lnSpc>
                <a:spcPct val="100000"/>
              </a:lnSpc>
            </a:pPr>
            <a:endParaRPr sz="2200" dirty="0">
              <a:latin typeface="Times New Roman"/>
              <a:cs typeface="Times New Roman"/>
            </a:endParaRPr>
          </a:p>
          <a:p>
            <a:pPr>
              <a:spcBef>
                <a:spcPts val="20"/>
              </a:spcBef>
            </a:pPr>
            <a:endParaRPr sz="2200" dirty="0">
              <a:latin typeface="Times New Roman"/>
              <a:cs typeface="Times New Roman"/>
            </a:endParaRPr>
          </a:p>
          <a:p>
            <a:pPr marL="96939">
              <a:tabLst>
                <a:tab pos="953026" algn="l"/>
                <a:tab pos="1809111" algn="l"/>
                <a:tab pos="2666458" algn="l"/>
                <a:tab pos="3522545" algn="l"/>
                <a:tab pos="4378632" algn="l"/>
                <a:tab pos="5235977" algn="l"/>
                <a:tab pos="6092064" algn="l"/>
                <a:tab pos="6880167" algn="l"/>
                <a:tab pos="7736254" algn="l"/>
              </a:tabLst>
            </a:pPr>
            <a:r>
              <a:rPr sz="2100" spc="30" dirty="0">
                <a:solidFill>
                  <a:srgbClr val="0000FF"/>
                </a:solidFill>
                <a:latin typeface="Tahoma"/>
                <a:cs typeface="Tahoma"/>
              </a:rPr>
              <a:t>#</a:t>
            </a:r>
            <a:r>
              <a:rPr sz="2100" spc="30" dirty="0">
                <a:solidFill>
                  <a:srgbClr val="0000FF"/>
                </a:solidFill>
                <a:latin typeface="Arial"/>
                <a:cs typeface="Arial"/>
              </a:rPr>
              <a:t>2	</a:t>
            </a:r>
            <a:r>
              <a:rPr sz="2100" spc="30" dirty="0">
                <a:solidFill>
                  <a:srgbClr val="0000FF"/>
                </a:solidFill>
                <a:latin typeface="Tahoma"/>
                <a:cs typeface="Tahoma"/>
              </a:rPr>
              <a:t>#</a:t>
            </a:r>
            <a:r>
              <a:rPr sz="2100" spc="30" dirty="0">
                <a:solidFill>
                  <a:srgbClr val="0000FF"/>
                </a:solidFill>
                <a:latin typeface="Arial"/>
                <a:cs typeface="Arial"/>
              </a:rPr>
              <a:t>3	</a:t>
            </a:r>
            <a:r>
              <a:rPr sz="2100" spc="30" dirty="0">
                <a:solidFill>
                  <a:srgbClr val="0000FF"/>
                </a:solidFill>
                <a:latin typeface="Tahoma"/>
                <a:cs typeface="Tahoma"/>
              </a:rPr>
              <a:t>#</a:t>
            </a:r>
            <a:r>
              <a:rPr sz="2100" spc="30" dirty="0">
                <a:solidFill>
                  <a:srgbClr val="0000FF"/>
                </a:solidFill>
                <a:latin typeface="Arial"/>
                <a:cs typeface="Arial"/>
              </a:rPr>
              <a:t>4	</a:t>
            </a:r>
            <a:r>
              <a:rPr sz="2100" spc="30" dirty="0">
                <a:solidFill>
                  <a:srgbClr val="0000FF"/>
                </a:solidFill>
                <a:latin typeface="Tahoma"/>
                <a:cs typeface="Tahoma"/>
              </a:rPr>
              <a:t>#</a:t>
            </a:r>
            <a:r>
              <a:rPr sz="2100" spc="30" dirty="0">
                <a:solidFill>
                  <a:srgbClr val="0000FF"/>
                </a:solidFill>
                <a:latin typeface="Arial"/>
                <a:cs typeface="Arial"/>
              </a:rPr>
              <a:t>5	</a:t>
            </a:r>
            <a:r>
              <a:rPr sz="2100" spc="30" dirty="0">
                <a:solidFill>
                  <a:srgbClr val="0000FF"/>
                </a:solidFill>
                <a:latin typeface="Tahoma"/>
                <a:cs typeface="Tahoma"/>
              </a:rPr>
              <a:t>#</a:t>
            </a:r>
            <a:r>
              <a:rPr sz="2100" spc="30" dirty="0">
                <a:solidFill>
                  <a:srgbClr val="0000FF"/>
                </a:solidFill>
                <a:latin typeface="Arial"/>
                <a:cs typeface="Arial"/>
              </a:rPr>
              <a:t>6	</a:t>
            </a:r>
            <a:r>
              <a:rPr sz="2100" spc="30" dirty="0">
                <a:solidFill>
                  <a:srgbClr val="0000FF"/>
                </a:solidFill>
                <a:latin typeface="Tahoma"/>
                <a:cs typeface="Tahoma"/>
              </a:rPr>
              <a:t>#</a:t>
            </a:r>
            <a:r>
              <a:rPr sz="2100" spc="30" dirty="0">
                <a:solidFill>
                  <a:srgbClr val="0000FF"/>
                </a:solidFill>
                <a:latin typeface="Arial"/>
                <a:cs typeface="Arial"/>
              </a:rPr>
              <a:t>7	</a:t>
            </a: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	</a:t>
            </a:r>
            <a:r>
              <a:rPr sz="2100" spc="-20" dirty="0">
                <a:solidFill>
                  <a:srgbClr val="0000FF"/>
                </a:solidFill>
                <a:latin typeface="Tahoma"/>
                <a:cs typeface="Tahoma"/>
              </a:rPr>
              <a:t>#</a:t>
            </a:r>
            <a:r>
              <a:rPr sz="2100" spc="-20" dirty="0">
                <a:solidFill>
                  <a:srgbClr val="0000FF"/>
                </a:solidFill>
                <a:latin typeface="Arial"/>
                <a:cs typeface="Arial"/>
              </a:rPr>
              <a:t>10	</a:t>
            </a:r>
            <a:r>
              <a:rPr sz="2100" spc="-30" dirty="0">
                <a:solidFill>
                  <a:srgbClr val="0000FF"/>
                </a:solidFill>
                <a:latin typeface="Tahoma"/>
                <a:cs typeface="Tahoma"/>
              </a:rPr>
              <a:t>#</a:t>
            </a:r>
            <a:r>
              <a:rPr sz="2100" spc="-30" dirty="0">
                <a:solidFill>
                  <a:srgbClr val="0000FF"/>
                </a:solidFill>
                <a:latin typeface="Arial"/>
                <a:cs typeface="Arial"/>
              </a:rPr>
              <a:t>11</a:t>
            </a:r>
            <a:endParaRPr sz="2100" dirty="0">
              <a:latin typeface="Arial"/>
              <a:cs typeface="Arial"/>
            </a:endParaRPr>
          </a:p>
        </p:txBody>
      </p:sp>
      <p:sp>
        <p:nvSpPr>
          <p:cNvPr id="62" name="object 62"/>
          <p:cNvSpPr/>
          <p:nvPr/>
        </p:nvSpPr>
        <p:spPr>
          <a:xfrm>
            <a:off x="3952348"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63" name="object 63"/>
          <p:cNvSpPr/>
          <p:nvPr/>
        </p:nvSpPr>
        <p:spPr>
          <a:xfrm>
            <a:off x="4269223"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4" name="object 64"/>
          <p:cNvSpPr/>
          <p:nvPr/>
        </p:nvSpPr>
        <p:spPr>
          <a:xfrm>
            <a:off x="4452188" y="3452992"/>
            <a:ext cx="285907" cy="143452"/>
          </a:xfrm>
          <a:custGeom>
            <a:avLst/>
            <a:gdLst/>
            <a:ahLst/>
            <a:cxnLst/>
            <a:rect l="l" t="t" r="r" b="b"/>
            <a:pathLst>
              <a:path w="144144" h="72389">
                <a:moveTo>
                  <a:pt x="0" y="0"/>
                </a:moveTo>
                <a:lnTo>
                  <a:pt x="0" y="72000"/>
                </a:lnTo>
                <a:lnTo>
                  <a:pt x="144000" y="72000"/>
                </a:lnTo>
                <a:lnTo>
                  <a:pt x="144000" y="5820"/>
                </a:lnTo>
              </a:path>
            </a:pathLst>
          </a:custGeom>
          <a:ln w="5060">
            <a:solidFill>
              <a:srgbClr val="00AEEF"/>
            </a:solidFill>
          </a:ln>
        </p:spPr>
        <p:txBody>
          <a:bodyPr wrap="square" lIns="0" tIns="0" rIns="0" bIns="0" rtlCol="0"/>
          <a:lstStyle/>
          <a:p>
            <a:endParaRPr/>
          </a:p>
        </p:txBody>
      </p:sp>
      <p:sp>
        <p:nvSpPr>
          <p:cNvPr id="65" name="object 65"/>
          <p:cNvSpPr/>
          <p:nvPr/>
        </p:nvSpPr>
        <p:spPr>
          <a:xfrm>
            <a:off x="4697655"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6" name="object 66"/>
          <p:cNvSpPr/>
          <p:nvPr/>
        </p:nvSpPr>
        <p:spPr>
          <a:xfrm>
            <a:off x="4880621" y="3452992"/>
            <a:ext cx="714139" cy="143452"/>
          </a:xfrm>
          <a:custGeom>
            <a:avLst/>
            <a:gdLst/>
            <a:ahLst/>
            <a:cxnLst/>
            <a:rect l="l" t="t" r="r" b="b"/>
            <a:pathLst>
              <a:path w="360044" h="72389">
                <a:moveTo>
                  <a:pt x="0" y="0"/>
                </a:moveTo>
                <a:lnTo>
                  <a:pt x="0" y="72000"/>
                </a:lnTo>
                <a:lnTo>
                  <a:pt x="360002" y="72000"/>
                </a:lnTo>
                <a:lnTo>
                  <a:pt x="360002" y="5820"/>
                </a:lnTo>
              </a:path>
            </a:pathLst>
          </a:custGeom>
          <a:ln w="5060">
            <a:solidFill>
              <a:srgbClr val="00AEEF"/>
            </a:solidFill>
          </a:ln>
        </p:spPr>
        <p:txBody>
          <a:bodyPr wrap="square" lIns="0" tIns="0" rIns="0" bIns="0" rtlCol="0"/>
          <a:lstStyle/>
          <a:p>
            <a:endParaRPr/>
          </a:p>
        </p:txBody>
      </p:sp>
      <p:sp>
        <p:nvSpPr>
          <p:cNvPr id="67" name="object 67"/>
          <p:cNvSpPr/>
          <p:nvPr/>
        </p:nvSpPr>
        <p:spPr>
          <a:xfrm>
            <a:off x="5554520"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8" name="object 68"/>
          <p:cNvSpPr/>
          <p:nvPr/>
        </p:nvSpPr>
        <p:spPr>
          <a:xfrm>
            <a:off x="5737485" y="3452992"/>
            <a:ext cx="1143630" cy="143452"/>
          </a:xfrm>
          <a:custGeom>
            <a:avLst/>
            <a:gdLst/>
            <a:ahLst/>
            <a:cxnLst/>
            <a:rect l="l" t="t" r="r" b="b"/>
            <a:pathLst>
              <a:path w="576579" h="72389">
                <a:moveTo>
                  <a:pt x="0" y="0"/>
                </a:moveTo>
                <a:lnTo>
                  <a:pt x="0" y="72000"/>
                </a:lnTo>
                <a:lnTo>
                  <a:pt x="576004" y="72000"/>
                </a:lnTo>
                <a:lnTo>
                  <a:pt x="576004" y="5820"/>
                </a:lnTo>
              </a:path>
            </a:pathLst>
          </a:custGeom>
          <a:ln w="5060">
            <a:solidFill>
              <a:srgbClr val="00AEEF"/>
            </a:solidFill>
          </a:ln>
        </p:spPr>
        <p:txBody>
          <a:bodyPr wrap="square" lIns="0" tIns="0" rIns="0" bIns="0" rtlCol="0"/>
          <a:lstStyle/>
          <a:p>
            <a:endParaRPr/>
          </a:p>
        </p:txBody>
      </p:sp>
      <p:sp>
        <p:nvSpPr>
          <p:cNvPr id="69" name="object 69"/>
          <p:cNvSpPr/>
          <p:nvPr/>
        </p:nvSpPr>
        <p:spPr>
          <a:xfrm>
            <a:off x="6839822"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0" name="object 70"/>
          <p:cNvSpPr/>
          <p:nvPr/>
        </p:nvSpPr>
        <p:spPr>
          <a:xfrm>
            <a:off x="7022785"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71" name="object 71"/>
          <p:cNvSpPr/>
          <p:nvPr/>
        </p:nvSpPr>
        <p:spPr>
          <a:xfrm>
            <a:off x="7339658"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graphicFrame>
        <p:nvGraphicFramePr>
          <p:cNvPr id="72" name="object 72"/>
          <p:cNvGraphicFramePr>
            <a:graphicFrameLocks noGrp="1"/>
          </p:cNvGraphicFramePr>
          <p:nvPr/>
        </p:nvGraphicFramePr>
        <p:xfrm>
          <a:off x="305649" y="4156364"/>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1270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74" name="object 74"/>
          <p:cNvSpPr txBox="1"/>
          <p:nvPr/>
        </p:nvSpPr>
        <p:spPr>
          <a:xfrm>
            <a:off x="390699" y="6141648"/>
            <a:ext cx="1411904" cy="294953"/>
          </a:xfrm>
          <a:prstGeom prst="rect">
            <a:avLst/>
          </a:prstGeom>
        </p:spPr>
        <p:txBody>
          <a:bodyPr vert="horz" wrap="square" lIns="0" tIns="0" rIns="0" bIns="0" rtlCol="0">
            <a:spAutoFit/>
          </a:bodyPr>
          <a:lstStyle/>
          <a:p>
            <a:pPr marL="25179">
              <a:lnSpc>
                <a:spcPts val="2280"/>
              </a:lnSpc>
              <a:tabLst>
                <a:tab pos="881266" algn="l"/>
              </a:tabLst>
            </a:pPr>
            <a:r>
              <a:rPr sz="2100" spc="-20" dirty="0">
                <a:solidFill>
                  <a:srgbClr val="0000FF"/>
                </a:solidFill>
                <a:latin typeface="Tahoma"/>
                <a:cs typeface="Tahoma"/>
              </a:rPr>
              <a:t>#</a:t>
            </a:r>
            <a:r>
              <a:rPr sz="2100" spc="-20" dirty="0">
                <a:solidFill>
                  <a:srgbClr val="0000FF"/>
                </a:solidFill>
                <a:latin typeface="Arial"/>
                <a:cs typeface="Arial"/>
              </a:rPr>
              <a:t>12	</a:t>
            </a:r>
            <a:r>
              <a:rPr sz="2100" spc="-30" dirty="0">
                <a:solidFill>
                  <a:srgbClr val="0000FF"/>
                </a:solidFill>
                <a:latin typeface="Tahoma"/>
                <a:cs typeface="Tahoma"/>
              </a:rPr>
              <a:t>#</a:t>
            </a:r>
            <a:r>
              <a:rPr sz="2100" spc="-30" dirty="0">
                <a:solidFill>
                  <a:srgbClr val="0000FF"/>
                </a:solidFill>
                <a:latin typeface="Arial"/>
                <a:cs typeface="Arial"/>
              </a:rPr>
              <a:t>13</a:t>
            </a:r>
            <a:endParaRPr sz="2100">
              <a:latin typeface="Arial"/>
              <a:cs typeface="Arial"/>
            </a:endParaRPr>
          </a:p>
        </p:txBody>
      </p:sp>
      <p:sp>
        <p:nvSpPr>
          <p:cNvPr id="75" name="object 75"/>
          <p:cNvSpPr txBox="1"/>
          <p:nvPr/>
        </p:nvSpPr>
        <p:spPr>
          <a:xfrm>
            <a:off x="210440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14</a:t>
            </a:r>
            <a:endParaRPr sz="2100">
              <a:latin typeface="Arial"/>
              <a:cs typeface="Arial"/>
            </a:endParaRPr>
          </a:p>
        </p:txBody>
      </p:sp>
      <p:sp>
        <p:nvSpPr>
          <p:cNvPr id="76" name="object 76"/>
          <p:cNvSpPr txBox="1"/>
          <p:nvPr/>
        </p:nvSpPr>
        <p:spPr>
          <a:xfrm>
            <a:off x="2961245"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15</a:t>
            </a:r>
            <a:endParaRPr sz="2100">
              <a:latin typeface="Arial"/>
              <a:cs typeface="Arial"/>
            </a:endParaRPr>
          </a:p>
        </p:txBody>
      </p:sp>
      <p:sp>
        <p:nvSpPr>
          <p:cNvPr id="77" name="object 77"/>
          <p:cNvSpPr txBox="1"/>
          <p:nvPr/>
        </p:nvSpPr>
        <p:spPr>
          <a:xfrm>
            <a:off x="381811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16</a:t>
            </a:r>
            <a:endParaRPr sz="2100">
              <a:latin typeface="Arial"/>
              <a:cs typeface="Arial"/>
            </a:endParaRPr>
          </a:p>
        </p:txBody>
      </p:sp>
      <p:sp>
        <p:nvSpPr>
          <p:cNvPr id="78" name="object 78"/>
          <p:cNvSpPr txBox="1"/>
          <p:nvPr/>
        </p:nvSpPr>
        <p:spPr>
          <a:xfrm>
            <a:off x="467495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17</a:t>
            </a:r>
            <a:endParaRPr sz="2100">
              <a:latin typeface="Arial"/>
              <a:cs typeface="Arial"/>
            </a:endParaRPr>
          </a:p>
        </p:txBody>
      </p:sp>
      <p:sp>
        <p:nvSpPr>
          <p:cNvPr id="79" name="object 79"/>
          <p:cNvSpPr txBox="1"/>
          <p:nvPr/>
        </p:nvSpPr>
        <p:spPr>
          <a:xfrm>
            <a:off x="553181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18</a:t>
            </a:r>
            <a:endParaRPr sz="2100">
              <a:latin typeface="Arial"/>
              <a:cs typeface="Arial"/>
            </a:endParaRPr>
          </a:p>
        </p:txBody>
      </p:sp>
      <p:sp>
        <p:nvSpPr>
          <p:cNvPr id="80" name="object 80"/>
          <p:cNvSpPr txBox="1"/>
          <p:nvPr/>
        </p:nvSpPr>
        <p:spPr>
          <a:xfrm>
            <a:off x="638865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19</a:t>
            </a:r>
            <a:endParaRPr sz="2100">
              <a:latin typeface="Arial"/>
              <a:cs typeface="Arial"/>
            </a:endParaRPr>
          </a:p>
        </p:txBody>
      </p:sp>
      <p:sp>
        <p:nvSpPr>
          <p:cNvPr id="81" name="object 81"/>
          <p:cNvSpPr txBox="1"/>
          <p:nvPr/>
        </p:nvSpPr>
        <p:spPr>
          <a:xfrm>
            <a:off x="724552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20</a:t>
            </a:r>
            <a:endParaRPr sz="2100">
              <a:latin typeface="Arial"/>
              <a:cs typeface="Arial"/>
            </a:endParaRPr>
          </a:p>
        </p:txBody>
      </p:sp>
      <p:sp>
        <p:nvSpPr>
          <p:cNvPr id="82" name="object 82"/>
          <p:cNvSpPr txBox="1"/>
          <p:nvPr/>
        </p:nvSpPr>
        <p:spPr>
          <a:xfrm>
            <a:off x="8102388"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21</a:t>
            </a:r>
            <a:endParaRPr sz="2100">
              <a:latin typeface="Arial"/>
              <a:cs typeface="Arial"/>
            </a:endParaRPr>
          </a:p>
        </p:txBody>
      </p:sp>
      <p:graphicFrame>
        <p:nvGraphicFramePr>
          <p:cNvPr id="73" name="object 73"/>
          <p:cNvGraphicFramePr>
            <a:graphicFrameLocks noGrp="1"/>
          </p:cNvGraphicFramePr>
          <p:nvPr/>
        </p:nvGraphicFramePr>
        <p:xfrm>
          <a:off x="300629" y="5440482"/>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1270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84" name="Rectangle 8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5" name="Rectangle 8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Liên kết các cluster</a:t>
            </a:r>
          </a:p>
        </p:txBody>
      </p:sp>
      <p:graphicFrame>
        <p:nvGraphicFramePr>
          <p:cNvPr id="87" name="object 34"/>
          <p:cNvGraphicFramePr>
            <a:graphicFrameLocks noGrp="1"/>
          </p:cNvGraphicFramePr>
          <p:nvPr>
            <p:extLst>
              <p:ext uri="{D42A27DB-BD31-4B8C-83A1-F6EECF244321}">
                <p14:modId xmlns:p14="http://schemas.microsoft.com/office/powerpoint/2010/main" val="3307791939"/>
              </p:ext>
            </p:extLst>
          </p:nvPr>
        </p:nvGraphicFramePr>
        <p:xfrm>
          <a:off x="300630" y="1752600"/>
          <a:ext cx="7283355" cy="586372"/>
        </p:xfrm>
        <a:graphic>
          <a:graphicData uri="http://schemas.openxmlformats.org/drawingml/2006/table">
            <a:tbl>
              <a:tblPr firstRow="1" bandRow="1">
                <a:tableStyleId>{2D5ABB26-0587-4C30-8999-92F81FD0307C}</a:tableStyleId>
              </a:tblPr>
              <a:tblGrid>
                <a:gridCol w="1428109">
                  <a:extLst>
                    <a:ext uri="{9D8B030D-6E8A-4147-A177-3AD203B41FA5}">
                      <a16:colId xmlns:a16="http://schemas.microsoft.com/office/drawing/2014/main" val="20000"/>
                    </a:ext>
                  </a:extLst>
                </a:gridCol>
                <a:gridCol w="714054">
                  <a:extLst>
                    <a:ext uri="{9D8B030D-6E8A-4147-A177-3AD203B41FA5}">
                      <a16:colId xmlns:a16="http://schemas.microsoft.com/office/drawing/2014/main" val="20001"/>
                    </a:ext>
                  </a:extLst>
                </a:gridCol>
                <a:gridCol w="285622">
                  <a:extLst>
                    <a:ext uri="{9D8B030D-6E8A-4147-A177-3AD203B41FA5}">
                      <a16:colId xmlns:a16="http://schemas.microsoft.com/office/drawing/2014/main" val="20002"/>
                    </a:ext>
                  </a:extLst>
                </a:gridCol>
                <a:gridCol w="1856543">
                  <a:extLst>
                    <a:ext uri="{9D8B030D-6E8A-4147-A177-3AD203B41FA5}">
                      <a16:colId xmlns:a16="http://schemas.microsoft.com/office/drawing/2014/main" val="20003"/>
                    </a:ext>
                  </a:extLst>
                </a:gridCol>
                <a:gridCol w="714054">
                  <a:extLst>
                    <a:ext uri="{9D8B030D-6E8A-4147-A177-3AD203B41FA5}">
                      <a16:colId xmlns:a16="http://schemas.microsoft.com/office/drawing/2014/main" val="20004"/>
                    </a:ext>
                  </a:extLst>
                </a:gridCol>
                <a:gridCol w="714054">
                  <a:extLst>
                    <a:ext uri="{9D8B030D-6E8A-4147-A177-3AD203B41FA5}">
                      <a16:colId xmlns:a16="http://schemas.microsoft.com/office/drawing/2014/main" val="20005"/>
                    </a:ext>
                  </a:extLst>
                </a:gridCol>
                <a:gridCol w="714054">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tblGrid>
              <a:tr h="586372">
                <a:tc>
                  <a:txBody>
                    <a:bodyPr/>
                    <a:lstStyle/>
                    <a:p>
                      <a:pPr marL="44450">
                        <a:lnSpc>
                          <a:spcPct val="100000"/>
                        </a:lnSpc>
                        <a:spcBef>
                          <a:spcPts val="640"/>
                        </a:spcBef>
                      </a:pPr>
                      <a:r>
                        <a:rPr sz="2100" spc="-40" dirty="0">
                          <a:solidFill>
                            <a:srgbClr val="BF7F3F"/>
                          </a:solidFill>
                          <a:latin typeface="Arial"/>
                          <a:cs typeface="Arial"/>
                        </a:rPr>
                        <a:t>ABC</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44450">
                        <a:lnSpc>
                          <a:spcPct val="100000"/>
                        </a:lnSpc>
                        <a:spcBef>
                          <a:spcPts val="640"/>
                        </a:spcBef>
                      </a:pPr>
                      <a:r>
                        <a:rPr sz="2100" spc="30" dirty="0">
                          <a:solidFill>
                            <a:srgbClr val="BF7F3F"/>
                          </a:solidFill>
                          <a:latin typeface="Arial"/>
                          <a:cs typeface="Arial"/>
                        </a:rPr>
                        <a:t>TXT</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9050">
                        <a:lnSpc>
                          <a:spcPct val="100000"/>
                        </a:lnSpc>
                        <a:spcBef>
                          <a:spcPts val="640"/>
                        </a:spcBef>
                      </a:pPr>
                      <a:r>
                        <a:rPr sz="2100" dirty="0">
                          <a:solidFill>
                            <a:srgbClr val="BF7F3F"/>
                          </a:solidFill>
                          <a:latin typeface="Arial"/>
                          <a:cs typeface="Arial"/>
                        </a:rPr>
                        <a:t>A</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4130">
                        <a:lnSpc>
                          <a:spcPct val="100000"/>
                        </a:lnSpc>
                        <a:spcBef>
                          <a:spcPts val="640"/>
                        </a:spcBef>
                      </a:pPr>
                      <a:r>
                        <a:rPr sz="2100" spc="-30" dirty="0">
                          <a:solidFill>
                            <a:srgbClr val="BF7F3F"/>
                          </a:solidFill>
                          <a:latin typeface="Arial"/>
                          <a:cs typeface="Arial"/>
                        </a:rPr>
                        <a:t>Time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34290">
                        <a:lnSpc>
                          <a:spcPct val="100000"/>
                        </a:lnSpc>
                        <a:spcBef>
                          <a:spcPts val="640"/>
                        </a:spcBef>
                      </a:pPr>
                      <a:r>
                        <a:rPr sz="2100" spc="-35" dirty="0">
                          <a:solidFill>
                            <a:srgbClr val="BF7F3F"/>
                          </a:solidFill>
                          <a:latin typeface="Arial"/>
                          <a:cs typeface="Arial"/>
                        </a:rPr>
                        <a:t>Date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69215">
                        <a:lnSpc>
                          <a:spcPct val="100000"/>
                        </a:lnSpc>
                        <a:spcBef>
                          <a:spcPts val="620"/>
                        </a:spcBef>
                      </a:pPr>
                      <a:r>
                        <a:rPr sz="2100" spc="-70" dirty="0">
                          <a:solidFill>
                            <a:srgbClr val="BF7F3F"/>
                          </a:solidFill>
                          <a:latin typeface="Arial"/>
                          <a:cs typeface="Arial"/>
                        </a:rPr>
                        <a:t>008</a:t>
                      </a:r>
                      <a:endParaRPr sz="2100">
                        <a:latin typeface="Arial"/>
                        <a:cs typeface="Arial"/>
                      </a:endParaRPr>
                    </a:p>
                  </a:txBody>
                  <a:tcPr marL="0" marR="0" marT="156035"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3345">
                        <a:lnSpc>
                          <a:spcPct val="100000"/>
                        </a:lnSpc>
                        <a:spcBef>
                          <a:spcPts val="640"/>
                        </a:spcBef>
                      </a:pPr>
                      <a:r>
                        <a:rPr sz="2100" spc="-80" dirty="0">
                          <a:solidFill>
                            <a:srgbClr val="BF7F3F"/>
                          </a:solidFill>
                          <a:latin typeface="Arial"/>
                          <a:cs typeface="Arial"/>
                        </a:rPr>
                        <a:t>Size</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bl>
          </a:graphicData>
        </a:graphic>
      </p:graphicFrame>
      <p:grpSp>
        <p:nvGrpSpPr>
          <p:cNvPr id="88" name="Group 87"/>
          <p:cNvGrpSpPr/>
          <p:nvPr/>
        </p:nvGrpSpPr>
        <p:grpSpPr>
          <a:xfrm>
            <a:off x="4038600" y="2362200"/>
            <a:ext cx="2350057" cy="657245"/>
            <a:chOff x="4038600" y="2362200"/>
            <a:chExt cx="2350057" cy="657245"/>
          </a:xfrm>
        </p:grpSpPr>
        <p:cxnSp>
          <p:nvCxnSpPr>
            <p:cNvPr id="89" name="Straight Connector 88"/>
            <p:cNvCxnSpPr/>
            <p:nvPr/>
          </p:nvCxnSpPr>
          <p:spPr>
            <a:xfrm flipH="1">
              <a:off x="4038600" y="2590800"/>
              <a:ext cx="235005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388657" y="2362200"/>
              <a:ext cx="0" cy="2286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038600" y="2590800"/>
              <a:ext cx="0" cy="4286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
        <p:nvSpPr>
          <p:cNvPr id="92" name="object 35"/>
          <p:cNvSpPr txBox="1"/>
          <p:nvPr/>
        </p:nvSpPr>
        <p:spPr>
          <a:xfrm>
            <a:off x="387146" y="2677863"/>
            <a:ext cx="571815" cy="346048"/>
          </a:xfrm>
          <a:prstGeom prst="rect">
            <a:avLst/>
          </a:prstGeom>
        </p:spPr>
        <p:txBody>
          <a:bodyPr vert="horz" wrap="square" lIns="0" tIns="22661" rIns="0" bIns="0" rtlCol="0">
            <a:spAutoFit/>
          </a:bodyPr>
          <a:lstStyle/>
          <a:p>
            <a:pPr marL="25179">
              <a:spcBef>
                <a:spcPts val="178"/>
              </a:spcBef>
            </a:pPr>
            <a:r>
              <a:rPr sz="2100" b="1" spc="-59" dirty="0">
                <a:solidFill>
                  <a:srgbClr val="0000FF"/>
                </a:solidFill>
                <a:latin typeface="Arial"/>
                <a:cs typeface="Arial"/>
              </a:rPr>
              <a:t>FAT</a:t>
            </a:r>
            <a:endParaRPr sz="2100">
              <a:latin typeface="Arial"/>
              <a:cs typeface="Arial"/>
            </a:endParaRPr>
          </a:p>
        </p:txBody>
      </p:sp>
      <p:sp>
        <p:nvSpPr>
          <p:cNvPr id="93" name="object 36"/>
          <p:cNvSpPr txBox="1"/>
          <p:nvPr/>
        </p:nvSpPr>
        <p:spPr>
          <a:xfrm>
            <a:off x="1262982" y="2716277"/>
            <a:ext cx="7523016" cy="331930"/>
          </a:xfrm>
          <a:prstGeom prst="rect">
            <a:avLst/>
          </a:prstGeom>
        </p:spPr>
        <p:txBody>
          <a:bodyPr vert="horz" wrap="square" lIns="0" tIns="23920" rIns="0" bIns="0" rtlCol="0">
            <a:spAutoFit/>
          </a:bodyPr>
          <a:lstStyle/>
          <a:p>
            <a:pPr marL="25179">
              <a:spcBef>
                <a:spcPts val="188"/>
              </a:spcBef>
              <a:tabLst>
                <a:tab pos="453222" algn="l"/>
                <a:tab pos="881266" algn="l"/>
                <a:tab pos="1309309" algn="l"/>
                <a:tab pos="1737352" algn="l"/>
                <a:tab pos="2165396" algn="l"/>
                <a:tab pos="2593439" algn="l"/>
                <a:tab pos="3022741" algn="l"/>
              </a:tabLst>
            </a:pPr>
            <a:r>
              <a:rPr sz="2000" spc="-119" dirty="0">
                <a:solidFill>
                  <a:srgbClr val="0000FF"/>
                </a:solidFill>
                <a:latin typeface="Arial"/>
                <a:cs typeface="Arial"/>
              </a:rPr>
              <a:t>2	3	4	5	6	7	8	9   </a:t>
            </a:r>
            <a:r>
              <a:rPr sz="2000" spc="30" dirty="0">
                <a:solidFill>
                  <a:srgbClr val="0000FF"/>
                </a:solidFill>
                <a:latin typeface="Arial"/>
                <a:cs typeface="Arial"/>
              </a:rPr>
              <a:t> </a:t>
            </a:r>
            <a:r>
              <a:rPr sz="2000" spc="-129" dirty="0">
                <a:solidFill>
                  <a:srgbClr val="0000FF"/>
                </a:solidFill>
                <a:latin typeface="Arial"/>
                <a:cs typeface="Arial"/>
              </a:rPr>
              <a:t>10  </a:t>
            </a:r>
            <a:r>
              <a:rPr sz="2000" spc="-10" dirty="0">
                <a:solidFill>
                  <a:srgbClr val="0000FF"/>
                </a:solidFill>
                <a:latin typeface="Arial"/>
                <a:cs typeface="Arial"/>
              </a:rPr>
              <a:t> </a:t>
            </a:r>
            <a:r>
              <a:rPr sz="2000" spc="-129" dirty="0">
                <a:solidFill>
                  <a:srgbClr val="0000FF"/>
                </a:solidFill>
                <a:latin typeface="Arial"/>
                <a:cs typeface="Arial"/>
              </a:rPr>
              <a:t>11  </a:t>
            </a:r>
            <a:r>
              <a:rPr sz="2000" spc="-10" dirty="0">
                <a:solidFill>
                  <a:srgbClr val="0000FF"/>
                </a:solidFill>
                <a:latin typeface="Arial"/>
                <a:cs typeface="Arial"/>
              </a:rPr>
              <a:t> </a:t>
            </a:r>
            <a:r>
              <a:rPr sz="2000" spc="-129" dirty="0">
                <a:solidFill>
                  <a:srgbClr val="0000FF"/>
                </a:solidFill>
                <a:latin typeface="Arial"/>
                <a:cs typeface="Arial"/>
              </a:rPr>
              <a:t>12  </a:t>
            </a:r>
            <a:r>
              <a:rPr sz="2000" spc="-10" dirty="0">
                <a:solidFill>
                  <a:srgbClr val="0000FF"/>
                </a:solidFill>
                <a:latin typeface="Arial"/>
                <a:cs typeface="Arial"/>
              </a:rPr>
              <a:t> </a:t>
            </a:r>
            <a:r>
              <a:rPr sz="2000" spc="-129" dirty="0">
                <a:solidFill>
                  <a:srgbClr val="0000FF"/>
                </a:solidFill>
                <a:latin typeface="Arial"/>
                <a:cs typeface="Arial"/>
              </a:rPr>
              <a:t>13  </a:t>
            </a:r>
            <a:r>
              <a:rPr sz="2000" spc="-10" dirty="0">
                <a:solidFill>
                  <a:srgbClr val="0000FF"/>
                </a:solidFill>
                <a:latin typeface="Arial"/>
                <a:cs typeface="Arial"/>
              </a:rPr>
              <a:t> </a:t>
            </a:r>
            <a:r>
              <a:rPr sz="2000" spc="-129" dirty="0">
                <a:solidFill>
                  <a:srgbClr val="0000FF"/>
                </a:solidFill>
                <a:latin typeface="Arial"/>
                <a:cs typeface="Arial"/>
              </a:rPr>
              <a:t>14  </a:t>
            </a:r>
            <a:r>
              <a:rPr sz="2000" spc="-10" dirty="0">
                <a:solidFill>
                  <a:srgbClr val="0000FF"/>
                </a:solidFill>
                <a:latin typeface="Arial"/>
                <a:cs typeface="Arial"/>
              </a:rPr>
              <a:t> </a:t>
            </a:r>
            <a:r>
              <a:rPr sz="2000" spc="-129" dirty="0">
                <a:solidFill>
                  <a:srgbClr val="0000FF"/>
                </a:solidFill>
                <a:latin typeface="Arial"/>
                <a:cs typeface="Arial"/>
              </a:rPr>
              <a:t>15  </a:t>
            </a:r>
            <a:r>
              <a:rPr sz="2000" spc="-10" dirty="0">
                <a:solidFill>
                  <a:srgbClr val="0000FF"/>
                </a:solidFill>
                <a:latin typeface="Arial"/>
                <a:cs typeface="Arial"/>
              </a:rPr>
              <a:t> </a:t>
            </a:r>
            <a:r>
              <a:rPr sz="2000" spc="-129" dirty="0">
                <a:solidFill>
                  <a:srgbClr val="0000FF"/>
                </a:solidFill>
                <a:latin typeface="Arial"/>
                <a:cs typeface="Arial"/>
              </a:rPr>
              <a:t>16  </a:t>
            </a:r>
            <a:r>
              <a:rPr sz="2000" spc="-10" dirty="0">
                <a:solidFill>
                  <a:srgbClr val="0000FF"/>
                </a:solidFill>
                <a:latin typeface="Arial"/>
                <a:cs typeface="Arial"/>
              </a:rPr>
              <a:t> </a:t>
            </a:r>
            <a:r>
              <a:rPr sz="2000" spc="-129" dirty="0">
                <a:solidFill>
                  <a:srgbClr val="0000FF"/>
                </a:solidFill>
                <a:latin typeface="Arial"/>
                <a:cs typeface="Arial"/>
              </a:rPr>
              <a:t>17  </a:t>
            </a:r>
            <a:r>
              <a:rPr sz="2000" spc="-10" dirty="0">
                <a:solidFill>
                  <a:srgbClr val="0000FF"/>
                </a:solidFill>
                <a:latin typeface="Arial"/>
                <a:cs typeface="Arial"/>
              </a:rPr>
              <a:t> </a:t>
            </a:r>
            <a:r>
              <a:rPr sz="2000" spc="-129" dirty="0">
                <a:solidFill>
                  <a:srgbClr val="0000FF"/>
                </a:solidFill>
                <a:latin typeface="Arial"/>
                <a:cs typeface="Arial"/>
              </a:rPr>
              <a:t>18  </a:t>
            </a:r>
            <a:r>
              <a:rPr sz="2000" spc="-10" dirty="0">
                <a:solidFill>
                  <a:srgbClr val="0000FF"/>
                </a:solidFill>
                <a:latin typeface="Arial"/>
                <a:cs typeface="Arial"/>
              </a:rPr>
              <a:t> </a:t>
            </a:r>
            <a:r>
              <a:rPr sz="2000" spc="-129" dirty="0">
                <a:solidFill>
                  <a:srgbClr val="0000FF"/>
                </a:solidFill>
                <a:latin typeface="Arial"/>
                <a:cs typeface="Arial"/>
              </a:rPr>
              <a:t>19</a:t>
            </a:r>
            <a:endParaRPr sz="2000" dirty="0">
              <a:latin typeface="Arial"/>
              <a:cs typeface="Arial"/>
            </a:endParaRPr>
          </a:p>
        </p:txBody>
      </p:sp>
    </p:spTree>
    <p:extLst>
      <p:ext uri="{BB962C8B-B14F-4D97-AF65-F5344CB8AC3E}">
        <p14:creationId xmlns:p14="http://schemas.microsoft.com/office/powerpoint/2010/main" val="3485606161"/>
      </p:ext>
    </p:extLst>
  </p:cSld>
  <p:clrMapOvr>
    <a:masterClrMapping/>
  </p:clrMapOvr>
  <p:transition>
    <p:cu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281101" y="1371600"/>
            <a:ext cx="1411904" cy="346048"/>
          </a:xfrm>
          <a:prstGeom prst="rect">
            <a:avLst/>
          </a:prstGeom>
        </p:spPr>
        <p:txBody>
          <a:bodyPr vert="horz" wrap="square" lIns="0" tIns="22661" rIns="0" bIns="0" rtlCol="0">
            <a:spAutoFit/>
          </a:bodyPr>
          <a:lstStyle/>
          <a:p>
            <a:pPr marL="25179">
              <a:spcBef>
                <a:spcPts val="178"/>
              </a:spcBef>
            </a:pPr>
            <a:r>
              <a:rPr sz="2100" b="1" spc="-40" dirty="0">
                <a:solidFill>
                  <a:srgbClr val="0000FF"/>
                </a:solidFill>
                <a:latin typeface="Arial"/>
                <a:cs typeface="Arial"/>
              </a:rPr>
              <a:t>Root</a:t>
            </a:r>
            <a:r>
              <a:rPr sz="2100" b="1" spc="10" dirty="0">
                <a:solidFill>
                  <a:srgbClr val="0000FF"/>
                </a:solidFill>
                <a:latin typeface="Arial"/>
                <a:cs typeface="Arial"/>
              </a:rPr>
              <a:t> </a:t>
            </a:r>
            <a:r>
              <a:rPr sz="2100" b="1" spc="-50" dirty="0">
                <a:solidFill>
                  <a:srgbClr val="0000FF"/>
                </a:solidFill>
                <a:latin typeface="Arial"/>
                <a:cs typeface="Arial"/>
              </a:rPr>
              <a:t>entry</a:t>
            </a:r>
            <a:endParaRPr sz="2100" dirty="0">
              <a:latin typeface="Arial"/>
              <a:cs typeface="Arial"/>
            </a:endParaRPr>
          </a:p>
        </p:txBody>
      </p:sp>
      <p:sp>
        <p:nvSpPr>
          <p:cNvPr id="34" name="object 34"/>
          <p:cNvSpPr/>
          <p:nvPr/>
        </p:nvSpPr>
        <p:spPr>
          <a:xfrm>
            <a:off x="31066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5" name="object 35"/>
          <p:cNvSpPr/>
          <p:nvPr/>
        </p:nvSpPr>
        <p:spPr>
          <a:xfrm>
            <a:off x="739102"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6" name="object 36"/>
          <p:cNvSpPr/>
          <p:nvPr/>
        </p:nvSpPr>
        <p:spPr>
          <a:xfrm>
            <a:off x="1167534"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7" name="object 37"/>
          <p:cNvSpPr/>
          <p:nvPr/>
        </p:nvSpPr>
        <p:spPr>
          <a:xfrm>
            <a:off x="1595967"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8" name="object 38"/>
          <p:cNvSpPr/>
          <p:nvPr/>
        </p:nvSpPr>
        <p:spPr>
          <a:xfrm>
            <a:off x="2024401"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9" name="object 39"/>
          <p:cNvSpPr/>
          <p:nvPr/>
        </p:nvSpPr>
        <p:spPr>
          <a:xfrm>
            <a:off x="2452835"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0" name="object 40"/>
          <p:cNvSpPr/>
          <p:nvPr/>
        </p:nvSpPr>
        <p:spPr>
          <a:xfrm>
            <a:off x="28812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1" name="object 41"/>
          <p:cNvSpPr/>
          <p:nvPr/>
        </p:nvSpPr>
        <p:spPr>
          <a:xfrm>
            <a:off x="330970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2" name="object 42"/>
          <p:cNvSpPr/>
          <p:nvPr/>
        </p:nvSpPr>
        <p:spPr>
          <a:xfrm>
            <a:off x="3738132"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3" name="object 43"/>
          <p:cNvSpPr/>
          <p:nvPr/>
        </p:nvSpPr>
        <p:spPr>
          <a:xfrm>
            <a:off x="41665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4" name="object 44"/>
          <p:cNvSpPr/>
          <p:nvPr/>
        </p:nvSpPr>
        <p:spPr>
          <a:xfrm>
            <a:off x="459499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5" name="object 45"/>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6" name="object 46"/>
          <p:cNvSpPr/>
          <p:nvPr/>
        </p:nvSpPr>
        <p:spPr>
          <a:xfrm>
            <a:off x="545186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7" name="object 47"/>
          <p:cNvSpPr/>
          <p:nvPr/>
        </p:nvSpPr>
        <p:spPr>
          <a:xfrm>
            <a:off x="588029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8" name="object 48"/>
          <p:cNvSpPr/>
          <p:nvPr/>
        </p:nvSpPr>
        <p:spPr>
          <a:xfrm>
            <a:off x="630873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9" name="object 49"/>
          <p:cNvSpPr/>
          <p:nvPr/>
        </p:nvSpPr>
        <p:spPr>
          <a:xfrm>
            <a:off x="6737164"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0" name="object 50"/>
          <p:cNvSpPr/>
          <p:nvPr/>
        </p:nvSpPr>
        <p:spPr>
          <a:xfrm>
            <a:off x="716559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1" name="object 51"/>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2" name="object 52"/>
          <p:cNvSpPr/>
          <p:nvPr/>
        </p:nvSpPr>
        <p:spPr>
          <a:xfrm>
            <a:off x="8022463"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3" name="object 53"/>
          <p:cNvSpPr/>
          <p:nvPr/>
        </p:nvSpPr>
        <p:spPr>
          <a:xfrm>
            <a:off x="845089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5" name="object 55"/>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solidFill>
            <a:srgbClr val="00FF00"/>
          </a:solidFill>
        </p:spPr>
        <p:txBody>
          <a:bodyPr wrap="square" lIns="0" tIns="0" rIns="0" bIns="0" rtlCol="0"/>
          <a:lstStyle/>
          <a:p>
            <a:endParaRPr/>
          </a:p>
        </p:txBody>
      </p:sp>
      <p:sp>
        <p:nvSpPr>
          <p:cNvPr id="56" name="object 56"/>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ln w="10122">
            <a:solidFill>
              <a:srgbClr val="0000FF"/>
            </a:solidFill>
          </a:ln>
        </p:spPr>
        <p:txBody>
          <a:bodyPr wrap="square" lIns="0" tIns="0" rIns="0" bIns="0" rtlCol="0"/>
          <a:lstStyle/>
          <a:p>
            <a:endParaRPr/>
          </a:p>
        </p:txBody>
      </p:sp>
      <p:sp>
        <p:nvSpPr>
          <p:cNvPr id="57" name="object 57"/>
          <p:cNvSpPr txBox="1"/>
          <p:nvPr/>
        </p:nvSpPr>
        <p:spPr>
          <a:xfrm>
            <a:off x="421002" y="3141306"/>
            <a:ext cx="636050" cy="301153"/>
          </a:xfrm>
          <a:prstGeom prst="rect">
            <a:avLst/>
          </a:prstGeom>
        </p:spPr>
        <p:txBody>
          <a:bodyPr vert="horz" wrap="square" lIns="0" tIns="23920" rIns="0" bIns="0" rtlCol="0">
            <a:spAutoFit/>
          </a:bodyPr>
          <a:lstStyle/>
          <a:p>
            <a:pPr marL="25179">
              <a:spcBef>
                <a:spcPts val="188"/>
              </a:spcBef>
            </a:pPr>
            <a:r>
              <a:rPr spc="-109" dirty="0">
                <a:latin typeface="Arial"/>
                <a:cs typeface="Arial"/>
              </a:rPr>
              <a:t>values</a:t>
            </a:r>
            <a:endParaRPr>
              <a:latin typeface="Arial"/>
              <a:cs typeface="Arial"/>
            </a:endParaRPr>
          </a:p>
        </p:txBody>
      </p:sp>
      <p:sp>
        <p:nvSpPr>
          <p:cNvPr id="58" name="object 58"/>
          <p:cNvSpPr txBox="1"/>
          <p:nvPr/>
        </p:nvSpPr>
        <p:spPr>
          <a:xfrm>
            <a:off x="372006" y="3028086"/>
            <a:ext cx="8695793" cy="346048"/>
          </a:xfrm>
          <a:prstGeom prst="rect">
            <a:avLst/>
          </a:prstGeom>
        </p:spPr>
        <p:txBody>
          <a:bodyPr vert="horz" wrap="square" lIns="0" tIns="22661" rIns="0" bIns="0" rtlCol="0">
            <a:spAutoFit/>
          </a:bodyPr>
          <a:lstStyle/>
          <a:p>
            <a:pPr marL="25179">
              <a:spcBef>
                <a:spcPts val="178"/>
              </a:spcBef>
            </a:pPr>
            <a:r>
              <a:rPr sz="2700" spc="-119" baseline="27777" dirty="0">
                <a:latin typeface="Arial"/>
                <a:cs typeface="Arial"/>
              </a:rPr>
              <a:t>Special   </a:t>
            </a:r>
            <a:r>
              <a:rPr sz="2100" spc="-139" dirty="0">
                <a:latin typeface="Arial"/>
                <a:cs typeface="Arial"/>
              </a:rPr>
              <a:t>03   04   05 </a:t>
            </a:r>
            <a:r>
              <a:rPr sz="2000" spc="-89" dirty="0">
                <a:latin typeface="Arial"/>
                <a:cs typeface="Arial"/>
              </a:rPr>
              <a:t>FFF </a:t>
            </a:r>
            <a:r>
              <a:rPr sz="2100" spc="-139" dirty="0">
                <a:latin typeface="Arial"/>
                <a:cs typeface="Arial"/>
              </a:rPr>
              <a:t>00   00   09   10   12  </a:t>
            </a:r>
            <a:r>
              <a:rPr lang="en-US" sz="2100" spc="-139" dirty="0">
                <a:latin typeface="Arial"/>
                <a:cs typeface="Arial"/>
              </a:rPr>
              <a:t> </a:t>
            </a:r>
            <a:r>
              <a:rPr sz="2000" spc="-99" dirty="0">
                <a:latin typeface="Arial"/>
                <a:cs typeface="Arial"/>
              </a:rPr>
              <a:t>FF7 </a:t>
            </a:r>
            <a:r>
              <a:rPr sz="2100" spc="-139" dirty="0">
                <a:latin typeface="Arial"/>
                <a:cs typeface="Arial"/>
              </a:rPr>
              <a:t>15   00   00   16</a:t>
            </a:r>
            <a:r>
              <a:rPr lang="en-US" sz="2100" spc="-139" dirty="0">
                <a:latin typeface="Arial"/>
                <a:cs typeface="Arial"/>
              </a:rPr>
              <a:t>  </a:t>
            </a:r>
            <a:r>
              <a:rPr sz="2100" spc="-139" dirty="0">
                <a:latin typeface="Arial"/>
                <a:cs typeface="Arial"/>
              </a:rPr>
              <a:t> </a:t>
            </a:r>
            <a:r>
              <a:rPr sz="2000" spc="-89" dirty="0">
                <a:latin typeface="Arial"/>
                <a:cs typeface="Arial"/>
              </a:rPr>
              <a:t>FFF </a:t>
            </a:r>
            <a:r>
              <a:rPr sz="2100" spc="-139" dirty="0">
                <a:latin typeface="Arial"/>
                <a:cs typeface="Arial"/>
              </a:rPr>
              <a:t>00   </a:t>
            </a:r>
            <a:r>
              <a:rPr sz="3000" spc="-192" baseline="2777" dirty="0">
                <a:latin typeface="Arial"/>
                <a:cs typeface="Arial"/>
              </a:rPr>
              <a:t>21</a:t>
            </a:r>
            <a:r>
              <a:rPr sz="3000" spc="-252" baseline="2777" dirty="0">
                <a:latin typeface="Arial"/>
                <a:cs typeface="Arial"/>
              </a:rPr>
              <a:t> </a:t>
            </a:r>
            <a:r>
              <a:rPr sz="2000" spc="-89" dirty="0">
                <a:latin typeface="Arial"/>
                <a:cs typeface="Arial"/>
              </a:rPr>
              <a:t>FFF</a:t>
            </a:r>
            <a:endParaRPr sz="2000" dirty="0">
              <a:latin typeface="Arial"/>
              <a:cs typeface="Arial"/>
            </a:endParaRPr>
          </a:p>
        </p:txBody>
      </p:sp>
      <p:sp>
        <p:nvSpPr>
          <p:cNvPr id="59" name="object 59"/>
          <p:cNvSpPr txBox="1"/>
          <p:nvPr/>
        </p:nvSpPr>
        <p:spPr>
          <a:xfrm>
            <a:off x="387146" y="3819287"/>
            <a:ext cx="8269904" cy="1352725"/>
          </a:xfrm>
          <a:prstGeom prst="rect">
            <a:avLst/>
          </a:prstGeom>
        </p:spPr>
        <p:txBody>
          <a:bodyPr vert="horz" wrap="square" lIns="0" tIns="22661" rIns="0" bIns="0" rtlCol="0">
            <a:spAutoFit/>
          </a:bodyPr>
          <a:lstStyle/>
          <a:p>
            <a:pPr marL="25179">
              <a:spcBef>
                <a:spcPts val="178"/>
              </a:spcBef>
            </a:pPr>
            <a:r>
              <a:rPr sz="2100" b="1" spc="-20" dirty="0">
                <a:solidFill>
                  <a:srgbClr val="0000FF"/>
                </a:solidFill>
                <a:latin typeface="Arial"/>
                <a:cs typeface="Arial"/>
              </a:rPr>
              <a:t>DATA</a:t>
            </a:r>
            <a:endParaRPr sz="2100" dirty="0">
              <a:latin typeface="Arial"/>
              <a:cs typeface="Arial"/>
            </a:endParaRPr>
          </a:p>
          <a:p>
            <a:pPr>
              <a:lnSpc>
                <a:spcPct val="100000"/>
              </a:lnSpc>
            </a:pPr>
            <a:endParaRPr sz="2200" dirty="0">
              <a:latin typeface="Times New Roman"/>
              <a:cs typeface="Times New Roman"/>
            </a:endParaRPr>
          </a:p>
          <a:p>
            <a:pPr>
              <a:spcBef>
                <a:spcPts val="20"/>
              </a:spcBef>
            </a:pPr>
            <a:endParaRPr sz="2200" dirty="0">
              <a:latin typeface="Times New Roman"/>
              <a:cs typeface="Times New Roman"/>
            </a:endParaRPr>
          </a:p>
          <a:p>
            <a:pPr marL="96939">
              <a:tabLst>
                <a:tab pos="953026" algn="l"/>
                <a:tab pos="1809111" algn="l"/>
                <a:tab pos="2666458" algn="l"/>
                <a:tab pos="3522545" algn="l"/>
                <a:tab pos="4378632" algn="l"/>
                <a:tab pos="5235977" algn="l"/>
                <a:tab pos="6092064" algn="l"/>
                <a:tab pos="6880167" algn="l"/>
                <a:tab pos="7736254" algn="l"/>
              </a:tabLst>
            </a:pPr>
            <a:r>
              <a:rPr sz="2100" spc="30" dirty="0">
                <a:solidFill>
                  <a:srgbClr val="0000FF"/>
                </a:solidFill>
                <a:latin typeface="Tahoma"/>
                <a:cs typeface="Tahoma"/>
              </a:rPr>
              <a:t>#</a:t>
            </a:r>
            <a:r>
              <a:rPr sz="2100" spc="30" dirty="0">
                <a:solidFill>
                  <a:srgbClr val="0000FF"/>
                </a:solidFill>
                <a:latin typeface="Arial"/>
                <a:cs typeface="Arial"/>
              </a:rPr>
              <a:t>2	</a:t>
            </a:r>
            <a:r>
              <a:rPr sz="2100" spc="30" dirty="0">
                <a:solidFill>
                  <a:srgbClr val="0000FF"/>
                </a:solidFill>
                <a:latin typeface="Tahoma"/>
                <a:cs typeface="Tahoma"/>
              </a:rPr>
              <a:t>#</a:t>
            </a:r>
            <a:r>
              <a:rPr sz="2100" spc="30" dirty="0">
                <a:solidFill>
                  <a:srgbClr val="0000FF"/>
                </a:solidFill>
                <a:latin typeface="Arial"/>
                <a:cs typeface="Arial"/>
              </a:rPr>
              <a:t>3	</a:t>
            </a:r>
            <a:r>
              <a:rPr sz="2100" spc="30" dirty="0">
                <a:solidFill>
                  <a:srgbClr val="0000FF"/>
                </a:solidFill>
                <a:latin typeface="Tahoma"/>
                <a:cs typeface="Tahoma"/>
              </a:rPr>
              <a:t>#</a:t>
            </a:r>
            <a:r>
              <a:rPr sz="2100" spc="30" dirty="0">
                <a:solidFill>
                  <a:srgbClr val="0000FF"/>
                </a:solidFill>
                <a:latin typeface="Arial"/>
                <a:cs typeface="Arial"/>
              </a:rPr>
              <a:t>4	</a:t>
            </a:r>
            <a:r>
              <a:rPr sz="2100" spc="30" dirty="0">
                <a:solidFill>
                  <a:srgbClr val="0000FF"/>
                </a:solidFill>
                <a:latin typeface="Tahoma"/>
                <a:cs typeface="Tahoma"/>
              </a:rPr>
              <a:t>#</a:t>
            </a:r>
            <a:r>
              <a:rPr sz="2100" spc="30" dirty="0">
                <a:solidFill>
                  <a:srgbClr val="0000FF"/>
                </a:solidFill>
                <a:latin typeface="Arial"/>
                <a:cs typeface="Arial"/>
              </a:rPr>
              <a:t>5	</a:t>
            </a:r>
            <a:r>
              <a:rPr sz="2100" spc="30" dirty="0">
                <a:solidFill>
                  <a:srgbClr val="0000FF"/>
                </a:solidFill>
                <a:latin typeface="Tahoma"/>
                <a:cs typeface="Tahoma"/>
              </a:rPr>
              <a:t>#</a:t>
            </a:r>
            <a:r>
              <a:rPr sz="2100" spc="30" dirty="0">
                <a:solidFill>
                  <a:srgbClr val="0000FF"/>
                </a:solidFill>
                <a:latin typeface="Arial"/>
                <a:cs typeface="Arial"/>
              </a:rPr>
              <a:t>6	</a:t>
            </a:r>
            <a:r>
              <a:rPr sz="2100" spc="30" dirty="0">
                <a:solidFill>
                  <a:srgbClr val="0000FF"/>
                </a:solidFill>
                <a:latin typeface="Tahoma"/>
                <a:cs typeface="Tahoma"/>
              </a:rPr>
              <a:t>#</a:t>
            </a:r>
            <a:r>
              <a:rPr sz="2100" spc="30" dirty="0">
                <a:solidFill>
                  <a:srgbClr val="0000FF"/>
                </a:solidFill>
                <a:latin typeface="Arial"/>
                <a:cs typeface="Arial"/>
              </a:rPr>
              <a:t>7	</a:t>
            </a: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	</a:t>
            </a:r>
            <a:r>
              <a:rPr sz="2100" spc="-20" dirty="0">
                <a:solidFill>
                  <a:srgbClr val="0000FF"/>
                </a:solidFill>
                <a:latin typeface="Tahoma"/>
                <a:cs typeface="Tahoma"/>
              </a:rPr>
              <a:t>#</a:t>
            </a:r>
            <a:r>
              <a:rPr sz="2100" spc="-20" dirty="0">
                <a:solidFill>
                  <a:srgbClr val="0000FF"/>
                </a:solidFill>
                <a:latin typeface="Arial"/>
                <a:cs typeface="Arial"/>
              </a:rPr>
              <a:t>10	</a:t>
            </a:r>
            <a:r>
              <a:rPr sz="2100" spc="-30" dirty="0">
                <a:solidFill>
                  <a:srgbClr val="0000FF"/>
                </a:solidFill>
                <a:latin typeface="Tahoma"/>
                <a:cs typeface="Tahoma"/>
              </a:rPr>
              <a:t>#</a:t>
            </a:r>
            <a:r>
              <a:rPr sz="2100" spc="-30" dirty="0">
                <a:solidFill>
                  <a:srgbClr val="0000FF"/>
                </a:solidFill>
                <a:latin typeface="Arial"/>
                <a:cs typeface="Arial"/>
              </a:rPr>
              <a:t>11</a:t>
            </a:r>
            <a:endParaRPr sz="2100" dirty="0">
              <a:latin typeface="Arial"/>
              <a:cs typeface="Arial"/>
            </a:endParaRPr>
          </a:p>
        </p:txBody>
      </p:sp>
      <p:sp>
        <p:nvSpPr>
          <p:cNvPr id="62" name="object 62"/>
          <p:cNvSpPr/>
          <p:nvPr/>
        </p:nvSpPr>
        <p:spPr>
          <a:xfrm>
            <a:off x="3952348"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63" name="object 63"/>
          <p:cNvSpPr/>
          <p:nvPr/>
        </p:nvSpPr>
        <p:spPr>
          <a:xfrm>
            <a:off x="4269223"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4" name="object 64"/>
          <p:cNvSpPr/>
          <p:nvPr/>
        </p:nvSpPr>
        <p:spPr>
          <a:xfrm>
            <a:off x="4452188" y="3452992"/>
            <a:ext cx="285907" cy="143452"/>
          </a:xfrm>
          <a:custGeom>
            <a:avLst/>
            <a:gdLst/>
            <a:ahLst/>
            <a:cxnLst/>
            <a:rect l="l" t="t" r="r" b="b"/>
            <a:pathLst>
              <a:path w="144144" h="72389">
                <a:moveTo>
                  <a:pt x="0" y="0"/>
                </a:moveTo>
                <a:lnTo>
                  <a:pt x="0" y="72000"/>
                </a:lnTo>
                <a:lnTo>
                  <a:pt x="144000" y="72000"/>
                </a:lnTo>
                <a:lnTo>
                  <a:pt x="144000" y="5820"/>
                </a:lnTo>
              </a:path>
            </a:pathLst>
          </a:custGeom>
          <a:ln w="5060">
            <a:solidFill>
              <a:srgbClr val="00AEEF"/>
            </a:solidFill>
          </a:ln>
        </p:spPr>
        <p:txBody>
          <a:bodyPr wrap="square" lIns="0" tIns="0" rIns="0" bIns="0" rtlCol="0"/>
          <a:lstStyle/>
          <a:p>
            <a:endParaRPr/>
          </a:p>
        </p:txBody>
      </p:sp>
      <p:sp>
        <p:nvSpPr>
          <p:cNvPr id="65" name="object 65"/>
          <p:cNvSpPr/>
          <p:nvPr/>
        </p:nvSpPr>
        <p:spPr>
          <a:xfrm>
            <a:off x="4697655"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6" name="object 66"/>
          <p:cNvSpPr/>
          <p:nvPr/>
        </p:nvSpPr>
        <p:spPr>
          <a:xfrm>
            <a:off x="4880621" y="3452992"/>
            <a:ext cx="714139" cy="143452"/>
          </a:xfrm>
          <a:custGeom>
            <a:avLst/>
            <a:gdLst/>
            <a:ahLst/>
            <a:cxnLst/>
            <a:rect l="l" t="t" r="r" b="b"/>
            <a:pathLst>
              <a:path w="360044" h="72389">
                <a:moveTo>
                  <a:pt x="0" y="0"/>
                </a:moveTo>
                <a:lnTo>
                  <a:pt x="0" y="72000"/>
                </a:lnTo>
                <a:lnTo>
                  <a:pt x="360002" y="72000"/>
                </a:lnTo>
                <a:lnTo>
                  <a:pt x="360002" y="5820"/>
                </a:lnTo>
              </a:path>
            </a:pathLst>
          </a:custGeom>
          <a:ln w="5060">
            <a:solidFill>
              <a:srgbClr val="00AEEF"/>
            </a:solidFill>
          </a:ln>
        </p:spPr>
        <p:txBody>
          <a:bodyPr wrap="square" lIns="0" tIns="0" rIns="0" bIns="0" rtlCol="0"/>
          <a:lstStyle/>
          <a:p>
            <a:endParaRPr/>
          </a:p>
        </p:txBody>
      </p:sp>
      <p:sp>
        <p:nvSpPr>
          <p:cNvPr id="67" name="object 67"/>
          <p:cNvSpPr/>
          <p:nvPr/>
        </p:nvSpPr>
        <p:spPr>
          <a:xfrm>
            <a:off x="5554520"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8" name="object 68"/>
          <p:cNvSpPr/>
          <p:nvPr/>
        </p:nvSpPr>
        <p:spPr>
          <a:xfrm>
            <a:off x="5737485" y="3452992"/>
            <a:ext cx="1143630" cy="143452"/>
          </a:xfrm>
          <a:custGeom>
            <a:avLst/>
            <a:gdLst/>
            <a:ahLst/>
            <a:cxnLst/>
            <a:rect l="l" t="t" r="r" b="b"/>
            <a:pathLst>
              <a:path w="576579" h="72389">
                <a:moveTo>
                  <a:pt x="0" y="0"/>
                </a:moveTo>
                <a:lnTo>
                  <a:pt x="0" y="72000"/>
                </a:lnTo>
                <a:lnTo>
                  <a:pt x="576004" y="72000"/>
                </a:lnTo>
                <a:lnTo>
                  <a:pt x="576004" y="5820"/>
                </a:lnTo>
              </a:path>
            </a:pathLst>
          </a:custGeom>
          <a:ln w="5060">
            <a:solidFill>
              <a:srgbClr val="00AEEF"/>
            </a:solidFill>
          </a:ln>
        </p:spPr>
        <p:txBody>
          <a:bodyPr wrap="square" lIns="0" tIns="0" rIns="0" bIns="0" rtlCol="0"/>
          <a:lstStyle/>
          <a:p>
            <a:endParaRPr/>
          </a:p>
        </p:txBody>
      </p:sp>
      <p:sp>
        <p:nvSpPr>
          <p:cNvPr id="69" name="object 69"/>
          <p:cNvSpPr/>
          <p:nvPr/>
        </p:nvSpPr>
        <p:spPr>
          <a:xfrm>
            <a:off x="6839822"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0" name="object 70"/>
          <p:cNvSpPr/>
          <p:nvPr/>
        </p:nvSpPr>
        <p:spPr>
          <a:xfrm>
            <a:off x="7022785"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71" name="object 71"/>
          <p:cNvSpPr/>
          <p:nvPr/>
        </p:nvSpPr>
        <p:spPr>
          <a:xfrm>
            <a:off x="7339658"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2" name="object 72"/>
          <p:cNvSpPr/>
          <p:nvPr/>
        </p:nvSpPr>
        <p:spPr>
          <a:xfrm>
            <a:off x="2902687" y="3024952"/>
            <a:ext cx="836311" cy="429097"/>
          </a:xfrm>
          <a:custGeom>
            <a:avLst/>
            <a:gdLst/>
            <a:ahLst/>
            <a:cxnLst/>
            <a:rect l="l" t="t" r="r" b="b"/>
            <a:pathLst>
              <a:path w="421639" h="216535">
                <a:moveTo>
                  <a:pt x="0" y="216001"/>
                </a:moveTo>
                <a:lnTo>
                  <a:pt x="0" y="0"/>
                </a:lnTo>
                <a:lnTo>
                  <a:pt x="421203" y="0"/>
                </a:lnTo>
                <a:lnTo>
                  <a:pt x="421203" y="216001"/>
                </a:lnTo>
                <a:lnTo>
                  <a:pt x="0" y="216001"/>
                </a:lnTo>
                <a:close/>
              </a:path>
            </a:pathLst>
          </a:custGeom>
          <a:ln w="15183">
            <a:solidFill>
              <a:srgbClr val="0000FF"/>
            </a:solidFill>
          </a:ln>
        </p:spPr>
        <p:txBody>
          <a:bodyPr wrap="square" lIns="0" tIns="0" rIns="0" bIns="0" rtlCol="0"/>
          <a:lstStyle/>
          <a:p>
            <a:endParaRPr/>
          </a:p>
        </p:txBody>
      </p:sp>
      <p:sp>
        <p:nvSpPr>
          <p:cNvPr id="73" name="object 73"/>
          <p:cNvSpPr/>
          <p:nvPr/>
        </p:nvSpPr>
        <p:spPr>
          <a:xfrm>
            <a:off x="5880296" y="3024952"/>
            <a:ext cx="857720" cy="429097"/>
          </a:xfrm>
          <a:custGeom>
            <a:avLst/>
            <a:gdLst/>
            <a:ahLst/>
            <a:cxnLst/>
            <a:rect l="l" t="t" r="r" b="b"/>
            <a:pathLst>
              <a:path w="432435" h="216535">
                <a:moveTo>
                  <a:pt x="0" y="216001"/>
                </a:moveTo>
                <a:lnTo>
                  <a:pt x="0" y="0"/>
                </a:lnTo>
                <a:lnTo>
                  <a:pt x="432003" y="0"/>
                </a:lnTo>
                <a:lnTo>
                  <a:pt x="432003" y="216001"/>
                </a:lnTo>
                <a:lnTo>
                  <a:pt x="0" y="216001"/>
                </a:lnTo>
                <a:close/>
              </a:path>
            </a:pathLst>
          </a:custGeom>
          <a:ln w="15183">
            <a:solidFill>
              <a:srgbClr val="0000FF"/>
            </a:solidFill>
          </a:ln>
        </p:spPr>
        <p:txBody>
          <a:bodyPr wrap="square" lIns="0" tIns="0" rIns="0" bIns="0" rtlCol="0"/>
          <a:lstStyle/>
          <a:p>
            <a:endParaRPr/>
          </a:p>
        </p:txBody>
      </p:sp>
      <p:sp>
        <p:nvSpPr>
          <p:cNvPr id="74" name="object 74"/>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5183">
            <a:solidFill>
              <a:srgbClr val="0000FF"/>
            </a:solidFill>
          </a:ln>
        </p:spPr>
        <p:txBody>
          <a:bodyPr wrap="square" lIns="0" tIns="0" rIns="0" bIns="0" rtlCol="0"/>
          <a:lstStyle/>
          <a:p>
            <a:endParaRPr/>
          </a:p>
        </p:txBody>
      </p:sp>
      <p:graphicFrame>
        <p:nvGraphicFramePr>
          <p:cNvPr id="75" name="object 75"/>
          <p:cNvGraphicFramePr>
            <a:graphicFrameLocks noGrp="1"/>
          </p:cNvGraphicFramePr>
          <p:nvPr/>
        </p:nvGraphicFramePr>
        <p:xfrm>
          <a:off x="305649" y="4156364"/>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1270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77" name="object 77"/>
          <p:cNvSpPr txBox="1"/>
          <p:nvPr/>
        </p:nvSpPr>
        <p:spPr>
          <a:xfrm>
            <a:off x="390699" y="6141648"/>
            <a:ext cx="1411904" cy="294953"/>
          </a:xfrm>
          <a:prstGeom prst="rect">
            <a:avLst/>
          </a:prstGeom>
        </p:spPr>
        <p:txBody>
          <a:bodyPr vert="horz" wrap="square" lIns="0" tIns="0" rIns="0" bIns="0" rtlCol="0">
            <a:spAutoFit/>
          </a:bodyPr>
          <a:lstStyle/>
          <a:p>
            <a:pPr marL="25179">
              <a:lnSpc>
                <a:spcPts val="2280"/>
              </a:lnSpc>
              <a:tabLst>
                <a:tab pos="881266" algn="l"/>
              </a:tabLst>
            </a:pPr>
            <a:r>
              <a:rPr sz="2100" spc="-20" dirty="0">
                <a:solidFill>
                  <a:srgbClr val="0000FF"/>
                </a:solidFill>
                <a:latin typeface="Tahoma"/>
                <a:cs typeface="Tahoma"/>
              </a:rPr>
              <a:t>#</a:t>
            </a:r>
            <a:r>
              <a:rPr sz="2100" spc="-20" dirty="0">
                <a:solidFill>
                  <a:srgbClr val="0000FF"/>
                </a:solidFill>
                <a:latin typeface="Arial"/>
                <a:cs typeface="Arial"/>
              </a:rPr>
              <a:t>12	</a:t>
            </a:r>
            <a:r>
              <a:rPr sz="2100" spc="-30" dirty="0">
                <a:solidFill>
                  <a:srgbClr val="0000FF"/>
                </a:solidFill>
                <a:latin typeface="Tahoma"/>
                <a:cs typeface="Tahoma"/>
              </a:rPr>
              <a:t>#</a:t>
            </a:r>
            <a:r>
              <a:rPr sz="2100" spc="-30" dirty="0">
                <a:solidFill>
                  <a:srgbClr val="0000FF"/>
                </a:solidFill>
                <a:latin typeface="Arial"/>
                <a:cs typeface="Arial"/>
              </a:rPr>
              <a:t>13</a:t>
            </a:r>
            <a:endParaRPr sz="2100">
              <a:latin typeface="Arial"/>
              <a:cs typeface="Arial"/>
            </a:endParaRPr>
          </a:p>
        </p:txBody>
      </p:sp>
      <p:sp>
        <p:nvSpPr>
          <p:cNvPr id="78" name="object 78"/>
          <p:cNvSpPr txBox="1"/>
          <p:nvPr/>
        </p:nvSpPr>
        <p:spPr>
          <a:xfrm>
            <a:off x="210440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14</a:t>
            </a:r>
            <a:endParaRPr sz="2100">
              <a:latin typeface="Arial"/>
              <a:cs typeface="Arial"/>
            </a:endParaRPr>
          </a:p>
        </p:txBody>
      </p:sp>
      <p:sp>
        <p:nvSpPr>
          <p:cNvPr id="79" name="object 79"/>
          <p:cNvSpPr txBox="1"/>
          <p:nvPr/>
        </p:nvSpPr>
        <p:spPr>
          <a:xfrm>
            <a:off x="2961245"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15</a:t>
            </a:r>
            <a:endParaRPr sz="2100">
              <a:latin typeface="Arial"/>
              <a:cs typeface="Arial"/>
            </a:endParaRPr>
          </a:p>
        </p:txBody>
      </p:sp>
      <p:sp>
        <p:nvSpPr>
          <p:cNvPr id="80" name="object 80"/>
          <p:cNvSpPr txBox="1"/>
          <p:nvPr/>
        </p:nvSpPr>
        <p:spPr>
          <a:xfrm>
            <a:off x="381811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16</a:t>
            </a:r>
            <a:endParaRPr sz="2100">
              <a:latin typeface="Arial"/>
              <a:cs typeface="Arial"/>
            </a:endParaRPr>
          </a:p>
        </p:txBody>
      </p:sp>
      <p:sp>
        <p:nvSpPr>
          <p:cNvPr id="81" name="object 81"/>
          <p:cNvSpPr txBox="1"/>
          <p:nvPr/>
        </p:nvSpPr>
        <p:spPr>
          <a:xfrm>
            <a:off x="467495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17</a:t>
            </a:r>
            <a:endParaRPr sz="2100">
              <a:latin typeface="Arial"/>
              <a:cs typeface="Arial"/>
            </a:endParaRPr>
          </a:p>
        </p:txBody>
      </p:sp>
      <p:sp>
        <p:nvSpPr>
          <p:cNvPr id="82" name="object 82"/>
          <p:cNvSpPr txBox="1"/>
          <p:nvPr/>
        </p:nvSpPr>
        <p:spPr>
          <a:xfrm>
            <a:off x="553181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18</a:t>
            </a:r>
            <a:endParaRPr sz="2100">
              <a:latin typeface="Arial"/>
              <a:cs typeface="Arial"/>
            </a:endParaRPr>
          </a:p>
        </p:txBody>
      </p:sp>
      <p:sp>
        <p:nvSpPr>
          <p:cNvPr id="83" name="object 83"/>
          <p:cNvSpPr txBox="1"/>
          <p:nvPr/>
        </p:nvSpPr>
        <p:spPr>
          <a:xfrm>
            <a:off x="638865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19</a:t>
            </a:r>
            <a:endParaRPr sz="2100">
              <a:latin typeface="Arial"/>
              <a:cs typeface="Arial"/>
            </a:endParaRPr>
          </a:p>
        </p:txBody>
      </p:sp>
      <p:sp>
        <p:nvSpPr>
          <p:cNvPr id="84" name="object 84"/>
          <p:cNvSpPr txBox="1"/>
          <p:nvPr/>
        </p:nvSpPr>
        <p:spPr>
          <a:xfrm>
            <a:off x="724552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20</a:t>
            </a:r>
            <a:endParaRPr sz="2100">
              <a:latin typeface="Arial"/>
              <a:cs typeface="Arial"/>
            </a:endParaRPr>
          </a:p>
        </p:txBody>
      </p:sp>
      <p:sp>
        <p:nvSpPr>
          <p:cNvPr id="85" name="object 85"/>
          <p:cNvSpPr txBox="1"/>
          <p:nvPr/>
        </p:nvSpPr>
        <p:spPr>
          <a:xfrm>
            <a:off x="8102388"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21</a:t>
            </a:r>
            <a:endParaRPr sz="2100">
              <a:latin typeface="Arial"/>
              <a:cs typeface="Arial"/>
            </a:endParaRPr>
          </a:p>
        </p:txBody>
      </p:sp>
      <p:graphicFrame>
        <p:nvGraphicFramePr>
          <p:cNvPr id="76" name="object 76"/>
          <p:cNvGraphicFramePr>
            <a:graphicFrameLocks noGrp="1"/>
          </p:cNvGraphicFramePr>
          <p:nvPr/>
        </p:nvGraphicFramePr>
        <p:xfrm>
          <a:off x="300629" y="5440482"/>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87" name="Rectangle 8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8" name="Rectangle 8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Liên kết các cluster</a:t>
            </a:r>
          </a:p>
        </p:txBody>
      </p:sp>
      <p:graphicFrame>
        <p:nvGraphicFramePr>
          <p:cNvPr id="89" name="object 34"/>
          <p:cNvGraphicFramePr>
            <a:graphicFrameLocks noGrp="1"/>
          </p:cNvGraphicFramePr>
          <p:nvPr>
            <p:extLst>
              <p:ext uri="{D42A27DB-BD31-4B8C-83A1-F6EECF244321}">
                <p14:modId xmlns:p14="http://schemas.microsoft.com/office/powerpoint/2010/main" val="1792165446"/>
              </p:ext>
            </p:extLst>
          </p:nvPr>
        </p:nvGraphicFramePr>
        <p:xfrm>
          <a:off x="300630" y="1717648"/>
          <a:ext cx="7283355" cy="621324"/>
        </p:xfrm>
        <a:graphic>
          <a:graphicData uri="http://schemas.openxmlformats.org/drawingml/2006/table">
            <a:tbl>
              <a:tblPr firstRow="1" bandRow="1">
                <a:tableStyleId>{2D5ABB26-0587-4C30-8999-92F81FD0307C}</a:tableStyleId>
              </a:tblPr>
              <a:tblGrid>
                <a:gridCol w="1428109">
                  <a:extLst>
                    <a:ext uri="{9D8B030D-6E8A-4147-A177-3AD203B41FA5}">
                      <a16:colId xmlns:a16="http://schemas.microsoft.com/office/drawing/2014/main" val="20000"/>
                    </a:ext>
                  </a:extLst>
                </a:gridCol>
                <a:gridCol w="714054">
                  <a:extLst>
                    <a:ext uri="{9D8B030D-6E8A-4147-A177-3AD203B41FA5}">
                      <a16:colId xmlns:a16="http://schemas.microsoft.com/office/drawing/2014/main" val="20001"/>
                    </a:ext>
                  </a:extLst>
                </a:gridCol>
                <a:gridCol w="285622">
                  <a:extLst>
                    <a:ext uri="{9D8B030D-6E8A-4147-A177-3AD203B41FA5}">
                      <a16:colId xmlns:a16="http://schemas.microsoft.com/office/drawing/2014/main" val="20002"/>
                    </a:ext>
                  </a:extLst>
                </a:gridCol>
                <a:gridCol w="1856543">
                  <a:extLst>
                    <a:ext uri="{9D8B030D-6E8A-4147-A177-3AD203B41FA5}">
                      <a16:colId xmlns:a16="http://schemas.microsoft.com/office/drawing/2014/main" val="20003"/>
                    </a:ext>
                  </a:extLst>
                </a:gridCol>
                <a:gridCol w="714054">
                  <a:extLst>
                    <a:ext uri="{9D8B030D-6E8A-4147-A177-3AD203B41FA5}">
                      <a16:colId xmlns:a16="http://schemas.microsoft.com/office/drawing/2014/main" val="20004"/>
                    </a:ext>
                  </a:extLst>
                </a:gridCol>
                <a:gridCol w="714054">
                  <a:extLst>
                    <a:ext uri="{9D8B030D-6E8A-4147-A177-3AD203B41FA5}">
                      <a16:colId xmlns:a16="http://schemas.microsoft.com/office/drawing/2014/main" val="20005"/>
                    </a:ext>
                  </a:extLst>
                </a:gridCol>
                <a:gridCol w="714054">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tblGrid>
              <a:tr h="621324">
                <a:tc>
                  <a:txBody>
                    <a:bodyPr/>
                    <a:lstStyle/>
                    <a:p>
                      <a:pPr marL="44450">
                        <a:lnSpc>
                          <a:spcPct val="100000"/>
                        </a:lnSpc>
                        <a:spcBef>
                          <a:spcPts val="640"/>
                        </a:spcBef>
                      </a:pPr>
                      <a:r>
                        <a:rPr sz="2100" spc="-40" dirty="0">
                          <a:solidFill>
                            <a:srgbClr val="BF7F3F"/>
                          </a:solidFill>
                          <a:latin typeface="Arial"/>
                          <a:cs typeface="Arial"/>
                        </a:rPr>
                        <a:t>ABC</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44450">
                        <a:lnSpc>
                          <a:spcPct val="100000"/>
                        </a:lnSpc>
                        <a:spcBef>
                          <a:spcPts val="640"/>
                        </a:spcBef>
                      </a:pPr>
                      <a:r>
                        <a:rPr sz="2100" spc="30" dirty="0">
                          <a:solidFill>
                            <a:srgbClr val="BF7F3F"/>
                          </a:solidFill>
                          <a:latin typeface="Arial"/>
                          <a:cs typeface="Arial"/>
                        </a:rPr>
                        <a:t>TXT</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9050">
                        <a:lnSpc>
                          <a:spcPct val="100000"/>
                        </a:lnSpc>
                        <a:spcBef>
                          <a:spcPts val="640"/>
                        </a:spcBef>
                      </a:pPr>
                      <a:r>
                        <a:rPr sz="2100" dirty="0">
                          <a:solidFill>
                            <a:srgbClr val="BF7F3F"/>
                          </a:solidFill>
                          <a:latin typeface="Arial"/>
                          <a:cs typeface="Arial"/>
                        </a:rPr>
                        <a:t>A</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4130">
                        <a:lnSpc>
                          <a:spcPct val="100000"/>
                        </a:lnSpc>
                        <a:spcBef>
                          <a:spcPts val="640"/>
                        </a:spcBef>
                      </a:pPr>
                      <a:r>
                        <a:rPr sz="2100" spc="-30" dirty="0">
                          <a:solidFill>
                            <a:srgbClr val="BF7F3F"/>
                          </a:solidFill>
                          <a:latin typeface="Arial"/>
                          <a:cs typeface="Arial"/>
                        </a:rPr>
                        <a:t>Time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34290">
                        <a:lnSpc>
                          <a:spcPct val="100000"/>
                        </a:lnSpc>
                        <a:spcBef>
                          <a:spcPts val="640"/>
                        </a:spcBef>
                      </a:pPr>
                      <a:r>
                        <a:rPr sz="2100" spc="-35" dirty="0">
                          <a:solidFill>
                            <a:srgbClr val="BF7F3F"/>
                          </a:solidFill>
                          <a:latin typeface="Arial"/>
                          <a:cs typeface="Arial"/>
                        </a:rPr>
                        <a:t>Date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69215">
                        <a:lnSpc>
                          <a:spcPct val="100000"/>
                        </a:lnSpc>
                        <a:spcBef>
                          <a:spcPts val="620"/>
                        </a:spcBef>
                      </a:pPr>
                      <a:r>
                        <a:rPr sz="2100" spc="-70" dirty="0">
                          <a:solidFill>
                            <a:srgbClr val="BF7F3F"/>
                          </a:solidFill>
                          <a:latin typeface="Arial"/>
                          <a:cs typeface="Arial"/>
                        </a:rPr>
                        <a:t>008</a:t>
                      </a:r>
                      <a:endParaRPr sz="2100">
                        <a:latin typeface="Arial"/>
                        <a:cs typeface="Arial"/>
                      </a:endParaRPr>
                    </a:p>
                  </a:txBody>
                  <a:tcPr marL="0" marR="0" marT="156035"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3345">
                        <a:lnSpc>
                          <a:spcPct val="100000"/>
                        </a:lnSpc>
                        <a:spcBef>
                          <a:spcPts val="640"/>
                        </a:spcBef>
                      </a:pPr>
                      <a:r>
                        <a:rPr sz="2100" spc="-80" dirty="0">
                          <a:solidFill>
                            <a:srgbClr val="BF7F3F"/>
                          </a:solidFill>
                          <a:latin typeface="Arial"/>
                          <a:cs typeface="Arial"/>
                        </a:rPr>
                        <a:t>Size</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bl>
          </a:graphicData>
        </a:graphic>
      </p:graphicFrame>
      <p:sp>
        <p:nvSpPr>
          <p:cNvPr id="90" name="object 35"/>
          <p:cNvSpPr txBox="1"/>
          <p:nvPr/>
        </p:nvSpPr>
        <p:spPr>
          <a:xfrm>
            <a:off x="387146" y="2677863"/>
            <a:ext cx="571815" cy="346048"/>
          </a:xfrm>
          <a:prstGeom prst="rect">
            <a:avLst/>
          </a:prstGeom>
        </p:spPr>
        <p:txBody>
          <a:bodyPr vert="horz" wrap="square" lIns="0" tIns="22661" rIns="0" bIns="0" rtlCol="0">
            <a:spAutoFit/>
          </a:bodyPr>
          <a:lstStyle/>
          <a:p>
            <a:pPr marL="25179">
              <a:spcBef>
                <a:spcPts val="178"/>
              </a:spcBef>
            </a:pPr>
            <a:r>
              <a:rPr sz="2100" b="1" spc="-59" dirty="0">
                <a:solidFill>
                  <a:srgbClr val="0000FF"/>
                </a:solidFill>
                <a:latin typeface="Arial"/>
                <a:cs typeface="Arial"/>
              </a:rPr>
              <a:t>FAT</a:t>
            </a:r>
            <a:endParaRPr sz="2100">
              <a:latin typeface="Arial"/>
              <a:cs typeface="Arial"/>
            </a:endParaRPr>
          </a:p>
        </p:txBody>
      </p:sp>
      <p:sp>
        <p:nvSpPr>
          <p:cNvPr id="91" name="object 36"/>
          <p:cNvSpPr txBox="1"/>
          <p:nvPr/>
        </p:nvSpPr>
        <p:spPr>
          <a:xfrm>
            <a:off x="1262982" y="2716277"/>
            <a:ext cx="7523016" cy="331930"/>
          </a:xfrm>
          <a:prstGeom prst="rect">
            <a:avLst/>
          </a:prstGeom>
        </p:spPr>
        <p:txBody>
          <a:bodyPr vert="horz" wrap="square" lIns="0" tIns="23920" rIns="0" bIns="0" rtlCol="0">
            <a:spAutoFit/>
          </a:bodyPr>
          <a:lstStyle/>
          <a:p>
            <a:pPr marL="25179">
              <a:spcBef>
                <a:spcPts val="188"/>
              </a:spcBef>
              <a:tabLst>
                <a:tab pos="453222" algn="l"/>
                <a:tab pos="881266" algn="l"/>
                <a:tab pos="1309309" algn="l"/>
                <a:tab pos="1737352" algn="l"/>
                <a:tab pos="2165396" algn="l"/>
                <a:tab pos="2593439" algn="l"/>
                <a:tab pos="3022741" algn="l"/>
              </a:tabLst>
            </a:pPr>
            <a:r>
              <a:rPr sz="2000" spc="-119" dirty="0">
                <a:solidFill>
                  <a:srgbClr val="0000FF"/>
                </a:solidFill>
                <a:latin typeface="Arial"/>
                <a:cs typeface="Arial"/>
              </a:rPr>
              <a:t>2	3	4	5	6	7	8	9   </a:t>
            </a:r>
            <a:r>
              <a:rPr sz="2000" spc="30" dirty="0">
                <a:solidFill>
                  <a:srgbClr val="0000FF"/>
                </a:solidFill>
                <a:latin typeface="Arial"/>
                <a:cs typeface="Arial"/>
              </a:rPr>
              <a:t> </a:t>
            </a:r>
            <a:r>
              <a:rPr sz="2000" spc="-129" dirty="0">
                <a:solidFill>
                  <a:srgbClr val="0000FF"/>
                </a:solidFill>
                <a:latin typeface="Arial"/>
                <a:cs typeface="Arial"/>
              </a:rPr>
              <a:t>10  </a:t>
            </a:r>
            <a:r>
              <a:rPr sz="2000" spc="-10" dirty="0">
                <a:solidFill>
                  <a:srgbClr val="0000FF"/>
                </a:solidFill>
                <a:latin typeface="Arial"/>
                <a:cs typeface="Arial"/>
              </a:rPr>
              <a:t> </a:t>
            </a:r>
            <a:r>
              <a:rPr sz="2000" spc="-129" dirty="0">
                <a:solidFill>
                  <a:srgbClr val="0000FF"/>
                </a:solidFill>
                <a:latin typeface="Arial"/>
                <a:cs typeface="Arial"/>
              </a:rPr>
              <a:t>11  </a:t>
            </a:r>
            <a:r>
              <a:rPr sz="2000" spc="-10" dirty="0">
                <a:solidFill>
                  <a:srgbClr val="0000FF"/>
                </a:solidFill>
                <a:latin typeface="Arial"/>
                <a:cs typeface="Arial"/>
              </a:rPr>
              <a:t> </a:t>
            </a:r>
            <a:r>
              <a:rPr sz="2000" spc="-129" dirty="0">
                <a:solidFill>
                  <a:srgbClr val="0000FF"/>
                </a:solidFill>
                <a:latin typeface="Arial"/>
                <a:cs typeface="Arial"/>
              </a:rPr>
              <a:t>12  </a:t>
            </a:r>
            <a:r>
              <a:rPr sz="2000" spc="-10" dirty="0">
                <a:solidFill>
                  <a:srgbClr val="0000FF"/>
                </a:solidFill>
                <a:latin typeface="Arial"/>
                <a:cs typeface="Arial"/>
              </a:rPr>
              <a:t> </a:t>
            </a:r>
            <a:r>
              <a:rPr sz="2000" spc="-129" dirty="0">
                <a:solidFill>
                  <a:srgbClr val="0000FF"/>
                </a:solidFill>
                <a:latin typeface="Arial"/>
                <a:cs typeface="Arial"/>
              </a:rPr>
              <a:t>13  </a:t>
            </a:r>
            <a:r>
              <a:rPr sz="2000" spc="-10" dirty="0">
                <a:solidFill>
                  <a:srgbClr val="0000FF"/>
                </a:solidFill>
                <a:latin typeface="Arial"/>
                <a:cs typeface="Arial"/>
              </a:rPr>
              <a:t> </a:t>
            </a:r>
            <a:r>
              <a:rPr sz="2000" spc="-129" dirty="0">
                <a:solidFill>
                  <a:srgbClr val="0000FF"/>
                </a:solidFill>
                <a:latin typeface="Arial"/>
                <a:cs typeface="Arial"/>
              </a:rPr>
              <a:t>14  </a:t>
            </a:r>
            <a:r>
              <a:rPr sz="2000" spc="-10" dirty="0">
                <a:solidFill>
                  <a:srgbClr val="0000FF"/>
                </a:solidFill>
                <a:latin typeface="Arial"/>
                <a:cs typeface="Arial"/>
              </a:rPr>
              <a:t> </a:t>
            </a:r>
            <a:r>
              <a:rPr sz="2000" spc="-129" dirty="0">
                <a:solidFill>
                  <a:srgbClr val="0000FF"/>
                </a:solidFill>
                <a:latin typeface="Arial"/>
                <a:cs typeface="Arial"/>
              </a:rPr>
              <a:t>15  </a:t>
            </a:r>
            <a:r>
              <a:rPr sz="2000" spc="-10" dirty="0">
                <a:solidFill>
                  <a:srgbClr val="0000FF"/>
                </a:solidFill>
                <a:latin typeface="Arial"/>
                <a:cs typeface="Arial"/>
              </a:rPr>
              <a:t> </a:t>
            </a:r>
            <a:r>
              <a:rPr sz="2000" spc="-129" dirty="0">
                <a:solidFill>
                  <a:srgbClr val="0000FF"/>
                </a:solidFill>
                <a:latin typeface="Arial"/>
                <a:cs typeface="Arial"/>
              </a:rPr>
              <a:t>16  </a:t>
            </a:r>
            <a:r>
              <a:rPr sz="2000" spc="-10" dirty="0">
                <a:solidFill>
                  <a:srgbClr val="0000FF"/>
                </a:solidFill>
                <a:latin typeface="Arial"/>
                <a:cs typeface="Arial"/>
              </a:rPr>
              <a:t> </a:t>
            </a:r>
            <a:r>
              <a:rPr sz="2000" spc="-129" dirty="0">
                <a:solidFill>
                  <a:srgbClr val="0000FF"/>
                </a:solidFill>
                <a:latin typeface="Arial"/>
                <a:cs typeface="Arial"/>
              </a:rPr>
              <a:t>17  </a:t>
            </a:r>
            <a:r>
              <a:rPr sz="2000" spc="-10" dirty="0">
                <a:solidFill>
                  <a:srgbClr val="0000FF"/>
                </a:solidFill>
                <a:latin typeface="Arial"/>
                <a:cs typeface="Arial"/>
              </a:rPr>
              <a:t> </a:t>
            </a:r>
            <a:r>
              <a:rPr sz="2000" spc="-129" dirty="0">
                <a:solidFill>
                  <a:srgbClr val="0000FF"/>
                </a:solidFill>
                <a:latin typeface="Arial"/>
                <a:cs typeface="Arial"/>
              </a:rPr>
              <a:t>18  </a:t>
            </a:r>
            <a:r>
              <a:rPr sz="2000" spc="-10" dirty="0">
                <a:solidFill>
                  <a:srgbClr val="0000FF"/>
                </a:solidFill>
                <a:latin typeface="Arial"/>
                <a:cs typeface="Arial"/>
              </a:rPr>
              <a:t> </a:t>
            </a:r>
            <a:r>
              <a:rPr sz="2000" spc="-129" dirty="0">
                <a:solidFill>
                  <a:srgbClr val="0000FF"/>
                </a:solidFill>
                <a:latin typeface="Arial"/>
                <a:cs typeface="Arial"/>
              </a:rPr>
              <a:t>19</a:t>
            </a:r>
            <a:endParaRPr sz="2000" dirty="0">
              <a:latin typeface="Arial"/>
              <a:cs typeface="Arial"/>
            </a:endParaRPr>
          </a:p>
        </p:txBody>
      </p:sp>
      <p:grpSp>
        <p:nvGrpSpPr>
          <p:cNvPr id="92" name="Group 91"/>
          <p:cNvGrpSpPr/>
          <p:nvPr/>
        </p:nvGrpSpPr>
        <p:grpSpPr>
          <a:xfrm>
            <a:off x="4038600" y="2362200"/>
            <a:ext cx="2350057" cy="657245"/>
            <a:chOff x="4038600" y="2362200"/>
            <a:chExt cx="2350057" cy="657245"/>
          </a:xfrm>
        </p:grpSpPr>
        <p:cxnSp>
          <p:nvCxnSpPr>
            <p:cNvPr id="93" name="Straight Connector 92"/>
            <p:cNvCxnSpPr/>
            <p:nvPr/>
          </p:nvCxnSpPr>
          <p:spPr>
            <a:xfrm flipH="1">
              <a:off x="4038600" y="2590800"/>
              <a:ext cx="235005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388657" y="2362200"/>
              <a:ext cx="0" cy="2286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038600" y="2590800"/>
              <a:ext cx="0" cy="4286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070800"/>
      </p:ext>
    </p:extLst>
  </p:cSld>
  <p:clrMapOvr>
    <a:masterClrMapping/>
  </p:clrMapOvr>
  <p:transition>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253009" y="1371600"/>
            <a:ext cx="1411904" cy="346048"/>
          </a:xfrm>
          <a:prstGeom prst="rect">
            <a:avLst/>
          </a:prstGeom>
        </p:spPr>
        <p:txBody>
          <a:bodyPr vert="horz" wrap="square" lIns="0" tIns="22661" rIns="0" bIns="0" rtlCol="0">
            <a:spAutoFit/>
          </a:bodyPr>
          <a:lstStyle/>
          <a:p>
            <a:pPr marL="25179">
              <a:spcBef>
                <a:spcPts val="178"/>
              </a:spcBef>
            </a:pPr>
            <a:r>
              <a:rPr sz="2100" b="1" spc="-40" dirty="0">
                <a:solidFill>
                  <a:srgbClr val="0000FF"/>
                </a:solidFill>
                <a:latin typeface="Arial"/>
                <a:cs typeface="Arial"/>
              </a:rPr>
              <a:t>Root</a:t>
            </a:r>
            <a:r>
              <a:rPr sz="2100" b="1" spc="10" dirty="0">
                <a:solidFill>
                  <a:srgbClr val="0000FF"/>
                </a:solidFill>
                <a:latin typeface="Arial"/>
                <a:cs typeface="Arial"/>
              </a:rPr>
              <a:t> </a:t>
            </a:r>
            <a:r>
              <a:rPr sz="2100" b="1" spc="-50" dirty="0">
                <a:solidFill>
                  <a:srgbClr val="0000FF"/>
                </a:solidFill>
                <a:latin typeface="Arial"/>
                <a:cs typeface="Arial"/>
              </a:rPr>
              <a:t>entry</a:t>
            </a:r>
            <a:endParaRPr sz="2100" dirty="0">
              <a:latin typeface="Arial"/>
              <a:cs typeface="Arial"/>
            </a:endParaRPr>
          </a:p>
        </p:txBody>
      </p:sp>
      <p:sp>
        <p:nvSpPr>
          <p:cNvPr id="34" name="object 34"/>
          <p:cNvSpPr/>
          <p:nvPr/>
        </p:nvSpPr>
        <p:spPr>
          <a:xfrm>
            <a:off x="31066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5" name="object 35"/>
          <p:cNvSpPr/>
          <p:nvPr/>
        </p:nvSpPr>
        <p:spPr>
          <a:xfrm>
            <a:off x="739102"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6" name="object 36"/>
          <p:cNvSpPr/>
          <p:nvPr/>
        </p:nvSpPr>
        <p:spPr>
          <a:xfrm>
            <a:off x="1167534"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7" name="object 37"/>
          <p:cNvSpPr/>
          <p:nvPr/>
        </p:nvSpPr>
        <p:spPr>
          <a:xfrm>
            <a:off x="1595967"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8" name="object 38"/>
          <p:cNvSpPr/>
          <p:nvPr/>
        </p:nvSpPr>
        <p:spPr>
          <a:xfrm>
            <a:off x="2024401"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9" name="object 39"/>
          <p:cNvSpPr/>
          <p:nvPr/>
        </p:nvSpPr>
        <p:spPr>
          <a:xfrm>
            <a:off x="2452835"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0" name="object 40"/>
          <p:cNvSpPr/>
          <p:nvPr/>
        </p:nvSpPr>
        <p:spPr>
          <a:xfrm>
            <a:off x="28812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1" name="object 41"/>
          <p:cNvSpPr/>
          <p:nvPr/>
        </p:nvSpPr>
        <p:spPr>
          <a:xfrm>
            <a:off x="330970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2" name="object 42"/>
          <p:cNvSpPr/>
          <p:nvPr/>
        </p:nvSpPr>
        <p:spPr>
          <a:xfrm>
            <a:off x="3738132"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3" name="object 43"/>
          <p:cNvSpPr/>
          <p:nvPr/>
        </p:nvSpPr>
        <p:spPr>
          <a:xfrm>
            <a:off x="41665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4" name="object 44"/>
          <p:cNvSpPr/>
          <p:nvPr/>
        </p:nvSpPr>
        <p:spPr>
          <a:xfrm>
            <a:off x="459499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5" name="object 45"/>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6" name="object 46"/>
          <p:cNvSpPr/>
          <p:nvPr/>
        </p:nvSpPr>
        <p:spPr>
          <a:xfrm>
            <a:off x="545186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7" name="object 47"/>
          <p:cNvSpPr/>
          <p:nvPr/>
        </p:nvSpPr>
        <p:spPr>
          <a:xfrm>
            <a:off x="588029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8" name="object 48"/>
          <p:cNvSpPr/>
          <p:nvPr/>
        </p:nvSpPr>
        <p:spPr>
          <a:xfrm>
            <a:off x="630873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9" name="object 49"/>
          <p:cNvSpPr/>
          <p:nvPr/>
        </p:nvSpPr>
        <p:spPr>
          <a:xfrm>
            <a:off x="6737164"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0" name="object 50"/>
          <p:cNvSpPr/>
          <p:nvPr/>
        </p:nvSpPr>
        <p:spPr>
          <a:xfrm>
            <a:off x="716559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1" name="object 51"/>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2" name="object 52"/>
          <p:cNvSpPr/>
          <p:nvPr/>
        </p:nvSpPr>
        <p:spPr>
          <a:xfrm>
            <a:off x="8022463"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3" name="object 53"/>
          <p:cNvSpPr/>
          <p:nvPr/>
        </p:nvSpPr>
        <p:spPr>
          <a:xfrm>
            <a:off x="845089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5" name="object 55"/>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solidFill>
            <a:srgbClr val="00FF00"/>
          </a:solidFill>
        </p:spPr>
        <p:txBody>
          <a:bodyPr wrap="square" lIns="0" tIns="0" rIns="0" bIns="0" rtlCol="0"/>
          <a:lstStyle/>
          <a:p>
            <a:endParaRPr/>
          </a:p>
        </p:txBody>
      </p:sp>
      <p:sp>
        <p:nvSpPr>
          <p:cNvPr id="56" name="object 56"/>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ln w="10122">
            <a:solidFill>
              <a:srgbClr val="0000FF"/>
            </a:solidFill>
          </a:ln>
        </p:spPr>
        <p:txBody>
          <a:bodyPr wrap="square" lIns="0" tIns="0" rIns="0" bIns="0" rtlCol="0"/>
          <a:lstStyle/>
          <a:p>
            <a:endParaRPr/>
          </a:p>
        </p:txBody>
      </p:sp>
      <p:sp>
        <p:nvSpPr>
          <p:cNvPr id="57" name="object 57"/>
          <p:cNvSpPr txBox="1"/>
          <p:nvPr/>
        </p:nvSpPr>
        <p:spPr>
          <a:xfrm>
            <a:off x="421002" y="3141306"/>
            <a:ext cx="636050" cy="301153"/>
          </a:xfrm>
          <a:prstGeom prst="rect">
            <a:avLst/>
          </a:prstGeom>
        </p:spPr>
        <p:txBody>
          <a:bodyPr vert="horz" wrap="square" lIns="0" tIns="23920" rIns="0" bIns="0" rtlCol="0">
            <a:spAutoFit/>
          </a:bodyPr>
          <a:lstStyle/>
          <a:p>
            <a:pPr marL="25179">
              <a:spcBef>
                <a:spcPts val="188"/>
              </a:spcBef>
            </a:pPr>
            <a:r>
              <a:rPr spc="-109" dirty="0">
                <a:latin typeface="Arial"/>
                <a:cs typeface="Arial"/>
              </a:rPr>
              <a:t>values</a:t>
            </a:r>
            <a:endParaRPr>
              <a:latin typeface="Arial"/>
              <a:cs typeface="Arial"/>
            </a:endParaRPr>
          </a:p>
        </p:txBody>
      </p:sp>
      <p:sp>
        <p:nvSpPr>
          <p:cNvPr id="58" name="object 58"/>
          <p:cNvSpPr txBox="1"/>
          <p:nvPr/>
        </p:nvSpPr>
        <p:spPr>
          <a:xfrm>
            <a:off x="372007" y="3028086"/>
            <a:ext cx="8533140" cy="346048"/>
          </a:xfrm>
          <a:prstGeom prst="rect">
            <a:avLst/>
          </a:prstGeom>
        </p:spPr>
        <p:txBody>
          <a:bodyPr vert="horz" wrap="square" lIns="0" tIns="22661" rIns="0" bIns="0" rtlCol="0">
            <a:spAutoFit/>
          </a:bodyPr>
          <a:lstStyle/>
          <a:p>
            <a:pPr marL="25179">
              <a:spcBef>
                <a:spcPts val="178"/>
              </a:spcBef>
            </a:pPr>
            <a:r>
              <a:rPr sz="2700" spc="-119" baseline="27777" dirty="0">
                <a:latin typeface="Arial"/>
                <a:cs typeface="Arial"/>
              </a:rPr>
              <a:t>Special   </a:t>
            </a:r>
            <a:r>
              <a:rPr sz="2100" spc="-139" dirty="0">
                <a:latin typeface="Arial"/>
                <a:cs typeface="Arial"/>
              </a:rPr>
              <a:t>03   04   05 </a:t>
            </a:r>
            <a:r>
              <a:rPr sz="2000" spc="-89" dirty="0">
                <a:latin typeface="Arial"/>
                <a:cs typeface="Arial"/>
              </a:rPr>
              <a:t>FFF </a:t>
            </a:r>
            <a:r>
              <a:rPr sz="2100" spc="-139" dirty="0">
                <a:latin typeface="Arial"/>
                <a:cs typeface="Arial"/>
              </a:rPr>
              <a:t>00   00   09   10   12  </a:t>
            </a:r>
            <a:r>
              <a:rPr sz="2000" spc="-99" dirty="0">
                <a:latin typeface="Arial"/>
                <a:cs typeface="Arial"/>
              </a:rPr>
              <a:t>FF7 </a:t>
            </a:r>
            <a:r>
              <a:rPr sz="2100" spc="-139" dirty="0">
                <a:latin typeface="Arial"/>
                <a:cs typeface="Arial"/>
              </a:rPr>
              <a:t>15   00   00   16 </a:t>
            </a:r>
            <a:r>
              <a:rPr lang="en-US" sz="2100" spc="-139" dirty="0">
                <a:latin typeface="Arial"/>
                <a:cs typeface="Arial"/>
              </a:rPr>
              <a:t>  </a:t>
            </a:r>
            <a:r>
              <a:rPr sz="2000" spc="-89" dirty="0">
                <a:latin typeface="Arial"/>
                <a:cs typeface="Arial"/>
              </a:rPr>
              <a:t>FFF </a:t>
            </a:r>
            <a:r>
              <a:rPr sz="2100" spc="-139" dirty="0">
                <a:latin typeface="Arial"/>
                <a:cs typeface="Arial"/>
              </a:rPr>
              <a:t>00   </a:t>
            </a:r>
            <a:r>
              <a:rPr sz="3000" spc="-192" baseline="2777" dirty="0">
                <a:latin typeface="Arial"/>
                <a:cs typeface="Arial"/>
              </a:rPr>
              <a:t>21</a:t>
            </a:r>
            <a:r>
              <a:rPr sz="3000" spc="-252" baseline="2777" dirty="0">
                <a:latin typeface="Arial"/>
                <a:cs typeface="Arial"/>
              </a:rPr>
              <a:t> </a:t>
            </a:r>
            <a:r>
              <a:rPr sz="2000" spc="-89" dirty="0">
                <a:latin typeface="Arial"/>
                <a:cs typeface="Arial"/>
              </a:rPr>
              <a:t>FFF</a:t>
            </a:r>
            <a:endParaRPr sz="2000" dirty="0">
              <a:latin typeface="Arial"/>
              <a:cs typeface="Arial"/>
            </a:endParaRPr>
          </a:p>
        </p:txBody>
      </p:sp>
      <p:sp>
        <p:nvSpPr>
          <p:cNvPr id="59" name="object 59"/>
          <p:cNvSpPr txBox="1"/>
          <p:nvPr/>
        </p:nvSpPr>
        <p:spPr>
          <a:xfrm>
            <a:off x="387146" y="3819287"/>
            <a:ext cx="8269904" cy="1352725"/>
          </a:xfrm>
          <a:prstGeom prst="rect">
            <a:avLst/>
          </a:prstGeom>
        </p:spPr>
        <p:txBody>
          <a:bodyPr vert="horz" wrap="square" lIns="0" tIns="22661" rIns="0" bIns="0" rtlCol="0">
            <a:spAutoFit/>
          </a:bodyPr>
          <a:lstStyle/>
          <a:p>
            <a:pPr marL="25179">
              <a:spcBef>
                <a:spcPts val="178"/>
              </a:spcBef>
            </a:pPr>
            <a:r>
              <a:rPr sz="2100" b="1" spc="-20" dirty="0">
                <a:solidFill>
                  <a:srgbClr val="0000FF"/>
                </a:solidFill>
                <a:latin typeface="Arial"/>
                <a:cs typeface="Arial"/>
              </a:rPr>
              <a:t>DATA</a:t>
            </a:r>
            <a:endParaRPr sz="2100" dirty="0">
              <a:latin typeface="Arial"/>
              <a:cs typeface="Arial"/>
            </a:endParaRPr>
          </a:p>
          <a:p>
            <a:pPr>
              <a:lnSpc>
                <a:spcPct val="100000"/>
              </a:lnSpc>
            </a:pPr>
            <a:endParaRPr sz="2200" dirty="0">
              <a:latin typeface="Times New Roman"/>
              <a:cs typeface="Times New Roman"/>
            </a:endParaRPr>
          </a:p>
          <a:p>
            <a:pPr>
              <a:spcBef>
                <a:spcPts val="20"/>
              </a:spcBef>
            </a:pPr>
            <a:endParaRPr sz="2200" dirty="0">
              <a:latin typeface="Times New Roman"/>
              <a:cs typeface="Times New Roman"/>
            </a:endParaRPr>
          </a:p>
          <a:p>
            <a:pPr marL="96939">
              <a:tabLst>
                <a:tab pos="953026" algn="l"/>
                <a:tab pos="1809111" algn="l"/>
                <a:tab pos="2666458" algn="l"/>
                <a:tab pos="3522545" algn="l"/>
                <a:tab pos="4378632" algn="l"/>
                <a:tab pos="5235977" algn="l"/>
                <a:tab pos="6092064" algn="l"/>
                <a:tab pos="6880167" algn="l"/>
                <a:tab pos="7736254" algn="l"/>
              </a:tabLst>
            </a:pPr>
            <a:r>
              <a:rPr sz="2100" spc="30" dirty="0">
                <a:solidFill>
                  <a:srgbClr val="0000FF"/>
                </a:solidFill>
                <a:latin typeface="Tahoma"/>
                <a:cs typeface="Tahoma"/>
              </a:rPr>
              <a:t>#</a:t>
            </a:r>
            <a:r>
              <a:rPr sz="2100" spc="30" dirty="0">
                <a:solidFill>
                  <a:srgbClr val="0000FF"/>
                </a:solidFill>
                <a:latin typeface="Arial"/>
                <a:cs typeface="Arial"/>
              </a:rPr>
              <a:t>2	</a:t>
            </a:r>
            <a:r>
              <a:rPr sz="2100" spc="30" dirty="0">
                <a:solidFill>
                  <a:srgbClr val="0000FF"/>
                </a:solidFill>
                <a:latin typeface="Tahoma"/>
                <a:cs typeface="Tahoma"/>
              </a:rPr>
              <a:t>#</a:t>
            </a:r>
            <a:r>
              <a:rPr sz="2100" spc="30" dirty="0">
                <a:solidFill>
                  <a:srgbClr val="0000FF"/>
                </a:solidFill>
                <a:latin typeface="Arial"/>
                <a:cs typeface="Arial"/>
              </a:rPr>
              <a:t>3	</a:t>
            </a:r>
            <a:r>
              <a:rPr sz="2100" spc="30" dirty="0">
                <a:solidFill>
                  <a:srgbClr val="0000FF"/>
                </a:solidFill>
                <a:latin typeface="Tahoma"/>
                <a:cs typeface="Tahoma"/>
              </a:rPr>
              <a:t>#</a:t>
            </a:r>
            <a:r>
              <a:rPr sz="2100" spc="30" dirty="0">
                <a:solidFill>
                  <a:srgbClr val="0000FF"/>
                </a:solidFill>
                <a:latin typeface="Arial"/>
                <a:cs typeface="Arial"/>
              </a:rPr>
              <a:t>4	</a:t>
            </a:r>
            <a:r>
              <a:rPr sz="2100" spc="30" dirty="0">
                <a:solidFill>
                  <a:srgbClr val="0000FF"/>
                </a:solidFill>
                <a:latin typeface="Tahoma"/>
                <a:cs typeface="Tahoma"/>
              </a:rPr>
              <a:t>#</a:t>
            </a:r>
            <a:r>
              <a:rPr sz="2100" spc="30" dirty="0">
                <a:solidFill>
                  <a:srgbClr val="0000FF"/>
                </a:solidFill>
                <a:latin typeface="Arial"/>
                <a:cs typeface="Arial"/>
              </a:rPr>
              <a:t>5	</a:t>
            </a:r>
            <a:r>
              <a:rPr sz="2100" spc="30" dirty="0">
                <a:solidFill>
                  <a:srgbClr val="0000FF"/>
                </a:solidFill>
                <a:latin typeface="Tahoma"/>
                <a:cs typeface="Tahoma"/>
              </a:rPr>
              <a:t>#</a:t>
            </a:r>
            <a:r>
              <a:rPr sz="2100" spc="30" dirty="0">
                <a:solidFill>
                  <a:srgbClr val="0000FF"/>
                </a:solidFill>
                <a:latin typeface="Arial"/>
                <a:cs typeface="Arial"/>
              </a:rPr>
              <a:t>6	</a:t>
            </a:r>
            <a:r>
              <a:rPr sz="2100" spc="30" dirty="0">
                <a:solidFill>
                  <a:srgbClr val="0000FF"/>
                </a:solidFill>
                <a:latin typeface="Tahoma"/>
                <a:cs typeface="Tahoma"/>
              </a:rPr>
              <a:t>#</a:t>
            </a:r>
            <a:r>
              <a:rPr sz="2100" spc="30" dirty="0">
                <a:solidFill>
                  <a:srgbClr val="0000FF"/>
                </a:solidFill>
                <a:latin typeface="Arial"/>
                <a:cs typeface="Arial"/>
              </a:rPr>
              <a:t>7	</a:t>
            </a: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	</a:t>
            </a:r>
            <a:r>
              <a:rPr sz="2100" spc="-20" dirty="0">
                <a:solidFill>
                  <a:srgbClr val="0000FF"/>
                </a:solidFill>
                <a:latin typeface="Tahoma"/>
                <a:cs typeface="Tahoma"/>
              </a:rPr>
              <a:t>#</a:t>
            </a:r>
            <a:r>
              <a:rPr sz="2100" spc="-20" dirty="0">
                <a:solidFill>
                  <a:srgbClr val="0000FF"/>
                </a:solidFill>
                <a:latin typeface="Arial"/>
                <a:cs typeface="Arial"/>
              </a:rPr>
              <a:t>10	</a:t>
            </a:r>
            <a:r>
              <a:rPr sz="2100" spc="-30" dirty="0">
                <a:solidFill>
                  <a:srgbClr val="0000FF"/>
                </a:solidFill>
                <a:latin typeface="Tahoma"/>
                <a:cs typeface="Tahoma"/>
              </a:rPr>
              <a:t>#</a:t>
            </a:r>
            <a:r>
              <a:rPr sz="2100" spc="-30" dirty="0">
                <a:solidFill>
                  <a:srgbClr val="0000FF"/>
                </a:solidFill>
                <a:latin typeface="Arial"/>
                <a:cs typeface="Arial"/>
              </a:rPr>
              <a:t>11</a:t>
            </a:r>
            <a:endParaRPr sz="2100" dirty="0">
              <a:latin typeface="Arial"/>
              <a:cs typeface="Arial"/>
            </a:endParaRPr>
          </a:p>
        </p:txBody>
      </p:sp>
      <p:sp>
        <p:nvSpPr>
          <p:cNvPr id="62" name="object 62"/>
          <p:cNvSpPr/>
          <p:nvPr/>
        </p:nvSpPr>
        <p:spPr>
          <a:xfrm>
            <a:off x="3952348"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63" name="object 63"/>
          <p:cNvSpPr/>
          <p:nvPr/>
        </p:nvSpPr>
        <p:spPr>
          <a:xfrm>
            <a:off x="4269223"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4" name="object 64"/>
          <p:cNvSpPr/>
          <p:nvPr/>
        </p:nvSpPr>
        <p:spPr>
          <a:xfrm>
            <a:off x="4452188" y="3452992"/>
            <a:ext cx="285907" cy="143452"/>
          </a:xfrm>
          <a:custGeom>
            <a:avLst/>
            <a:gdLst/>
            <a:ahLst/>
            <a:cxnLst/>
            <a:rect l="l" t="t" r="r" b="b"/>
            <a:pathLst>
              <a:path w="144144" h="72389">
                <a:moveTo>
                  <a:pt x="0" y="0"/>
                </a:moveTo>
                <a:lnTo>
                  <a:pt x="0" y="72000"/>
                </a:lnTo>
                <a:lnTo>
                  <a:pt x="144000" y="72000"/>
                </a:lnTo>
                <a:lnTo>
                  <a:pt x="144000" y="5820"/>
                </a:lnTo>
              </a:path>
            </a:pathLst>
          </a:custGeom>
          <a:ln w="5060">
            <a:solidFill>
              <a:srgbClr val="00AEEF"/>
            </a:solidFill>
          </a:ln>
        </p:spPr>
        <p:txBody>
          <a:bodyPr wrap="square" lIns="0" tIns="0" rIns="0" bIns="0" rtlCol="0"/>
          <a:lstStyle/>
          <a:p>
            <a:endParaRPr/>
          </a:p>
        </p:txBody>
      </p:sp>
      <p:sp>
        <p:nvSpPr>
          <p:cNvPr id="65" name="object 65"/>
          <p:cNvSpPr/>
          <p:nvPr/>
        </p:nvSpPr>
        <p:spPr>
          <a:xfrm>
            <a:off x="4697655"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6" name="object 66"/>
          <p:cNvSpPr/>
          <p:nvPr/>
        </p:nvSpPr>
        <p:spPr>
          <a:xfrm>
            <a:off x="4880621" y="3452992"/>
            <a:ext cx="714139" cy="143452"/>
          </a:xfrm>
          <a:custGeom>
            <a:avLst/>
            <a:gdLst/>
            <a:ahLst/>
            <a:cxnLst/>
            <a:rect l="l" t="t" r="r" b="b"/>
            <a:pathLst>
              <a:path w="360044" h="72389">
                <a:moveTo>
                  <a:pt x="0" y="0"/>
                </a:moveTo>
                <a:lnTo>
                  <a:pt x="0" y="72000"/>
                </a:lnTo>
                <a:lnTo>
                  <a:pt x="360002" y="72000"/>
                </a:lnTo>
                <a:lnTo>
                  <a:pt x="360002" y="5820"/>
                </a:lnTo>
              </a:path>
            </a:pathLst>
          </a:custGeom>
          <a:ln w="5060">
            <a:solidFill>
              <a:srgbClr val="00AEEF"/>
            </a:solidFill>
          </a:ln>
        </p:spPr>
        <p:txBody>
          <a:bodyPr wrap="square" lIns="0" tIns="0" rIns="0" bIns="0" rtlCol="0"/>
          <a:lstStyle/>
          <a:p>
            <a:endParaRPr/>
          </a:p>
        </p:txBody>
      </p:sp>
      <p:sp>
        <p:nvSpPr>
          <p:cNvPr id="67" name="object 67"/>
          <p:cNvSpPr/>
          <p:nvPr/>
        </p:nvSpPr>
        <p:spPr>
          <a:xfrm>
            <a:off x="5554520"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8" name="object 68"/>
          <p:cNvSpPr/>
          <p:nvPr/>
        </p:nvSpPr>
        <p:spPr>
          <a:xfrm>
            <a:off x="5737485" y="3452992"/>
            <a:ext cx="1143630" cy="143452"/>
          </a:xfrm>
          <a:custGeom>
            <a:avLst/>
            <a:gdLst/>
            <a:ahLst/>
            <a:cxnLst/>
            <a:rect l="l" t="t" r="r" b="b"/>
            <a:pathLst>
              <a:path w="576579" h="72389">
                <a:moveTo>
                  <a:pt x="0" y="0"/>
                </a:moveTo>
                <a:lnTo>
                  <a:pt x="0" y="72000"/>
                </a:lnTo>
                <a:lnTo>
                  <a:pt x="576004" y="72000"/>
                </a:lnTo>
                <a:lnTo>
                  <a:pt x="576004" y="5820"/>
                </a:lnTo>
              </a:path>
            </a:pathLst>
          </a:custGeom>
          <a:ln w="5060">
            <a:solidFill>
              <a:srgbClr val="00AEEF"/>
            </a:solidFill>
          </a:ln>
        </p:spPr>
        <p:txBody>
          <a:bodyPr wrap="square" lIns="0" tIns="0" rIns="0" bIns="0" rtlCol="0"/>
          <a:lstStyle/>
          <a:p>
            <a:endParaRPr/>
          </a:p>
        </p:txBody>
      </p:sp>
      <p:sp>
        <p:nvSpPr>
          <p:cNvPr id="69" name="object 69"/>
          <p:cNvSpPr/>
          <p:nvPr/>
        </p:nvSpPr>
        <p:spPr>
          <a:xfrm>
            <a:off x="6839822"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0" name="object 70"/>
          <p:cNvSpPr/>
          <p:nvPr/>
        </p:nvSpPr>
        <p:spPr>
          <a:xfrm>
            <a:off x="7022785"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71" name="object 71"/>
          <p:cNvSpPr/>
          <p:nvPr/>
        </p:nvSpPr>
        <p:spPr>
          <a:xfrm>
            <a:off x="7339658"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2" name="object 72"/>
          <p:cNvSpPr/>
          <p:nvPr/>
        </p:nvSpPr>
        <p:spPr>
          <a:xfrm>
            <a:off x="2902687" y="3024952"/>
            <a:ext cx="836311" cy="429097"/>
          </a:xfrm>
          <a:custGeom>
            <a:avLst/>
            <a:gdLst/>
            <a:ahLst/>
            <a:cxnLst/>
            <a:rect l="l" t="t" r="r" b="b"/>
            <a:pathLst>
              <a:path w="421639" h="216535">
                <a:moveTo>
                  <a:pt x="0" y="216001"/>
                </a:moveTo>
                <a:lnTo>
                  <a:pt x="0" y="0"/>
                </a:lnTo>
                <a:lnTo>
                  <a:pt x="421203" y="0"/>
                </a:lnTo>
                <a:lnTo>
                  <a:pt x="421203" y="216001"/>
                </a:lnTo>
                <a:lnTo>
                  <a:pt x="0" y="216001"/>
                </a:lnTo>
                <a:close/>
              </a:path>
            </a:pathLst>
          </a:custGeom>
          <a:ln w="15183">
            <a:solidFill>
              <a:srgbClr val="0000FF"/>
            </a:solidFill>
          </a:ln>
        </p:spPr>
        <p:txBody>
          <a:bodyPr wrap="square" lIns="0" tIns="0" rIns="0" bIns="0" rtlCol="0"/>
          <a:lstStyle/>
          <a:p>
            <a:endParaRPr/>
          </a:p>
        </p:txBody>
      </p:sp>
      <p:sp>
        <p:nvSpPr>
          <p:cNvPr id="73" name="object 73"/>
          <p:cNvSpPr/>
          <p:nvPr/>
        </p:nvSpPr>
        <p:spPr>
          <a:xfrm>
            <a:off x="5880296" y="3024952"/>
            <a:ext cx="857720" cy="429097"/>
          </a:xfrm>
          <a:custGeom>
            <a:avLst/>
            <a:gdLst/>
            <a:ahLst/>
            <a:cxnLst/>
            <a:rect l="l" t="t" r="r" b="b"/>
            <a:pathLst>
              <a:path w="432435" h="216535">
                <a:moveTo>
                  <a:pt x="0" y="216001"/>
                </a:moveTo>
                <a:lnTo>
                  <a:pt x="0" y="0"/>
                </a:lnTo>
                <a:lnTo>
                  <a:pt x="432003" y="0"/>
                </a:lnTo>
                <a:lnTo>
                  <a:pt x="432003" y="216001"/>
                </a:lnTo>
                <a:lnTo>
                  <a:pt x="0" y="216001"/>
                </a:lnTo>
                <a:close/>
              </a:path>
            </a:pathLst>
          </a:custGeom>
          <a:ln w="15183">
            <a:solidFill>
              <a:srgbClr val="0000FF"/>
            </a:solidFill>
          </a:ln>
        </p:spPr>
        <p:txBody>
          <a:bodyPr wrap="square" lIns="0" tIns="0" rIns="0" bIns="0" rtlCol="0"/>
          <a:lstStyle/>
          <a:p>
            <a:endParaRPr/>
          </a:p>
        </p:txBody>
      </p:sp>
      <p:sp>
        <p:nvSpPr>
          <p:cNvPr id="74" name="object 74"/>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5183">
            <a:solidFill>
              <a:srgbClr val="0000FF"/>
            </a:solidFill>
          </a:ln>
        </p:spPr>
        <p:txBody>
          <a:bodyPr wrap="square" lIns="0" tIns="0" rIns="0" bIns="0" rtlCol="0"/>
          <a:lstStyle/>
          <a:p>
            <a:endParaRPr/>
          </a:p>
        </p:txBody>
      </p:sp>
      <p:graphicFrame>
        <p:nvGraphicFramePr>
          <p:cNvPr id="75" name="object 75"/>
          <p:cNvGraphicFramePr>
            <a:graphicFrameLocks noGrp="1"/>
          </p:cNvGraphicFramePr>
          <p:nvPr/>
        </p:nvGraphicFramePr>
        <p:xfrm>
          <a:off x="300629" y="5440482"/>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76" name="object 76"/>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5183">
            <a:solidFill>
              <a:srgbClr val="FF0000"/>
            </a:solidFill>
          </a:ln>
        </p:spPr>
        <p:txBody>
          <a:bodyPr wrap="square" lIns="0" tIns="0" rIns="0" bIns="0" rtlCol="0"/>
          <a:lstStyle/>
          <a:p>
            <a:endParaRPr/>
          </a:p>
        </p:txBody>
      </p:sp>
      <p:graphicFrame>
        <p:nvGraphicFramePr>
          <p:cNvPr id="77" name="object 77"/>
          <p:cNvGraphicFramePr>
            <a:graphicFrameLocks noGrp="1"/>
          </p:cNvGraphicFramePr>
          <p:nvPr/>
        </p:nvGraphicFramePr>
        <p:xfrm>
          <a:off x="305649" y="4156364"/>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1270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FF0000"/>
                    </a:solidFill>
                  </a:tcPr>
                </a:tc>
                <a:extLst>
                  <a:ext uri="{0D108BD9-81ED-4DB2-BD59-A6C34878D82A}">
                    <a16:rowId xmlns:a16="http://schemas.microsoft.com/office/drawing/2014/main" val="10000"/>
                  </a:ext>
                </a:extLst>
              </a:tr>
            </a:tbl>
          </a:graphicData>
        </a:graphic>
      </p:graphicFrame>
      <p:sp>
        <p:nvSpPr>
          <p:cNvPr id="78" name="object 78"/>
          <p:cNvSpPr txBox="1"/>
          <p:nvPr/>
        </p:nvSpPr>
        <p:spPr>
          <a:xfrm>
            <a:off x="390699" y="6141648"/>
            <a:ext cx="1411904" cy="294953"/>
          </a:xfrm>
          <a:prstGeom prst="rect">
            <a:avLst/>
          </a:prstGeom>
        </p:spPr>
        <p:txBody>
          <a:bodyPr vert="horz" wrap="square" lIns="0" tIns="0" rIns="0" bIns="0" rtlCol="0">
            <a:spAutoFit/>
          </a:bodyPr>
          <a:lstStyle/>
          <a:p>
            <a:pPr marL="25179">
              <a:lnSpc>
                <a:spcPts val="2280"/>
              </a:lnSpc>
              <a:tabLst>
                <a:tab pos="881266" algn="l"/>
              </a:tabLst>
            </a:pPr>
            <a:r>
              <a:rPr sz="2100" spc="-20" dirty="0">
                <a:solidFill>
                  <a:srgbClr val="0000FF"/>
                </a:solidFill>
                <a:latin typeface="Tahoma"/>
                <a:cs typeface="Tahoma"/>
              </a:rPr>
              <a:t>#</a:t>
            </a:r>
            <a:r>
              <a:rPr sz="2100" spc="-20" dirty="0">
                <a:solidFill>
                  <a:srgbClr val="0000FF"/>
                </a:solidFill>
                <a:latin typeface="Arial"/>
                <a:cs typeface="Arial"/>
              </a:rPr>
              <a:t>12	</a:t>
            </a:r>
            <a:r>
              <a:rPr sz="2100" spc="-30" dirty="0">
                <a:solidFill>
                  <a:srgbClr val="0000FF"/>
                </a:solidFill>
                <a:latin typeface="Tahoma"/>
                <a:cs typeface="Tahoma"/>
              </a:rPr>
              <a:t>#</a:t>
            </a:r>
            <a:r>
              <a:rPr sz="2100" spc="-30" dirty="0">
                <a:solidFill>
                  <a:srgbClr val="0000FF"/>
                </a:solidFill>
                <a:latin typeface="Arial"/>
                <a:cs typeface="Arial"/>
              </a:rPr>
              <a:t>13</a:t>
            </a:r>
            <a:endParaRPr sz="2100">
              <a:latin typeface="Arial"/>
              <a:cs typeface="Arial"/>
            </a:endParaRPr>
          </a:p>
        </p:txBody>
      </p:sp>
      <p:sp>
        <p:nvSpPr>
          <p:cNvPr id="79" name="object 79"/>
          <p:cNvSpPr txBox="1"/>
          <p:nvPr/>
        </p:nvSpPr>
        <p:spPr>
          <a:xfrm>
            <a:off x="210440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14</a:t>
            </a:r>
            <a:endParaRPr sz="2100">
              <a:latin typeface="Arial"/>
              <a:cs typeface="Arial"/>
            </a:endParaRPr>
          </a:p>
        </p:txBody>
      </p:sp>
      <p:sp>
        <p:nvSpPr>
          <p:cNvPr id="80" name="object 80"/>
          <p:cNvSpPr txBox="1"/>
          <p:nvPr/>
        </p:nvSpPr>
        <p:spPr>
          <a:xfrm>
            <a:off x="2961245"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15</a:t>
            </a:r>
            <a:endParaRPr sz="2100">
              <a:latin typeface="Arial"/>
              <a:cs typeface="Arial"/>
            </a:endParaRPr>
          </a:p>
        </p:txBody>
      </p:sp>
      <p:sp>
        <p:nvSpPr>
          <p:cNvPr id="81" name="object 81"/>
          <p:cNvSpPr txBox="1"/>
          <p:nvPr/>
        </p:nvSpPr>
        <p:spPr>
          <a:xfrm>
            <a:off x="381811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16</a:t>
            </a:r>
            <a:endParaRPr sz="2100">
              <a:latin typeface="Arial"/>
              <a:cs typeface="Arial"/>
            </a:endParaRPr>
          </a:p>
        </p:txBody>
      </p:sp>
      <p:sp>
        <p:nvSpPr>
          <p:cNvPr id="82" name="object 82"/>
          <p:cNvSpPr txBox="1"/>
          <p:nvPr/>
        </p:nvSpPr>
        <p:spPr>
          <a:xfrm>
            <a:off x="467495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17</a:t>
            </a:r>
            <a:endParaRPr sz="2100">
              <a:latin typeface="Arial"/>
              <a:cs typeface="Arial"/>
            </a:endParaRPr>
          </a:p>
        </p:txBody>
      </p:sp>
      <p:sp>
        <p:nvSpPr>
          <p:cNvPr id="83" name="object 83"/>
          <p:cNvSpPr txBox="1"/>
          <p:nvPr/>
        </p:nvSpPr>
        <p:spPr>
          <a:xfrm>
            <a:off x="553181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18</a:t>
            </a:r>
            <a:endParaRPr sz="2100">
              <a:latin typeface="Arial"/>
              <a:cs typeface="Arial"/>
            </a:endParaRPr>
          </a:p>
        </p:txBody>
      </p:sp>
      <p:sp>
        <p:nvSpPr>
          <p:cNvPr id="84" name="object 84"/>
          <p:cNvSpPr txBox="1"/>
          <p:nvPr/>
        </p:nvSpPr>
        <p:spPr>
          <a:xfrm>
            <a:off x="638865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19</a:t>
            </a:r>
            <a:endParaRPr sz="2100">
              <a:latin typeface="Arial"/>
              <a:cs typeface="Arial"/>
            </a:endParaRPr>
          </a:p>
        </p:txBody>
      </p:sp>
      <p:sp>
        <p:nvSpPr>
          <p:cNvPr id="85" name="object 85"/>
          <p:cNvSpPr txBox="1"/>
          <p:nvPr/>
        </p:nvSpPr>
        <p:spPr>
          <a:xfrm>
            <a:off x="724552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20</a:t>
            </a:r>
            <a:endParaRPr sz="2100">
              <a:latin typeface="Arial"/>
              <a:cs typeface="Arial"/>
            </a:endParaRPr>
          </a:p>
        </p:txBody>
      </p:sp>
      <p:sp>
        <p:nvSpPr>
          <p:cNvPr id="86" name="object 86"/>
          <p:cNvSpPr txBox="1"/>
          <p:nvPr/>
        </p:nvSpPr>
        <p:spPr>
          <a:xfrm>
            <a:off x="8102388"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21</a:t>
            </a:r>
            <a:endParaRPr sz="2100">
              <a:latin typeface="Arial"/>
              <a:cs typeface="Arial"/>
            </a:endParaRPr>
          </a:p>
        </p:txBody>
      </p:sp>
      <p:sp>
        <p:nvSpPr>
          <p:cNvPr id="88" name="Rectangle 8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9" name="Rectangle 8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Liên kết các cluster</a:t>
            </a:r>
          </a:p>
        </p:txBody>
      </p:sp>
      <p:graphicFrame>
        <p:nvGraphicFramePr>
          <p:cNvPr id="90" name="object 34"/>
          <p:cNvGraphicFramePr>
            <a:graphicFrameLocks noGrp="1"/>
          </p:cNvGraphicFramePr>
          <p:nvPr>
            <p:extLst>
              <p:ext uri="{D42A27DB-BD31-4B8C-83A1-F6EECF244321}">
                <p14:modId xmlns:p14="http://schemas.microsoft.com/office/powerpoint/2010/main" val="2551200899"/>
              </p:ext>
            </p:extLst>
          </p:nvPr>
        </p:nvGraphicFramePr>
        <p:xfrm>
          <a:off x="300630" y="1752600"/>
          <a:ext cx="7283355" cy="586372"/>
        </p:xfrm>
        <a:graphic>
          <a:graphicData uri="http://schemas.openxmlformats.org/drawingml/2006/table">
            <a:tbl>
              <a:tblPr firstRow="1" bandRow="1">
                <a:tableStyleId>{2D5ABB26-0587-4C30-8999-92F81FD0307C}</a:tableStyleId>
              </a:tblPr>
              <a:tblGrid>
                <a:gridCol w="1428109">
                  <a:extLst>
                    <a:ext uri="{9D8B030D-6E8A-4147-A177-3AD203B41FA5}">
                      <a16:colId xmlns:a16="http://schemas.microsoft.com/office/drawing/2014/main" val="20000"/>
                    </a:ext>
                  </a:extLst>
                </a:gridCol>
                <a:gridCol w="714054">
                  <a:extLst>
                    <a:ext uri="{9D8B030D-6E8A-4147-A177-3AD203B41FA5}">
                      <a16:colId xmlns:a16="http://schemas.microsoft.com/office/drawing/2014/main" val="20001"/>
                    </a:ext>
                  </a:extLst>
                </a:gridCol>
                <a:gridCol w="285622">
                  <a:extLst>
                    <a:ext uri="{9D8B030D-6E8A-4147-A177-3AD203B41FA5}">
                      <a16:colId xmlns:a16="http://schemas.microsoft.com/office/drawing/2014/main" val="20002"/>
                    </a:ext>
                  </a:extLst>
                </a:gridCol>
                <a:gridCol w="1856543">
                  <a:extLst>
                    <a:ext uri="{9D8B030D-6E8A-4147-A177-3AD203B41FA5}">
                      <a16:colId xmlns:a16="http://schemas.microsoft.com/office/drawing/2014/main" val="20003"/>
                    </a:ext>
                  </a:extLst>
                </a:gridCol>
                <a:gridCol w="714054">
                  <a:extLst>
                    <a:ext uri="{9D8B030D-6E8A-4147-A177-3AD203B41FA5}">
                      <a16:colId xmlns:a16="http://schemas.microsoft.com/office/drawing/2014/main" val="20004"/>
                    </a:ext>
                  </a:extLst>
                </a:gridCol>
                <a:gridCol w="714054">
                  <a:extLst>
                    <a:ext uri="{9D8B030D-6E8A-4147-A177-3AD203B41FA5}">
                      <a16:colId xmlns:a16="http://schemas.microsoft.com/office/drawing/2014/main" val="20005"/>
                    </a:ext>
                  </a:extLst>
                </a:gridCol>
                <a:gridCol w="714054">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tblGrid>
              <a:tr h="586372">
                <a:tc>
                  <a:txBody>
                    <a:bodyPr/>
                    <a:lstStyle/>
                    <a:p>
                      <a:pPr marL="44450">
                        <a:lnSpc>
                          <a:spcPct val="100000"/>
                        </a:lnSpc>
                        <a:spcBef>
                          <a:spcPts val="640"/>
                        </a:spcBef>
                      </a:pPr>
                      <a:r>
                        <a:rPr sz="2100" spc="-40" dirty="0">
                          <a:solidFill>
                            <a:srgbClr val="BF7F3F"/>
                          </a:solidFill>
                          <a:latin typeface="Arial"/>
                          <a:cs typeface="Arial"/>
                        </a:rPr>
                        <a:t>ABC</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44450">
                        <a:lnSpc>
                          <a:spcPct val="100000"/>
                        </a:lnSpc>
                        <a:spcBef>
                          <a:spcPts val="640"/>
                        </a:spcBef>
                      </a:pPr>
                      <a:r>
                        <a:rPr sz="2100" spc="30" dirty="0">
                          <a:solidFill>
                            <a:srgbClr val="BF7F3F"/>
                          </a:solidFill>
                          <a:latin typeface="Arial"/>
                          <a:cs typeface="Arial"/>
                        </a:rPr>
                        <a:t>TXT</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9050">
                        <a:lnSpc>
                          <a:spcPct val="100000"/>
                        </a:lnSpc>
                        <a:spcBef>
                          <a:spcPts val="640"/>
                        </a:spcBef>
                      </a:pPr>
                      <a:r>
                        <a:rPr sz="2100" dirty="0">
                          <a:solidFill>
                            <a:srgbClr val="BF7F3F"/>
                          </a:solidFill>
                          <a:latin typeface="Arial"/>
                          <a:cs typeface="Arial"/>
                        </a:rPr>
                        <a:t>A</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4130">
                        <a:lnSpc>
                          <a:spcPct val="100000"/>
                        </a:lnSpc>
                        <a:spcBef>
                          <a:spcPts val="640"/>
                        </a:spcBef>
                      </a:pPr>
                      <a:r>
                        <a:rPr sz="2100" spc="-30" dirty="0">
                          <a:solidFill>
                            <a:srgbClr val="BF7F3F"/>
                          </a:solidFill>
                          <a:latin typeface="Arial"/>
                          <a:cs typeface="Arial"/>
                        </a:rPr>
                        <a:t>Time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34290">
                        <a:lnSpc>
                          <a:spcPct val="100000"/>
                        </a:lnSpc>
                        <a:spcBef>
                          <a:spcPts val="640"/>
                        </a:spcBef>
                      </a:pPr>
                      <a:r>
                        <a:rPr sz="2100" spc="-35" dirty="0">
                          <a:solidFill>
                            <a:srgbClr val="BF7F3F"/>
                          </a:solidFill>
                          <a:latin typeface="Arial"/>
                          <a:cs typeface="Arial"/>
                        </a:rPr>
                        <a:t>Date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69215">
                        <a:lnSpc>
                          <a:spcPct val="100000"/>
                        </a:lnSpc>
                        <a:spcBef>
                          <a:spcPts val="620"/>
                        </a:spcBef>
                      </a:pPr>
                      <a:r>
                        <a:rPr sz="2100" spc="-70" dirty="0">
                          <a:solidFill>
                            <a:srgbClr val="BF7F3F"/>
                          </a:solidFill>
                          <a:latin typeface="Arial"/>
                          <a:cs typeface="Arial"/>
                        </a:rPr>
                        <a:t>008</a:t>
                      </a:r>
                      <a:endParaRPr sz="2100">
                        <a:latin typeface="Arial"/>
                        <a:cs typeface="Arial"/>
                      </a:endParaRPr>
                    </a:p>
                  </a:txBody>
                  <a:tcPr marL="0" marR="0" marT="156035"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3345">
                        <a:lnSpc>
                          <a:spcPct val="100000"/>
                        </a:lnSpc>
                        <a:spcBef>
                          <a:spcPts val="640"/>
                        </a:spcBef>
                      </a:pPr>
                      <a:r>
                        <a:rPr sz="2100" spc="-80" dirty="0">
                          <a:solidFill>
                            <a:srgbClr val="BF7F3F"/>
                          </a:solidFill>
                          <a:latin typeface="Arial"/>
                          <a:cs typeface="Arial"/>
                        </a:rPr>
                        <a:t>Size</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bl>
          </a:graphicData>
        </a:graphic>
      </p:graphicFrame>
      <p:sp>
        <p:nvSpPr>
          <p:cNvPr id="91" name="object 35"/>
          <p:cNvSpPr txBox="1"/>
          <p:nvPr/>
        </p:nvSpPr>
        <p:spPr>
          <a:xfrm>
            <a:off x="387146" y="2677863"/>
            <a:ext cx="571815" cy="346048"/>
          </a:xfrm>
          <a:prstGeom prst="rect">
            <a:avLst/>
          </a:prstGeom>
        </p:spPr>
        <p:txBody>
          <a:bodyPr vert="horz" wrap="square" lIns="0" tIns="22661" rIns="0" bIns="0" rtlCol="0">
            <a:spAutoFit/>
          </a:bodyPr>
          <a:lstStyle/>
          <a:p>
            <a:pPr marL="25179">
              <a:spcBef>
                <a:spcPts val="178"/>
              </a:spcBef>
            </a:pPr>
            <a:r>
              <a:rPr sz="2100" b="1" spc="-59" dirty="0">
                <a:solidFill>
                  <a:srgbClr val="0000FF"/>
                </a:solidFill>
                <a:latin typeface="Arial"/>
                <a:cs typeface="Arial"/>
              </a:rPr>
              <a:t>FAT</a:t>
            </a:r>
            <a:endParaRPr sz="2100">
              <a:latin typeface="Arial"/>
              <a:cs typeface="Arial"/>
            </a:endParaRPr>
          </a:p>
        </p:txBody>
      </p:sp>
      <p:sp>
        <p:nvSpPr>
          <p:cNvPr id="92" name="object 36"/>
          <p:cNvSpPr txBox="1"/>
          <p:nvPr/>
        </p:nvSpPr>
        <p:spPr>
          <a:xfrm>
            <a:off x="1293862" y="2687515"/>
            <a:ext cx="7523016" cy="331930"/>
          </a:xfrm>
          <a:prstGeom prst="rect">
            <a:avLst/>
          </a:prstGeom>
        </p:spPr>
        <p:txBody>
          <a:bodyPr vert="horz" wrap="square" lIns="0" tIns="23920" rIns="0" bIns="0" rtlCol="0">
            <a:spAutoFit/>
          </a:bodyPr>
          <a:lstStyle/>
          <a:p>
            <a:pPr marL="25179">
              <a:spcBef>
                <a:spcPts val="188"/>
              </a:spcBef>
              <a:tabLst>
                <a:tab pos="453222" algn="l"/>
                <a:tab pos="881266" algn="l"/>
                <a:tab pos="1309309" algn="l"/>
                <a:tab pos="1737352" algn="l"/>
                <a:tab pos="2165396" algn="l"/>
                <a:tab pos="2593439" algn="l"/>
                <a:tab pos="3022741" algn="l"/>
              </a:tabLst>
            </a:pPr>
            <a:r>
              <a:rPr sz="2000" spc="-119" dirty="0">
                <a:solidFill>
                  <a:srgbClr val="0000FF"/>
                </a:solidFill>
                <a:latin typeface="Arial"/>
                <a:cs typeface="Arial"/>
              </a:rPr>
              <a:t>2	3	4	5	6	7	8	9   </a:t>
            </a:r>
            <a:r>
              <a:rPr sz="2000" spc="30" dirty="0">
                <a:solidFill>
                  <a:srgbClr val="0000FF"/>
                </a:solidFill>
                <a:latin typeface="Arial"/>
                <a:cs typeface="Arial"/>
              </a:rPr>
              <a:t> </a:t>
            </a:r>
            <a:r>
              <a:rPr sz="2000" spc="-129" dirty="0">
                <a:solidFill>
                  <a:srgbClr val="0000FF"/>
                </a:solidFill>
                <a:latin typeface="Arial"/>
                <a:cs typeface="Arial"/>
              </a:rPr>
              <a:t>10  </a:t>
            </a:r>
            <a:r>
              <a:rPr sz="2000" spc="-10" dirty="0">
                <a:solidFill>
                  <a:srgbClr val="0000FF"/>
                </a:solidFill>
                <a:latin typeface="Arial"/>
                <a:cs typeface="Arial"/>
              </a:rPr>
              <a:t> </a:t>
            </a:r>
            <a:r>
              <a:rPr sz="2000" spc="-129" dirty="0">
                <a:solidFill>
                  <a:srgbClr val="0000FF"/>
                </a:solidFill>
                <a:latin typeface="Arial"/>
                <a:cs typeface="Arial"/>
              </a:rPr>
              <a:t>11  </a:t>
            </a:r>
            <a:r>
              <a:rPr sz="2000" spc="-10" dirty="0">
                <a:solidFill>
                  <a:srgbClr val="0000FF"/>
                </a:solidFill>
                <a:latin typeface="Arial"/>
                <a:cs typeface="Arial"/>
              </a:rPr>
              <a:t> </a:t>
            </a:r>
            <a:r>
              <a:rPr sz="2000" spc="-129" dirty="0">
                <a:solidFill>
                  <a:srgbClr val="0000FF"/>
                </a:solidFill>
                <a:latin typeface="Arial"/>
                <a:cs typeface="Arial"/>
              </a:rPr>
              <a:t>12  </a:t>
            </a:r>
            <a:r>
              <a:rPr sz="2000" spc="-10" dirty="0">
                <a:solidFill>
                  <a:srgbClr val="0000FF"/>
                </a:solidFill>
                <a:latin typeface="Arial"/>
                <a:cs typeface="Arial"/>
              </a:rPr>
              <a:t> </a:t>
            </a:r>
            <a:r>
              <a:rPr sz="2000" spc="-129" dirty="0">
                <a:solidFill>
                  <a:srgbClr val="0000FF"/>
                </a:solidFill>
                <a:latin typeface="Arial"/>
                <a:cs typeface="Arial"/>
              </a:rPr>
              <a:t>13  </a:t>
            </a:r>
            <a:r>
              <a:rPr sz="2000" spc="-10" dirty="0">
                <a:solidFill>
                  <a:srgbClr val="0000FF"/>
                </a:solidFill>
                <a:latin typeface="Arial"/>
                <a:cs typeface="Arial"/>
              </a:rPr>
              <a:t> </a:t>
            </a:r>
            <a:r>
              <a:rPr sz="2000" spc="-129" dirty="0">
                <a:solidFill>
                  <a:srgbClr val="0000FF"/>
                </a:solidFill>
                <a:latin typeface="Arial"/>
                <a:cs typeface="Arial"/>
              </a:rPr>
              <a:t>14  </a:t>
            </a:r>
            <a:r>
              <a:rPr sz="2000" spc="-10" dirty="0">
                <a:solidFill>
                  <a:srgbClr val="0000FF"/>
                </a:solidFill>
                <a:latin typeface="Arial"/>
                <a:cs typeface="Arial"/>
              </a:rPr>
              <a:t> </a:t>
            </a:r>
            <a:r>
              <a:rPr sz="2000" spc="-129" dirty="0">
                <a:solidFill>
                  <a:srgbClr val="0000FF"/>
                </a:solidFill>
                <a:latin typeface="Arial"/>
                <a:cs typeface="Arial"/>
              </a:rPr>
              <a:t>15  </a:t>
            </a:r>
            <a:r>
              <a:rPr sz="2000" spc="-10" dirty="0">
                <a:solidFill>
                  <a:srgbClr val="0000FF"/>
                </a:solidFill>
                <a:latin typeface="Arial"/>
                <a:cs typeface="Arial"/>
              </a:rPr>
              <a:t> </a:t>
            </a:r>
            <a:r>
              <a:rPr sz="2000" spc="-129" dirty="0">
                <a:solidFill>
                  <a:srgbClr val="0000FF"/>
                </a:solidFill>
                <a:latin typeface="Arial"/>
                <a:cs typeface="Arial"/>
              </a:rPr>
              <a:t>16  </a:t>
            </a:r>
            <a:r>
              <a:rPr sz="2000" spc="-10" dirty="0">
                <a:solidFill>
                  <a:srgbClr val="0000FF"/>
                </a:solidFill>
                <a:latin typeface="Arial"/>
                <a:cs typeface="Arial"/>
              </a:rPr>
              <a:t> </a:t>
            </a:r>
            <a:r>
              <a:rPr sz="2000" spc="-129" dirty="0">
                <a:solidFill>
                  <a:srgbClr val="0000FF"/>
                </a:solidFill>
                <a:latin typeface="Arial"/>
                <a:cs typeface="Arial"/>
              </a:rPr>
              <a:t>17  </a:t>
            </a:r>
            <a:r>
              <a:rPr sz="2000" spc="-10" dirty="0">
                <a:solidFill>
                  <a:srgbClr val="0000FF"/>
                </a:solidFill>
                <a:latin typeface="Arial"/>
                <a:cs typeface="Arial"/>
              </a:rPr>
              <a:t> </a:t>
            </a:r>
            <a:r>
              <a:rPr sz="2000" spc="-129" dirty="0">
                <a:solidFill>
                  <a:srgbClr val="0000FF"/>
                </a:solidFill>
                <a:latin typeface="Arial"/>
                <a:cs typeface="Arial"/>
              </a:rPr>
              <a:t>18  </a:t>
            </a:r>
            <a:r>
              <a:rPr sz="2000" spc="-10" dirty="0">
                <a:solidFill>
                  <a:srgbClr val="0000FF"/>
                </a:solidFill>
                <a:latin typeface="Arial"/>
                <a:cs typeface="Arial"/>
              </a:rPr>
              <a:t> </a:t>
            </a:r>
            <a:r>
              <a:rPr sz="2000" spc="-129" dirty="0">
                <a:solidFill>
                  <a:srgbClr val="0000FF"/>
                </a:solidFill>
                <a:latin typeface="Arial"/>
                <a:cs typeface="Arial"/>
              </a:rPr>
              <a:t>19</a:t>
            </a:r>
            <a:endParaRPr sz="2000">
              <a:latin typeface="Arial"/>
              <a:cs typeface="Arial"/>
            </a:endParaRPr>
          </a:p>
        </p:txBody>
      </p:sp>
      <p:grpSp>
        <p:nvGrpSpPr>
          <p:cNvPr id="93" name="Group 92"/>
          <p:cNvGrpSpPr/>
          <p:nvPr/>
        </p:nvGrpSpPr>
        <p:grpSpPr>
          <a:xfrm>
            <a:off x="4038600" y="2362200"/>
            <a:ext cx="2350057" cy="657245"/>
            <a:chOff x="4038600" y="2362200"/>
            <a:chExt cx="2350057" cy="657245"/>
          </a:xfrm>
        </p:grpSpPr>
        <p:cxnSp>
          <p:nvCxnSpPr>
            <p:cNvPr id="94" name="Straight Connector 93"/>
            <p:cNvCxnSpPr/>
            <p:nvPr/>
          </p:nvCxnSpPr>
          <p:spPr>
            <a:xfrm flipH="1">
              <a:off x="4038600" y="2590800"/>
              <a:ext cx="235005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388657" y="2362200"/>
              <a:ext cx="0" cy="2286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038600" y="2590800"/>
              <a:ext cx="0" cy="4286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7068891"/>
      </p:ext>
    </p:extLst>
  </p:cSld>
  <p:clrMapOvr>
    <a:masterClrMapping/>
  </p:clrMapOvr>
  <p:transition>
    <p:cu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351100" y="1361071"/>
            <a:ext cx="1411904" cy="346048"/>
          </a:xfrm>
          <a:prstGeom prst="rect">
            <a:avLst/>
          </a:prstGeom>
        </p:spPr>
        <p:txBody>
          <a:bodyPr vert="horz" wrap="square" lIns="0" tIns="22661" rIns="0" bIns="0" rtlCol="0">
            <a:spAutoFit/>
          </a:bodyPr>
          <a:lstStyle/>
          <a:p>
            <a:pPr marL="25179">
              <a:spcBef>
                <a:spcPts val="178"/>
              </a:spcBef>
            </a:pPr>
            <a:r>
              <a:rPr sz="2100" b="1" spc="-40" dirty="0">
                <a:solidFill>
                  <a:srgbClr val="0000FF"/>
                </a:solidFill>
                <a:latin typeface="Arial"/>
                <a:cs typeface="Arial"/>
              </a:rPr>
              <a:t>Root</a:t>
            </a:r>
            <a:r>
              <a:rPr sz="2100" b="1" spc="10" dirty="0">
                <a:solidFill>
                  <a:srgbClr val="0000FF"/>
                </a:solidFill>
                <a:latin typeface="Arial"/>
                <a:cs typeface="Arial"/>
              </a:rPr>
              <a:t> </a:t>
            </a:r>
            <a:r>
              <a:rPr sz="2100" b="1" spc="-50" dirty="0">
                <a:solidFill>
                  <a:srgbClr val="0000FF"/>
                </a:solidFill>
                <a:latin typeface="Arial"/>
                <a:cs typeface="Arial"/>
              </a:rPr>
              <a:t>entry</a:t>
            </a:r>
            <a:endParaRPr sz="2100" dirty="0">
              <a:latin typeface="Arial"/>
              <a:cs typeface="Arial"/>
            </a:endParaRPr>
          </a:p>
        </p:txBody>
      </p:sp>
      <p:sp>
        <p:nvSpPr>
          <p:cNvPr id="34" name="object 34"/>
          <p:cNvSpPr/>
          <p:nvPr/>
        </p:nvSpPr>
        <p:spPr>
          <a:xfrm>
            <a:off x="31066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5" name="object 35"/>
          <p:cNvSpPr/>
          <p:nvPr/>
        </p:nvSpPr>
        <p:spPr>
          <a:xfrm>
            <a:off x="739102"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6" name="object 36"/>
          <p:cNvSpPr/>
          <p:nvPr/>
        </p:nvSpPr>
        <p:spPr>
          <a:xfrm>
            <a:off x="1167534"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7" name="object 37"/>
          <p:cNvSpPr/>
          <p:nvPr/>
        </p:nvSpPr>
        <p:spPr>
          <a:xfrm>
            <a:off x="1595967"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8" name="object 38"/>
          <p:cNvSpPr/>
          <p:nvPr/>
        </p:nvSpPr>
        <p:spPr>
          <a:xfrm>
            <a:off x="2024401"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39" name="object 39"/>
          <p:cNvSpPr/>
          <p:nvPr/>
        </p:nvSpPr>
        <p:spPr>
          <a:xfrm>
            <a:off x="2452835" y="3024952"/>
            <a:ext cx="429491" cy="429097"/>
          </a:xfrm>
          <a:custGeom>
            <a:avLst/>
            <a:gdLst/>
            <a:ahLst/>
            <a:cxnLst/>
            <a:rect l="l" t="t" r="r" b="b"/>
            <a:pathLst>
              <a:path w="216534"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0" name="object 40"/>
          <p:cNvSpPr/>
          <p:nvPr/>
        </p:nvSpPr>
        <p:spPr>
          <a:xfrm>
            <a:off x="28812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1" name="object 41"/>
          <p:cNvSpPr/>
          <p:nvPr/>
        </p:nvSpPr>
        <p:spPr>
          <a:xfrm>
            <a:off x="330970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2" name="object 42"/>
          <p:cNvSpPr/>
          <p:nvPr/>
        </p:nvSpPr>
        <p:spPr>
          <a:xfrm>
            <a:off x="3738132"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3" name="object 43"/>
          <p:cNvSpPr/>
          <p:nvPr/>
        </p:nvSpPr>
        <p:spPr>
          <a:xfrm>
            <a:off x="416656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4" name="object 44"/>
          <p:cNvSpPr/>
          <p:nvPr/>
        </p:nvSpPr>
        <p:spPr>
          <a:xfrm>
            <a:off x="459499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5" name="object 45"/>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6" name="object 46"/>
          <p:cNvSpPr/>
          <p:nvPr/>
        </p:nvSpPr>
        <p:spPr>
          <a:xfrm>
            <a:off x="545186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7" name="object 47"/>
          <p:cNvSpPr/>
          <p:nvPr/>
        </p:nvSpPr>
        <p:spPr>
          <a:xfrm>
            <a:off x="5880296"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8" name="object 48"/>
          <p:cNvSpPr/>
          <p:nvPr/>
        </p:nvSpPr>
        <p:spPr>
          <a:xfrm>
            <a:off x="6308730"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49" name="object 49"/>
          <p:cNvSpPr/>
          <p:nvPr/>
        </p:nvSpPr>
        <p:spPr>
          <a:xfrm>
            <a:off x="6737164"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0" name="object 50"/>
          <p:cNvSpPr/>
          <p:nvPr/>
        </p:nvSpPr>
        <p:spPr>
          <a:xfrm>
            <a:off x="7165598"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1" name="object 51"/>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2" name="object 52"/>
          <p:cNvSpPr/>
          <p:nvPr/>
        </p:nvSpPr>
        <p:spPr>
          <a:xfrm>
            <a:off x="8022463"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3" name="object 53"/>
          <p:cNvSpPr/>
          <p:nvPr/>
        </p:nvSpPr>
        <p:spPr>
          <a:xfrm>
            <a:off x="8450895"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5060">
            <a:solidFill>
              <a:srgbClr val="0000FF"/>
            </a:solidFill>
          </a:ln>
        </p:spPr>
        <p:txBody>
          <a:bodyPr wrap="square" lIns="0" tIns="0" rIns="0" bIns="0" rtlCol="0"/>
          <a:lstStyle/>
          <a:p>
            <a:endParaRPr/>
          </a:p>
        </p:txBody>
      </p:sp>
      <p:sp>
        <p:nvSpPr>
          <p:cNvPr id="55" name="object 55"/>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solidFill>
            <a:srgbClr val="00FF00"/>
          </a:solidFill>
        </p:spPr>
        <p:txBody>
          <a:bodyPr wrap="square" lIns="0" tIns="0" rIns="0" bIns="0" rtlCol="0"/>
          <a:lstStyle/>
          <a:p>
            <a:endParaRPr/>
          </a:p>
        </p:txBody>
      </p:sp>
      <p:sp>
        <p:nvSpPr>
          <p:cNvPr id="56" name="object 56"/>
          <p:cNvSpPr/>
          <p:nvPr/>
        </p:nvSpPr>
        <p:spPr>
          <a:xfrm>
            <a:off x="310667" y="3024952"/>
            <a:ext cx="857720" cy="429097"/>
          </a:xfrm>
          <a:custGeom>
            <a:avLst/>
            <a:gdLst/>
            <a:ahLst/>
            <a:cxnLst/>
            <a:rect l="l" t="t" r="r" b="b"/>
            <a:pathLst>
              <a:path w="432434" h="216535">
                <a:moveTo>
                  <a:pt x="0" y="216001"/>
                </a:moveTo>
                <a:lnTo>
                  <a:pt x="0" y="0"/>
                </a:lnTo>
                <a:lnTo>
                  <a:pt x="432003" y="0"/>
                </a:lnTo>
                <a:lnTo>
                  <a:pt x="432003" y="216001"/>
                </a:lnTo>
                <a:lnTo>
                  <a:pt x="0" y="216001"/>
                </a:lnTo>
                <a:close/>
              </a:path>
            </a:pathLst>
          </a:custGeom>
          <a:ln w="10122">
            <a:solidFill>
              <a:srgbClr val="0000FF"/>
            </a:solidFill>
          </a:ln>
        </p:spPr>
        <p:txBody>
          <a:bodyPr wrap="square" lIns="0" tIns="0" rIns="0" bIns="0" rtlCol="0"/>
          <a:lstStyle/>
          <a:p>
            <a:endParaRPr/>
          </a:p>
        </p:txBody>
      </p:sp>
      <p:sp>
        <p:nvSpPr>
          <p:cNvPr id="57" name="object 57"/>
          <p:cNvSpPr txBox="1"/>
          <p:nvPr/>
        </p:nvSpPr>
        <p:spPr>
          <a:xfrm>
            <a:off x="421002" y="3141306"/>
            <a:ext cx="636050" cy="301153"/>
          </a:xfrm>
          <a:prstGeom prst="rect">
            <a:avLst/>
          </a:prstGeom>
        </p:spPr>
        <p:txBody>
          <a:bodyPr vert="horz" wrap="square" lIns="0" tIns="23920" rIns="0" bIns="0" rtlCol="0">
            <a:spAutoFit/>
          </a:bodyPr>
          <a:lstStyle/>
          <a:p>
            <a:pPr marL="25179">
              <a:spcBef>
                <a:spcPts val="188"/>
              </a:spcBef>
            </a:pPr>
            <a:r>
              <a:rPr spc="-109" dirty="0">
                <a:latin typeface="Arial"/>
                <a:cs typeface="Arial"/>
              </a:rPr>
              <a:t>values</a:t>
            </a:r>
            <a:endParaRPr>
              <a:latin typeface="Arial"/>
              <a:cs typeface="Arial"/>
            </a:endParaRPr>
          </a:p>
        </p:txBody>
      </p:sp>
      <p:sp>
        <p:nvSpPr>
          <p:cNvPr id="58" name="object 58"/>
          <p:cNvSpPr txBox="1"/>
          <p:nvPr/>
        </p:nvSpPr>
        <p:spPr>
          <a:xfrm>
            <a:off x="351100" y="3028086"/>
            <a:ext cx="8554047" cy="346048"/>
          </a:xfrm>
          <a:prstGeom prst="rect">
            <a:avLst/>
          </a:prstGeom>
        </p:spPr>
        <p:txBody>
          <a:bodyPr vert="horz" wrap="square" lIns="0" tIns="22661" rIns="0" bIns="0" rtlCol="0">
            <a:spAutoFit/>
          </a:bodyPr>
          <a:lstStyle/>
          <a:p>
            <a:pPr marL="25179">
              <a:spcBef>
                <a:spcPts val="178"/>
              </a:spcBef>
            </a:pPr>
            <a:r>
              <a:rPr sz="2700" spc="-119" baseline="27777" dirty="0">
                <a:latin typeface="Arial"/>
                <a:cs typeface="Arial"/>
              </a:rPr>
              <a:t>Special   </a:t>
            </a:r>
            <a:r>
              <a:rPr sz="2100" spc="-139" dirty="0">
                <a:latin typeface="Arial"/>
                <a:cs typeface="Arial"/>
              </a:rPr>
              <a:t>03   04   05 </a:t>
            </a:r>
            <a:r>
              <a:rPr sz="2000" spc="-89" dirty="0">
                <a:latin typeface="Arial"/>
                <a:cs typeface="Arial"/>
              </a:rPr>
              <a:t>FFF </a:t>
            </a:r>
            <a:r>
              <a:rPr sz="2100" spc="-139" dirty="0">
                <a:latin typeface="Arial"/>
                <a:cs typeface="Arial"/>
              </a:rPr>
              <a:t>00   00   09   10   12  </a:t>
            </a:r>
            <a:r>
              <a:rPr sz="2000" spc="-99" dirty="0">
                <a:latin typeface="Arial"/>
                <a:cs typeface="Arial"/>
              </a:rPr>
              <a:t>FF7 </a:t>
            </a:r>
            <a:r>
              <a:rPr sz="2100" spc="-139" dirty="0">
                <a:latin typeface="Arial"/>
                <a:cs typeface="Arial"/>
              </a:rPr>
              <a:t>15   00   00   16 </a:t>
            </a:r>
            <a:r>
              <a:rPr lang="en-US" sz="2100" spc="-139" dirty="0">
                <a:latin typeface="Arial"/>
                <a:cs typeface="Arial"/>
              </a:rPr>
              <a:t>  </a:t>
            </a:r>
            <a:r>
              <a:rPr sz="2000" spc="-89" dirty="0">
                <a:latin typeface="Arial"/>
                <a:cs typeface="Arial"/>
              </a:rPr>
              <a:t>FFF </a:t>
            </a:r>
            <a:r>
              <a:rPr sz="2100" spc="-139" dirty="0">
                <a:latin typeface="Arial"/>
                <a:cs typeface="Arial"/>
              </a:rPr>
              <a:t>00   </a:t>
            </a:r>
            <a:r>
              <a:rPr sz="3000" spc="-192" baseline="2777" dirty="0">
                <a:latin typeface="Arial"/>
                <a:cs typeface="Arial"/>
              </a:rPr>
              <a:t>21</a:t>
            </a:r>
            <a:r>
              <a:rPr sz="3000" spc="-252" baseline="2777" dirty="0">
                <a:latin typeface="Arial"/>
                <a:cs typeface="Arial"/>
              </a:rPr>
              <a:t> </a:t>
            </a:r>
            <a:r>
              <a:rPr lang="en-US" sz="3000" spc="-252" baseline="2777" dirty="0">
                <a:latin typeface="Arial"/>
                <a:cs typeface="Arial"/>
              </a:rPr>
              <a:t> </a:t>
            </a:r>
            <a:r>
              <a:rPr sz="2000" spc="-89" dirty="0">
                <a:latin typeface="Arial"/>
                <a:cs typeface="Arial"/>
              </a:rPr>
              <a:t>FFF</a:t>
            </a:r>
            <a:endParaRPr sz="2000" dirty="0">
              <a:latin typeface="Arial"/>
              <a:cs typeface="Arial"/>
            </a:endParaRPr>
          </a:p>
        </p:txBody>
      </p:sp>
      <p:sp>
        <p:nvSpPr>
          <p:cNvPr id="59" name="object 59"/>
          <p:cNvSpPr txBox="1"/>
          <p:nvPr/>
        </p:nvSpPr>
        <p:spPr>
          <a:xfrm>
            <a:off x="387146" y="3819287"/>
            <a:ext cx="8269904" cy="1352725"/>
          </a:xfrm>
          <a:prstGeom prst="rect">
            <a:avLst/>
          </a:prstGeom>
        </p:spPr>
        <p:txBody>
          <a:bodyPr vert="horz" wrap="square" lIns="0" tIns="22661" rIns="0" bIns="0" rtlCol="0">
            <a:spAutoFit/>
          </a:bodyPr>
          <a:lstStyle/>
          <a:p>
            <a:pPr marL="25179">
              <a:spcBef>
                <a:spcPts val="178"/>
              </a:spcBef>
            </a:pPr>
            <a:r>
              <a:rPr sz="2100" b="1" spc="-20" dirty="0">
                <a:solidFill>
                  <a:srgbClr val="0000FF"/>
                </a:solidFill>
                <a:latin typeface="Arial"/>
                <a:cs typeface="Arial"/>
              </a:rPr>
              <a:t>DATA</a:t>
            </a:r>
            <a:endParaRPr sz="2100" dirty="0">
              <a:latin typeface="Arial"/>
              <a:cs typeface="Arial"/>
            </a:endParaRPr>
          </a:p>
          <a:p>
            <a:pPr>
              <a:lnSpc>
                <a:spcPct val="100000"/>
              </a:lnSpc>
            </a:pPr>
            <a:endParaRPr sz="2200" dirty="0">
              <a:latin typeface="Times New Roman"/>
              <a:cs typeface="Times New Roman"/>
            </a:endParaRPr>
          </a:p>
          <a:p>
            <a:pPr>
              <a:spcBef>
                <a:spcPts val="20"/>
              </a:spcBef>
            </a:pPr>
            <a:endParaRPr sz="2200" dirty="0">
              <a:latin typeface="Times New Roman"/>
              <a:cs typeface="Times New Roman"/>
            </a:endParaRPr>
          </a:p>
          <a:p>
            <a:pPr marL="96939">
              <a:tabLst>
                <a:tab pos="953026" algn="l"/>
                <a:tab pos="1809111" algn="l"/>
                <a:tab pos="2666458" algn="l"/>
                <a:tab pos="3522545" algn="l"/>
                <a:tab pos="4378632" algn="l"/>
                <a:tab pos="5235977" algn="l"/>
                <a:tab pos="6092064" algn="l"/>
                <a:tab pos="6880167" algn="l"/>
                <a:tab pos="7736254" algn="l"/>
              </a:tabLst>
            </a:pPr>
            <a:r>
              <a:rPr sz="2100" spc="30" dirty="0">
                <a:solidFill>
                  <a:srgbClr val="0000FF"/>
                </a:solidFill>
                <a:latin typeface="Tahoma"/>
                <a:cs typeface="Tahoma"/>
              </a:rPr>
              <a:t>#</a:t>
            </a:r>
            <a:r>
              <a:rPr sz="2100" spc="30" dirty="0">
                <a:solidFill>
                  <a:srgbClr val="0000FF"/>
                </a:solidFill>
                <a:latin typeface="Arial"/>
                <a:cs typeface="Arial"/>
              </a:rPr>
              <a:t>2	</a:t>
            </a:r>
            <a:r>
              <a:rPr sz="2100" spc="30" dirty="0">
                <a:solidFill>
                  <a:srgbClr val="0000FF"/>
                </a:solidFill>
                <a:latin typeface="Tahoma"/>
                <a:cs typeface="Tahoma"/>
              </a:rPr>
              <a:t>#</a:t>
            </a:r>
            <a:r>
              <a:rPr sz="2100" spc="30" dirty="0">
                <a:solidFill>
                  <a:srgbClr val="0000FF"/>
                </a:solidFill>
                <a:latin typeface="Arial"/>
                <a:cs typeface="Arial"/>
              </a:rPr>
              <a:t>3	</a:t>
            </a:r>
            <a:r>
              <a:rPr sz="2100" spc="30" dirty="0">
                <a:solidFill>
                  <a:srgbClr val="0000FF"/>
                </a:solidFill>
                <a:latin typeface="Tahoma"/>
                <a:cs typeface="Tahoma"/>
              </a:rPr>
              <a:t>#</a:t>
            </a:r>
            <a:r>
              <a:rPr sz="2100" spc="30" dirty="0">
                <a:solidFill>
                  <a:srgbClr val="0000FF"/>
                </a:solidFill>
                <a:latin typeface="Arial"/>
                <a:cs typeface="Arial"/>
              </a:rPr>
              <a:t>4	</a:t>
            </a:r>
            <a:r>
              <a:rPr sz="2100" spc="30" dirty="0">
                <a:solidFill>
                  <a:srgbClr val="0000FF"/>
                </a:solidFill>
                <a:latin typeface="Tahoma"/>
                <a:cs typeface="Tahoma"/>
              </a:rPr>
              <a:t>#</a:t>
            </a:r>
            <a:r>
              <a:rPr sz="2100" spc="30" dirty="0">
                <a:solidFill>
                  <a:srgbClr val="0000FF"/>
                </a:solidFill>
                <a:latin typeface="Arial"/>
                <a:cs typeface="Arial"/>
              </a:rPr>
              <a:t>5	</a:t>
            </a:r>
            <a:r>
              <a:rPr sz="2100" spc="30" dirty="0">
                <a:solidFill>
                  <a:srgbClr val="0000FF"/>
                </a:solidFill>
                <a:latin typeface="Tahoma"/>
                <a:cs typeface="Tahoma"/>
              </a:rPr>
              <a:t>#</a:t>
            </a:r>
            <a:r>
              <a:rPr sz="2100" spc="30" dirty="0">
                <a:solidFill>
                  <a:srgbClr val="0000FF"/>
                </a:solidFill>
                <a:latin typeface="Arial"/>
                <a:cs typeface="Arial"/>
              </a:rPr>
              <a:t>6	</a:t>
            </a:r>
            <a:r>
              <a:rPr sz="2100" spc="30" dirty="0">
                <a:solidFill>
                  <a:srgbClr val="0000FF"/>
                </a:solidFill>
                <a:latin typeface="Tahoma"/>
                <a:cs typeface="Tahoma"/>
              </a:rPr>
              <a:t>#</a:t>
            </a:r>
            <a:r>
              <a:rPr sz="2100" spc="30" dirty="0">
                <a:solidFill>
                  <a:srgbClr val="0000FF"/>
                </a:solidFill>
                <a:latin typeface="Arial"/>
                <a:cs typeface="Arial"/>
              </a:rPr>
              <a:t>7	</a:t>
            </a: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	</a:t>
            </a:r>
            <a:r>
              <a:rPr sz="2100" spc="-20" dirty="0">
                <a:solidFill>
                  <a:srgbClr val="0000FF"/>
                </a:solidFill>
                <a:latin typeface="Tahoma"/>
                <a:cs typeface="Tahoma"/>
              </a:rPr>
              <a:t>#</a:t>
            </a:r>
            <a:r>
              <a:rPr sz="2100" spc="-20" dirty="0">
                <a:solidFill>
                  <a:srgbClr val="0000FF"/>
                </a:solidFill>
                <a:latin typeface="Arial"/>
                <a:cs typeface="Arial"/>
              </a:rPr>
              <a:t>10	</a:t>
            </a:r>
            <a:r>
              <a:rPr sz="2100" spc="-30" dirty="0">
                <a:solidFill>
                  <a:srgbClr val="0000FF"/>
                </a:solidFill>
                <a:latin typeface="Tahoma"/>
                <a:cs typeface="Tahoma"/>
              </a:rPr>
              <a:t>#</a:t>
            </a:r>
            <a:r>
              <a:rPr sz="2100" spc="-30" dirty="0">
                <a:solidFill>
                  <a:srgbClr val="0000FF"/>
                </a:solidFill>
                <a:latin typeface="Arial"/>
                <a:cs typeface="Arial"/>
              </a:rPr>
              <a:t>11</a:t>
            </a:r>
            <a:endParaRPr sz="2100" dirty="0">
              <a:latin typeface="Arial"/>
              <a:cs typeface="Arial"/>
            </a:endParaRPr>
          </a:p>
        </p:txBody>
      </p:sp>
      <p:sp>
        <p:nvSpPr>
          <p:cNvPr id="62" name="object 62"/>
          <p:cNvSpPr/>
          <p:nvPr/>
        </p:nvSpPr>
        <p:spPr>
          <a:xfrm>
            <a:off x="3952348"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63" name="object 63"/>
          <p:cNvSpPr/>
          <p:nvPr/>
        </p:nvSpPr>
        <p:spPr>
          <a:xfrm>
            <a:off x="4269223"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4" name="object 64"/>
          <p:cNvSpPr/>
          <p:nvPr/>
        </p:nvSpPr>
        <p:spPr>
          <a:xfrm>
            <a:off x="4452188" y="3452992"/>
            <a:ext cx="285907" cy="143452"/>
          </a:xfrm>
          <a:custGeom>
            <a:avLst/>
            <a:gdLst/>
            <a:ahLst/>
            <a:cxnLst/>
            <a:rect l="l" t="t" r="r" b="b"/>
            <a:pathLst>
              <a:path w="144144" h="72389">
                <a:moveTo>
                  <a:pt x="0" y="0"/>
                </a:moveTo>
                <a:lnTo>
                  <a:pt x="0" y="72000"/>
                </a:lnTo>
                <a:lnTo>
                  <a:pt x="144000" y="72000"/>
                </a:lnTo>
                <a:lnTo>
                  <a:pt x="144000" y="5820"/>
                </a:lnTo>
              </a:path>
            </a:pathLst>
          </a:custGeom>
          <a:ln w="5060">
            <a:solidFill>
              <a:srgbClr val="00AEEF"/>
            </a:solidFill>
          </a:ln>
        </p:spPr>
        <p:txBody>
          <a:bodyPr wrap="square" lIns="0" tIns="0" rIns="0" bIns="0" rtlCol="0"/>
          <a:lstStyle/>
          <a:p>
            <a:endParaRPr/>
          </a:p>
        </p:txBody>
      </p:sp>
      <p:sp>
        <p:nvSpPr>
          <p:cNvPr id="65" name="object 65"/>
          <p:cNvSpPr/>
          <p:nvPr/>
        </p:nvSpPr>
        <p:spPr>
          <a:xfrm>
            <a:off x="4697655"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6" name="object 66"/>
          <p:cNvSpPr/>
          <p:nvPr/>
        </p:nvSpPr>
        <p:spPr>
          <a:xfrm>
            <a:off x="4880621" y="3452992"/>
            <a:ext cx="714139" cy="143452"/>
          </a:xfrm>
          <a:custGeom>
            <a:avLst/>
            <a:gdLst/>
            <a:ahLst/>
            <a:cxnLst/>
            <a:rect l="l" t="t" r="r" b="b"/>
            <a:pathLst>
              <a:path w="360044" h="72389">
                <a:moveTo>
                  <a:pt x="0" y="0"/>
                </a:moveTo>
                <a:lnTo>
                  <a:pt x="0" y="72000"/>
                </a:lnTo>
                <a:lnTo>
                  <a:pt x="360002" y="72000"/>
                </a:lnTo>
                <a:lnTo>
                  <a:pt x="360002" y="5820"/>
                </a:lnTo>
              </a:path>
            </a:pathLst>
          </a:custGeom>
          <a:ln w="5060">
            <a:solidFill>
              <a:srgbClr val="00AEEF"/>
            </a:solidFill>
          </a:ln>
        </p:spPr>
        <p:txBody>
          <a:bodyPr wrap="square" lIns="0" tIns="0" rIns="0" bIns="0" rtlCol="0"/>
          <a:lstStyle/>
          <a:p>
            <a:endParaRPr/>
          </a:p>
        </p:txBody>
      </p:sp>
      <p:sp>
        <p:nvSpPr>
          <p:cNvPr id="67" name="object 67"/>
          <p:cNvSpPr/>
          <p:nvPr/>
        </p:nvSpPr>
        <p:spPr>
          <a:xfrm>
            <a:off x="5554520"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68" name="object 68"/>
          <p:cNvSpPr/>
          <p:nvPr/>
        </p:nvSpPr>
        <p:spPr>
          <a:xfrm>
            <a:off x="5737485" y="3452992"/>
            <a:ext cx="1143630" cy="143452"/>
          </a:xfrm>
          <a:custGeom>
            <a:avLst/>
            <a:gdLst/>
            <a:ahLst/>
            <a:cxnLst/>
            <a:rect l="l" t="t" r="r" b="b"/>
            <a:pathLst>
              <a:path w="576579" h="72389">
                <a:moveTo>
                  <a:pt x="0" y="0"/>
                </a:moveTo>
                <a:lnTo>
                  <a:pt x="0" y="72000"/>
                </a:lnTo>
                <a:lnTo>
                  <a:pt x="576004" y="72000"/>
                </a:lnTo>
                <a:lnTo>
                  <a:pt x="576004" y="5820"/>
                </a:lnTo>
              </a:path>
            </a:pathLst>
          </a:custGeom>
          <a:ln w="5060">
            <a:solidFill>
              <a:srgbClr val="00AEEF"/>
            </a:solidFill>
          </a:ln>
        </p:spPr>
        <p:txBody>
          <a:bodyPr wrap="square" lIns="0" tIns="0" rIns="0" bIns="0" rtlCol="0"/>
          <a:lstStyle/>
          <a:p>
            <a:endParaRPr/>
          </a:p>
        </p:txBody>
      </p:sp>
      <p:sp>
        <p:nvSpPr>
          <p:cNvPr id="69" name="object 69"/>
          <p:cNvSpPr/>
          <p:nvPr/>
        </p:nvSpPr>
        <p:spPr>
          <a:xfrm>
            <a:off x="6839822"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0" name="object 70"/>
          <p:cNvSpPr/>
          <p:nvPr/>
        </p:nvSpPr>
        <p:spPr>
          <a:xfrm>
            <a:off x="7022785" y="3452992"/>
            <a:ext cx="357699" cy="143452"/>
          </a:xfrm>
          <a:custGeom>
            <a:avLst/>
            <a:gdLst/>
            <a:ahLst/>
            <a:cxnLst/>
            <a:rect l="l" t="t" r="r" b="b"/>
            <a:pathLst>
              <a:path w="180339" h="72389">
                <a:moveTo>
                  <a:pt x="0" y="0"/>
                </a:moveTo>
                <a:lnTo>
                  <a:pt x="0" y="72000"/>
                </a:lnTo>
                <a:lnTo>
                  <a:pt x="180001" y="72000"/>
                </a:lnTo>
                <a:lnTo>
                  <a:pt x="180001" y="5820"/>
                </a:lnTo>
              </a:path>
            </a:pathLst>
          </a:custGeom>
          <a:ln w="5060">
            <a:solidFill>
              <a:srgbClr val="00AEEF"/>
            </a:solidFill>
          </a:ln>
        </p:spPr>
        <p:txBody>
          <a:bodyPr wrap="square" lIns="0" tIns="0" rIns="0" bIns="0" rtlCol="0"/>
          <a:lstStyle/>
          <a:p>
            <a:endParaRPr/>
          </a:p>
        </p:txBody>
      </p:sp>
      <p:sp>
        <p:nvSpPr>
          <p:cNvPr id="71" name="object 71"/>
          <p:cNvSpPr/>
          <p:nvPr/>
        </p:nvSpPr>
        <p:spPr>
          <a:xfrm>
            <a:off x="7339658" y="3457005"/>
            <a:ext cx="80608" cy="377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AEEF"/>
            </a:solidFill>
          </a:ln>
        </p:spPr>
        <p:txBody>
          <a:bodyPr wrap="square" lIns="0" tIns="0" rIns="0" bIns="0" rtlCol="0"/>
          <a:lstStyle/>
          <a:p>
            <a:endParaRPr/>
          </a:p>
        </p:txBody>
      </p:sp>
      <p:sp>
        <p:nvSpPr>
          <p:cNvPr id="72" name="object 72"/>
          <p:cNvSpPr/>
          <p:nvPr/>
        </p:nvSpPr>
        <p:spPr>
          <a:xfrm>
            <a:off x="2902687" y="3024952"/>
            <a:ext cx="836311" cy="429097"/>
          </a:xfrm>
          <a:custGeom>
            <a:avLst/>
            <a:gdLst/>
            <a:ahLst/>
            <a:cxnLst/>
            <a:rect l="l" t="t" r="r" b="b"/>
            <a:pathLst>
              <a:path w="421639" h="216535">
                <a:moveTo>
                  <a:pt x="0" y="216001"/>
                </a:moveTo>
                <a:lnTo>
                  <a:pt x="0" y="0"/>
                </a:lnTo>
                <a:lnTo>
                  <a:pt x="421203" y="0"/>
                </a:lnTo>
                <a:lnTo>
                  <a:pt x="421203" y="216001"/>
                </a:lnTo>
                <a:lnTo>
                  <a:pt x="0" y="216001"/>
                </a:lnTo>
                <a:close/>
              </a:path>
            </a:pathLst>
          </a:custGeom>
          <a:ln w="15183">
            <a:solidFill>
              <a:srgbClr val="0000FF"/>
            </a:solidFill>
          </a:ln>
        </p:spPr>
        <p:txBody>
          <a:bodyPr wrap="square" lIns="0" tIns="0" rIns="0" bIns="0" rtlCol="0"/>
          <a:lstStyle/>
          <a:p>
            <a:endParaRPr/>
          </a:p>
        </p:txBody>
      </p:sp>
      <p:sp>
        <p:nvSpPr>
          <p:cNvPr id="73" name="object 73"/>
          <p:cNvSpPr/>
          <p:nvPr/>
        </p:nvSpPr>
        <p:spPr>
          <a:xfrm>
            <a:off x="5880296" y="3024952"/>
            <a:ext cx="857720" cy="429097"/>
          </a:xfrm>
          <a:custGeom>
            <a:avLst/>
            <a:gdLst/>
            <a:ahLst/>
            <a:cxnLst/>
            <a:rect l="l" t="t" r="r" b="b"/>
            <a:pathLst>
              <a:path w="432435" h="216535">
                <a:moveTo>
                  <a:pt x="0" y="216001"/>
                </a:moveTo>
                <a:lnTo>
                  <a:pt x="0" y="0"/>
                </a:lnTo>
                <a:lnTo>
                  <a:pt x="432003" y="0"/>
                </a:lnTo>
                <a:lnTo>
                  <a:pt x="432003" y="216001"/>
                </a:lnTo>
                <a:lnTo>
                  <a:pt x="0" y="216001"/>
                </a:lnTo>
                <a:close/>
              </a:path>
            </a:pathLst>
          </a:custGeom>
          <a:ln w="15183">
            <a:solidFill>
              <a:srgbClr val="0000FF"/>
            </a:solidFill>
          </a:ln>
        </p:spPr>
        <p:txBody>
          <a:bodyPr wrap="square" lIns="0" tIns="0" rIns="0" bIns="0" rtlCol="0"/>
          <a:lstStyle/>
          <a:p>
            <a:endParaRPr/>
          </a:p>
        </p:txBody>
      </p:sp>
      <p:sp>
        <p:nvSpPr>
          <p:cNvPr id="74" name="object 74"/>
          <p:cNvSpPr/>
          <p:nvPr/>
        </p:nvSpPr>
        <p:spPr>
          <a:xfrm>
            <a:off x="7594029"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5183">
            <a:solidFill>
              <a:srgbClr val="0000FF"/>
            </a:solidFill>
          </a:ln>
        </p:spPr>
        <p:txBody>
          <a:bodyPr wrap="square" lIns="0" tIns="0" rIns="0" bIns="0" rtlCol="0"/>
          <a:lstStyle/>
          <a:p>
            <a:endParaRPr/>
          </a:p>
        </p:txBody>
      </p:sp>
      <p:graphicFrame>
        <p:nvGraphicFramePr>
          <p:cNvPr id="75" name="object 75"/>
          <p:cNvGraphicFramePr>
            <a:graphicFrameLocks noGrp="1"/>
          </p:cNvGraphicFramePr>
          <p:nvPr/>
        </p:nvGraphicFramePr>
        <p:xfrm>
          <a:off x="300629" y="5440482"/>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FF"/>
                      </a:solidFill>
                      <a:prstDash val="solid"/>
                    </a:lnL>
                    <a:lnR w="6350">
                      <a:solidFill>
                        <a:srgbClr val="0000FF"/>
                      </a:solidFill>
                      <a:prstDash val="solid"/>
                    </a:lnR>
                    <a:lnT w="6350">
                      <a:solidFill>
                        <a:srgbClr val="0000FF"/>
                      </a:solidFill>
                      <a:prstDash val="solid"/>
                    </a:lnT>
                    <a:lnB w="6350">
                      <a:solidFill>
                        <a:srgbClr val="0000FF"/>
                      </a:solidFill>
                      <a:prstDash val="solid"/>
                    </a:lnB>
                  </a:tcPr>
                </a:tc>
                <a:extLst>
                  <a:ext uri="{0D108BD9-81ED-4DB2-BD59-A6C34878D82A}">
                    <a16:rowId xmlns:a16="http://schemas.microsoft.com/office/drawing/2014/main" val="10000"/>
                  </a:ext>
                </a:extLst>
              </a:tr>
            </a:tbl>
          </a:graphicData>
        </a:graphic>
      </p:graphicFrame>
      <p:sp>
        <p:nvSpPr>
          <p:cNvPr id="76" name="object 76"/>
          <p:cNvSpPr/>
          <p:nvPr/>
        </p:nvSpPr>
        <p:spPr>
          <a:xfrm>
            <a:off x="5023431" y="3024952"/>
            <a:ext cx="429491" cy="429097"/>
          </a:xfrm>
          <a:custGeom>
            <a:avLst/>
            <a:gdLst/>
            <a:ahLst/>
            <a:cxnLst/>
            <a:rect l="l" t="t" r="r" b="b"/>
            <a:pathLst>
              <a:path w="216535" h="216535">
                <a:moveTo>
                  <a:pt x="0" y="216001"/>
                </a:moveTo>
                <a:lnTo>
                  <a:pt x="0" y="0"/>
                </a:lnTo>
                <a:lnTo>
                  <a:pt x="216001" y="0"/>
                </a:lnTo>
                <a:lnTo>
                  <a:pt x="216001" y="216001"/>
                </a:lnTo>
                <a:lnTo>
                  <a:pt x="0" y="216001"/>
                </a:lnTo>
                <a:close/>
              </a:path>
            </a:pathLst>
          </a:custGeom>
          <a:ln w="15183">
            <a:solidFill>
              <a:srgbClr val="FF0000"/>
            </a:solidFill>
          </a:ln>
        </p:spPr>
        <p:txBody>
          <a:bodyPr wrap="square" lIns="0" tIns="0" rIns="0" bIns="0" rtlCol="0"/>
          <a:lstStyle/>
          <a:p>
            <a:endParaRPr/>
          </a:p>
        </p:txBody>
      </p:sp>
      <p:sp>
        <p:nvSpPr>
          <p:cNvPr id="77" name="object 77"/>
          <p:cNvSpPr/>
          <p:nvPr/>
        </p:nvSpPr>
        <p:spPr>
          <a:xfrm>
            <a:off x="1167534" y="3024952"/>
            <a:ext cx="1714185" cy="429097"/>
          </a:xfrm>
          <a:custGeom>
            <a:avLst/>
            <a:gdLst/>
            <a:ahLst/>
            <a:cxnLst/>
            <a:rect l="l" t="t" r="r" b="b"/>
            <a:pathLst>
              <a:path w="864235" h="216535">
                <a:moveTo>
                  <a:pt x="0" y="216001"/>
                </a:moveTo>
                <a:lnTo>
                  <a:pt x="0" y="0"/>
                </a:lnTo>
                <a:lnTo>
                  <a:pt x="864006" y="0"/>
                </a:lnTo>
                <a:lnTo>
                  <a:pt x="864006" y="216001"/>
                </a:lnTo>
                <a:lnTo>
                  <a:pt x="0" y="216001"/>
                </a:lnTo>
                <a:close/>
              </a:path>
            </a:pathLst>
          </a:custGeom>
          <a:ln w="15183">
            <a:solidFill>
              <a:srgbClr val="66FF66"/>
            </a:solidFill>
          </a:ln>
        </p:spPr>
        <p:txBody>
          <a:bodyPr wrap="square" lIns="0" tIns="0" rIns="0" bIns="0" rtlCol="0"/>
          <a:lstStyle/>
          <a:p>
            <a:endParaRPr/>
          </a:p>
        </p:txBody>
      </p:sp>
      <p:graphicFrame>
        <p:nvGraphicFramePr>
          <p:cNvPr id="78" name="object 78"/>
          <p:cNvGraphicFramePr>
            <a:graphicFrameLocks noGrp="1"/>
          </p:cNvGraphicFramePr>
          <p:nvPr/>
        </p:nvGraphicFramePr>
        <p:xfrm>
          <a:off x="300629" y="4156364"/>
          <a:ext cx="8568650" cy="679508"/>
        </p:xfrm>
        <a:graphic>
          <a:graphicData uri="http://schemas.openxmlformats.org/drawingml/2006/table">
            <a:tbl>
              <a:tblPr firstRow="1" bandRow="1">
                <a:tableStyleId>{2D5ABB26-0587-4C30-8999-92F81FD0307C}</a:tableStyleId>
              </a:tblPr>
              <a:tblGrid>
                <a:gridCol w="856865">
                  <a:extLst>
                    <a:ext uri="{9D8B030D-6E8A-4147-A177-3AD203B41FA5}">
                      <a16:colId xmlns:a16="http://schemas.microsoft.com/office/drawing/2014/main" val="20000"/>
                    </a:ext>
                  </a:extLst>
                </a:gridCol>
                <a:gridCol w="856865">
                  <a:extLst>
                    <a:ext uri="{9D8B030D-6E8A-4147-A177-3AD203B41FA5}">
                      <a16:colId xmlns:a16="http://schemas.microsoft.com/office/drawing/2014/main" val="20001"/>
                    </a:ext>
                  </a:extLst>
                </a:gridCol>
                <a:gridCol w="856865">
                  <a:extLst>
                    <a:ext uri="{9D8B030D-6E8A-4147-A177-3AD203B41FA5}">
                      <a16:colId xmlns:a16="http://schemas.microsoft.com/office/drawing/2014/main" val="20002"/>
                    </a:ext>
                  </a:extLst>
                </a:gridCol>
                <a:gridCol w="856865">
                  <a:extLst>
                    <a:ext uri="{9D8B030D-6E8A-4147-A177-3AD203B41FA5}">
                      <a16:colId xmlns:a16="http://schemas.microsoft.com/office/drawing/2014/main" val="20003"/>
                    </a:ext>
                  </a:extLst>
                </a:gridCol>
                <a:gridCol w="856865">
                  <a:extLst>
                    <a:ext uri="{9D8B030D-6E8A-4147-A177-3AD203B41FA5}">
                      <a16:colId xmlns:a16="http://schemas.microsoft.com/office/drawing/2014/main" val="20004"/>
                    </a:ext>
                  </a:extLst>
                </a:gridCol>
                <a:gridCol w="856865">
                  <a:extLst>
                    <a:ext uri="{9D8B030D-6E8A-4147-A177-3AD203B41FA5}">
                      <a16:colId xmlns:a16="http://schemas.microsoft.com/office/drawing/2014/main" val="20005"/>
                    </a:ext>
                  </a:extLst>
                </a:gridCol>
                <a:gridCol w="856865">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gridCol w="856865">
                  <a:extLst>
                    <a:ext uri="{9D8B030D-6E8A-4147-A177-3AD203B41FA5}">
                      <a16:colId xmlns:a16="http://schemas.microsoft.com/office/drawing/2014/main" val="20008"/>
                    </a:ext>
                  </a:extLst>
                </a:gridCol>
                <a:gridCol w="856865">
                  <a:extLst>
                    <a:ext uri="{9D8B030D-6E8A-4147-A177-3AD203B41FA5}">
                      <a16:colId xmlns:a16="http://schemas.microsoft.com/office/drawing/2014/main" val="20009"/>
                    </a:ext>
                  </a:extLst>
                </a:gridCol>
              </a:tblGrid>
              <a:tr h="679508">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66FF66"/>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66FF66"/>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66FF66"/>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66FF66"/>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E1F4FD"/>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44C8F4"/>
                    </a:solidFill>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solidFill>
                      <a:srgbClr val="FF0000"/>
                    </a:solidFill>
                  </a:tcPr>
                </a:tc>
                <a:extLst>
                  <a:ext uri="{0D108BD9-81ED-4DB2-BD59-A6C34878D82A}">
                    <a16:rowId xmlns:a16="http://schemas.microsoft.com/office/drawing/2014/main" val="10000"/>
                  </a:ext>
                </a:extLst>
              </a:tr>
            </a:tbl>
          </a:graphicData>
        </a:graphic>
      </p:graphicFrame>
      <p:sp>
        <p:nvSpPr>
          <p:cNvPr id="79" name="object 79"/>
          <p:cNvSpPr txBox="1"/>
          <p:nvPr/>
        </p:nvSpPr>
        <p:spPr>
          <a:xfrm>
            <a:off x="390699" y="6141648"/>
            <a:ext cx="1411904" cy="294953"/>
          </a:xfrm>
          <a:prstGeom prst="rect">
            <a:avLst/>
          </a:prstGeom>
        </p:spPr>
        <p:txBody>
          <a:bodyPr vert="horz" wrap="square" lIns="0" tIns="0" rIns="0" bIns="0" rtlCol="0">
            <a:spAutoFit/>
          </a:bodyPr>
          <a:lstStyle/>
          <a:p>
            <a:pPr marL="25179">
              <a:lnSpc>
                <a:spcPts val="2280"/>
              </a:lnSpc>
              <a:tabLst>
                <a:tab pos="881266" algn="l"/>
              </a:tabLst>
            </a:pPr>
            <a:r>
              <a:rPr sz="2100" spc="-20" dirty="0">
                <a:solidFill>
                  <a:srgbClr val="0000FF"/>
                </a:solidFill>
                <a:latin typeface="Tahoma"/>
                <a:cs typeface="Tahoma"/>
              </a:rPr>
              <a:t>#</a:t>
            </a:r>
            <a:r>
              <a:rPr sz="2100" spc="-20" dirty="0">
                <a:solidFill>
                  <a:srgbClr val="0000FF"/>
                </a:solidFill>
                <a:latin typeface="Arial"/>
                <a:cs typeface="Arial"/>
              </a:rPr>
              <a:t>12	</a:t>
            </a:r>
            <a:r>
              <a:rPr sz="2100" spc="-30" dirty="0">
                <a:solidFill>
                  <a:srgbClr val="0000FF"/>
                </a:solidFill>
                <a:latin typeface="Tahoma"/>
                <a:cs typeface="Tahoma"/>
              </a:rPr>
              <a:t>#</a:t>
            </a:r>
            <a:r>
              <a:rPr sz="2100" spc="-30" dirty="0">
                <a:solidFill>
                  <a:srgbClr val="0000FF"/>
                </a:solidFill>
                <a:latin typeface="Arial"/>
                <a:cs typeface="Arial"/>
              </a:rPr>
              <a:t>13</a:t>
            </a:r>
            <a:endParaRPr sz="2100">
              <a:latin typeface="Arial"/>
              <a:cs typeface="Arial"/>
            </a:endParaRPr>
          </a:p>
        </p:txBody>
      </p:sp>
      <p:sp>
        <p:nvSpPr>
          <p:cNvPr id="80" name="object 80"/>
          <p:cNvSpPr txBox="1"/>
          <p:nvPr/>
        </p:nvSpPr>
        <p:spPr>
          <a:xfrm>
            <a:off x="210440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14</a:t>
            </a:r>
            <a:endParaRPr sz="2100">
              <a:latin typeface="Arial"/>
              <a:cs typeface="Arial"/>
            </a:endParaRPr>
          </a:p>
        </p:txBody>
      </p:sp>
      <p:sp>
        <p:nvSpPr>
          <p:cNvPr id="81" name="object 81"/>
          <p:cNvSpPr txBox="1"/>
          <p:nvPr/>
        </p:nvSpPr>
        <p:spPr>
          <a:xfrm>
            <a:off x="2961245"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15</a:t>
            </a:r>
            <a:endParaRPr sz="2100">
              <a:latin typeface="Arial"/>
              <a:cs typeface="Arial"/>
            </a:endParaRPr>
          </a:p>
        </p:txBody>
      </p:sp>
      <p:sp>
        <p:nvSpPr>
          <p:cNvPr id="82" name="object 82"/>
          <p:cNvSpPr txBox="1"/>
          <p:nvPr/>
        </p:nvSpPr>
        <p:spPr>
          <a:xfrm>
            <a:off x="381811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16</a:t>
            </a:r>
            <a:endParaRPr sz="2100">
              <a:latin typeface="Arial"/>
              <a:cs typeface="Arial"/>
            </a:endParaRPr>
          </a:p>
        </p:txBody>
      </p:sp>
      <p:sp>
        <p:nvSpPr>
          <p:cNvPr id="83" name="object 83"/>
          <p:cNvSpPr txBox="1"/>
          <p:nvPr/>
        </p:nvSpPr>
        <p:spPr>
          <a:xfrm>
            <a:off x="4674950"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17</a:t>
            </a:r>
            <a:endParaRPr sz="2100">
              <a:latin typeface="Arial"/>
              <a:cs typeface="Arial"/>
            </a:endParaRPr>
          </a:p>
        </p:txBody>
      </p:sp>
      <p:sp>
        <p:nvSpPr>
          <p:cNvPr id="84" name="object 84"/>
          <p:cNvSpPr txBox="1"/>
          <p:nvPr/>
        </p:nvSpPr>
        <p:spPr>
          <a:xfrm>
            <a:off x="553181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18</a:t>
            </a:r>
            <a:endParaRPr sz="2100">
              <a:latin typeface="Arial"/>
              <a:cs typeface="Arial"/>
            </a:endParaRPr>
          </a:p>
        </p:txBody>
      </p:sp>
      <p:sp>
        <p:nvSpPr>
          <p:cNvPr id="85" name="object 85"/>
          <p:cNvSpPr txBox="1"/>
          <p:nvPr/>
        </p:nvSpPr>
        <p:spPr>
          <a:xfrm>
            <a:off x="6388657"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19</a:t>
            </a:r>
            <a:endParaRPr sz="2100">
              <a:latin typeface="Arial"/>
              <a:cs typeface="Arial"/>
            </a:endParaRPr>
          </a:p>
        </p:txBody>
      </p:sp>
      <p:sp>
        <p:nvSpPr>
          <p:cNvPr id="86" name="object 86"/>
          <p:cNvSpPr txBox="1"/>
          <p:nvPr/>
        </p:nvSpPr>
        <p:spPr>
          <a:xfrm>
            <a:off x="7245523"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20</a:t>
            </a:r>
            <a:endParaRPr sz="2100">
              <a:latin typeface="Arial"/>
              <a:cs typeface="Arial"/>
            </a:endParaRPr>
          </a:p>
        </p:txBody>
      </p:sp>
      <p:sp>
        <p:nvSpPr>
          <p:cNvPr id="87" name="object 87"/>
          <p:cNvSpPr txBox="1"/>
          <p:nvPr/>
        </p:nvSpPr>
        <p:spPr>
          <a:xfrm>
            <a:off x="8102388" y="6141648"/>
            <a:ext cx="554182" cy="294953"/>
          </a:xfrm>
          <a:prstGeom prst="rect">
            <a:avLst/>
          </a:prstGeom>
        </p:spPr>
        <p:txBody>
          <a:bodyPr vert="horz" wrap="square" lIns="0" tIns="0" rIns="0" bIns="0" rtlCol="0">
            <a:spAutoFit/>
          </a:bodyPr>
          <a:lstStyle/>
          <a:p>
            <a:pPr marL="25179">
              <a:lnSpc>
                <a:spcPts val="2280"/>
              </a:lnSpc>
            </a:pPr>
            <a:r>
              <a:rPr sz="2100" spc="-30" dirty="0">
                <a:solidFill>
                  <a:srgbClr val="0000FF"/>
                </a:solidFill>
                <a:latin typeface="Tahoma"/>
                <a:cs typeface="Tahoma"/>
              </a:rPr>
              <a:t>#</a:t>
            </a:r>
            <a:r>
              <a:rPr sz="2100" spc="-30" dirty="0">
                <a:solidFill>
                  <a:srgbClr val="0000FF"/>
                </a:solidFill>
                <a:latin typeface="Arial"/>
                <a:cs typeface="Arial"/>
              </a:rPr>
              <a:t>21</a:t>
            </a:r>
            <a:endParaRPr sz="2100">
              <a:latin typeface="Arial"/>
              <a:cs typeface="Arial"/>
            </a:endParaRPr>
          </a:p>
        </p:txBody>
      </p:sp>
      <p:sp>
        <p:nvSpPr>
          <p:cNvPr id="89" name="Rectangle 8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90" name="Rectangle 8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Liên kết các cluster</a:t>
            </a:r>
          </a:p>
        </p:txBody>
      </p:sp>
      <p:graphicFrame>
        <p:nvGraphicFramePr>
          <p:cNvPr id="91" name="object 34"/>
          <p:cNvGraphicFramePr>
            <a:graphicFrameLocks noGrp="1"/>
          </p:cNvGraphicFramePr>
          <p:nvPr>
            <p:extLst>
              <p:ext uri="{D42A27DB-BD31-4B8C-83A1-F6EECF244321}">
                <p14:modId xmlns:p14="http://schemas.microsoft.com/office/powerpoint/2010/main" val="4197552070"/>
              </p:ext>
            </p:extLst>
          </p:nvPr>
        </p:nvGraphicFramePr>
        <p:xfrm>
          <a:off x="300630" y="1752599"/>
          <a:ext cx="7283355" cy="586371"/>
        </p:xfrm>
        <a:graphic>
          <a:graphicData uri="http://schemas.openxmlformats.org/drawingml/2006/table">
            <a:tbl>
              <a:tblPr firstRow="1" bandRow="1">
                <a:tableStyleId>{2D5ABB26-0587-4C30-8999-92F81FD0307C}</a:tableStyleId>
              </a:tblPr>
              <a:tblGrid>
                <a:gridCol w="1428109">
                  <a:extLst>
                    <a:ext uri="{9D8B030D-6E8A-4147-A177-3AD203B41FA5}">
                      <a16:colId xmlns:a16="http://schemas.microsoft.com/office/drawing/2014/main" val="20000"/>
                    </a:ext>
                  </a:extLst>
                </a:gridCol>
                <a:gridCol w="714054">
                  <a:extLst>
                    <a:ext uri="{9D8B030D-6E8A-4147-A177-3AD203B41FA5}">
                      <a16:colId xmlns:a16="http://schemas.microsoft.com/office/drawing/2014/main" val="20001"/>
                    </a:ext>
                  </a:extLst>
                </a:gridCol>
                <a:gridCol w="285622">
                  <a:extLst>
                    <a:ext uri="{9D8B030D-6E8A-4147-A177-3AD203B41FA5}">
                      <a16:colId xmlns:a16="http://schemas.microsoft.com/office/drawing/2014/main" val="20002"/>
                    </a:ext>
                  </a:extLst>
                </a:gridCol>
                <a:gridCol w="1856543">
                  <a:extLst>
                    <a:ext uri="{9D8B030D-6E8A-4147-A177-3AD203B41FA5}">
                      <a16:colId xmlns:a16="http://schemas.microsoft.com/office/drawing/2014/main" val="20003"/>
                    </a:ext>
                  </a:extLst>
                </a:gridCol>
                <a:gridCol w="714054">
                  <a:extLst>
                    <a:ext uri="{9D8B030D-6E8A-4147-A177-3AD203B41FA5}">
                      <a16:colId xmlns:a16="http://schemas.microsoft.com/office/drawing/2014/main" val="20004"/>
                    </a:ext>
                  </a:extLst>
                </a:gridCol>
                <a:gridCol w="714054">
                  <a:extLst>
                    <a:ext uri="{9D8B030D-6E8A-4147-A177-3AD203B41FA5}">
                      <a16:colId xmlns:a16="http://schemas.microsoft.com/office/drawing/2014/main" val="20005"/>
                    </a:ext>
                  </a:extLst>
                </a:gridCol>
                <a:gridCol w="714054">
                  <a:extLst>
                    <a:ext uri="{9D8B030D-6E8A-4147-A177-3AD203B41FA5}">
                      <a16:colId xmlns:a16="http://schemas.microsoft.com/office/drawing/2014/main" val="20006"/>
                    </a:ext>
                  </a:extLst>
                </a:gridCol>
                <a:gridCol w="856865">
                  <a:extLst>
                    <a:ext uri="{9D8B030D-6E8A-4147-A177-3AD203B41FA5}">
                      <a16:colId xmlns:a16="http://schemas.microsoft.com/office/drawing/2014/main" val="20007"/>
                    </a:ext>
                  </a:extLst>
                </a:gridCol>
              </a:tblGrid>
              <a:tr h="586371">
                <a:tc>
                  <a:txBody>
                    <a:bodyPr/>
                    <a:lstStyle/>
                    <a:p>
                      <a:pPr marL="44450">
                        <a:lnSpc>
                          <a:spcPct val="100000"/>
                        </a:lnSpc>
                        <a:spcBef>
                          <a:spcPts val="640"/>
                        </a:spcBef>
                      </a:pPr>
                      <a:r>
                        <a:rPr sz="2100" spc="-40" dirty="0">
                          <a:solidFill>
                            <a:srgbClr val="BF7F3F"/>
                          </a:solidFill>
                          <a:latin typeface="Arial"/>
                          <a:cs typeface="Arial"/>
                        </a:rPr>
                        <a:t>ABC</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44450">
                        <a:lnSpc>
                          <a:spcPct val="100000"/>
                        </a:lnSpc>
                        <a:spcBef>
                          <a:spcPts val="640"/>
                        </a:spcBef>
                      </a:pPr>
                      <a:r>
                        <a:rPr sz="2100" spc="30" dirty="0">
                          <a:solidFill>
                            <a:srgbClr val="BF7F3F"/>
                          </a:solidFill>
                          <a:latin typeface="Arial"/>
                          <a:cs typeface="Arial"/>
                        </a:rPr>
                        <a:t>TXT</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19050">
                        <a:lnSpc>
                          <a:spcPct val="100000"/>
                        </a:lnSpc>
                        <a:spcBef>
                          <a:spcPts val="640"/>
                        </a:spcBef>
                      </a:pPr>
                      <a:r>
                        <a:rPr sz="2100" dirty="0">
                          <a:solidFill>
                            <a:srgbClr val="BF7F3F"/>
                          </a:solidFill>
                          <a:latin typeface="Arial"/>
                          <a:cs typeface="Arial"/>
                        </a:rPr>
                        <a:t>A</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24130">
                        <a:lnSpc>
                          <a:spcPct val="100000"/>
                        </a:lnSpc>
                        <a:spcBef>
                          <a:spcPts val="640"/>
                        </a:spcBef>
                      </a:pPr>
                      <a:r>
                        <a:rPr sz="2100" spc="-30" dirty="0">
                          <a:solidFill>
                            <a:srgbClr val="BF7F3F"/>
                          </a:solidFill>
                          <a:latin typeface="Arial"/>
                          <a:cs typeface="Arial"/>
                        </a:rPr>
                        <a:t>Time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34290">
                        <a:lnSpc>
                          <a:spcPct val="100000"/>
                        </a:lnSpc>
                        <a:spcBef>
                          <a:spcPts val="640"/>
                        </a:spcBef>
                      </a:pPr>
                      <a:r>
                        <a:rPr sz="2100" spc="-35" dirty="0">
                          <a:solidFill>
                            <a:srgbClr val="BF7F3F"/>
                          </a:solidFill>
                          <a:latin typeface="Arial"/>
                          <a:cs typeface="Arial"/>
                        </a:rPr>
                        <a:t>Date</a:t>
                      </a:r>
                      <a:endParaRPr sz="210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69215">
                        <a:lnSpc>
                          <a:spcPct val="100000"/>
                        </a:lnSpc>
                        <a:spcBef>
                          <a:spcPts val="620"/>
                        </a:spcBef>
                      </a:pPr>
                      <a:r>
                        <a:rPr sz="2100" spc="-70" dirty="0">
                          <a:solidFill>
                            <a:srgbClr val="BF7F3F"/>
                          </a:solidFill>
                          <a:latin typeface="Arial"/>
                          <a:cs typeface="Arial"/>
                        </a:rPr>
                        <a:t>008</a:t>
                      </a:r>
                      <a:endParaRPr sz="2100">
                        <a:latin typeface="Arial"/>
                        <a:cs typeface="Arial"/>
                      </a:endParaRPr>
                    </a:p>
                  </a:txBody>
                  <a:tcPr marL="0" marR="0" marT="156035"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tc>
                  <a:txBody>
                    <a:bodyPr/>
                    <a:lstStyle/>
                    <a:p>
                      <a:pPr marL="93345">
                        <a:lnSpc>
                          <a:spcPct val="100000"/>
                        </a:lnSpc>
                        <a:spcBef>
                          <a:spcPts val="640"/>
                        </a:spcBef>
                      </a:pPr>
                      <a:r>
                        <a:rPr sz="2100" spc="-80" dirty="0">
                          <a:solidFill>
                            <a:srgbClr val="BF7F3F"/>
                          </a:solidFill>
                          <a:latin typeface="Arial"/>
                          <a:cs typeface="Arial"/>
                        </a:rPr>
                        <a:t>Size</a:t>
                      </a:r>
                      <a:endParaRPr sz="2100" dirty="0">
                        <a:latin typeface="Arial"/>
                        <a:cs typeface="Arial"/>
                      </a:endParaRPr>
                    </a:p>
                  </a:txBody>
                  <a:tcPr marL="0" marR="0" marT="161069"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bl>
          </a:graphicData>
        </a:graphic>
      </p:graphicFrame>
      <p:sp>
        <p:nvSpPr>
          <p:cNvPr id="92" name="object 35"/>
          <p:cNvSpPr txBox="1"/>
          <p:nvPr/>
        </p:nvSpPr>
        <p:spPr>
          <a:xfrm>
            <a:off x="387146" y="2677863"/>
            <a:ext cx="571815" cy="346048"/>
          </a:xfrm>
          <a:prstGeom prst="rect">
            <a:avLst/>
          </a:prstGeom>
        </p:spPr>
        <p:txBody>
          <a:bodyPr vert="horz" wrap="square" lIns="0" tIns="22661" rIns="0" bIns="0" rtlCol="0">
            <a:spAutoFit/>
          </a:bodyPr>
          <a:lstStyle/>
          <a:p>
            <a:pPr marL="25179">
              <a:spcBef>
                <a:spcPts val="178"/>
              </a:spcBef>
            </a:pPr>
            <a:r>
              <a:rPr sz="2100" b="1" spc="-59" dirty="0">
                <a:solidFill>
                  <a:srgbClr val="0000FF"/>
                </a:solidFill>
                <a:latin typeface="Arial"/>
                <a:cs typeface="Arial"/>
              </a:rPr>
              <a:t>FAT</a:t>
            </a:r>
            <a:endParaRPr sz="2100">
              <a:latin typeface="Arial"/>
              <a:cs typeface="Arial"/>
            </a:endParaRPr>
          </a:p>
        </p:txBody>
      </p:sp>
      <p:sp>
        <p:nvSpPr>
          <p:cNvPr id="93" name="object 36"/>
          <p:cNvSpPr txBox="1"/>
          <p:nvPr/>
        </p:nvSpPr>
        <p:spPr>
          <a:xfrm>
            <a:off x="1293862" y="2687515"/>
            <a:ext cx="7523016" cy="331930"/>
          </a:xfrm>
          <a:prstGeom prst="rect">
            <a:avLst/>
          </a:prstGeom>
        </p:spPr>
        <p:txBody>
          <a:bodyPr vert="horz" wrap="square" lIns="0" tIns="23920" rIns="0" bIns="0" rtlCol="0">
            <a:spAutoFit/>
          </a:bodyPr>
          <a:lstStyle/>
          <a:p>
            <a:pPr marL="25179">
              <a:spcBef>
                <a:spcPts val="188"/>
              </a:spcBef>
              <a:tabLst>
                <a:tab pos="453222" algn="l"/>
                <a:tab pos="881266" algn="l"/>
                <a:tab pos="1309309" algn="l"/>
                <a:tab pos="1737352" algn="l"/>
                <a:tab pos="2165396" algn="l"/>
                <a:tab pos="2593439" algn="l"/>
                <a:tab pos="3022741" algn="l"/>
              </a:tabLst>
            </a:pPr>
            <a:r>
              <a:rPr sz="2000" spc="-119" dirty="0">
                <a:solidFill>
                  <a:srgbClr val="0000FF"/>
                </a:solidFill>
                <a:latin typeface="Arial"/>
                <a:cs typeface="Arial"/>
              </a:rPr>
              <a:t>2	3	4	5	6	7	8	9   </a:t>
            </a:r>
            <a:r>
              <a:rPr sz="2000" spc="30" dirty="0">
                <a:solidFill>
                  <a:srgbClr val="0000FF"/>
                </a:solidFill>
                <a:latin typeface="Arial"/>
                <a:cs typeface="Arial"/>
              </a:rPr>
              <a:t> </a:t>
            </a:r>
            <a:r>
              <a:rPr sz="2000" spc="-129" dirty="0">
                <a:solidFill>
                  <a:srgbClr val="0000FF"/>
                </a:solidFill>
                <a:latin typeface="Arial"/>
                <a:cs typeface="Arial"/>
              </a:rPr>
              <a:t>10  </a:t>
            </a:r>
            <a:r>
              <a:rPr sz="2000" spc="-10" dirty="0">
                <a:solidFill>
                  <a:srgbClr val="0000FF"/>
                </a:solidFill>
                <a:latin typeface="Arial"/>
                <a:cs typeface="Arial"/>
              </a:rPr>
              <a:t> </a:t>
            </a:r>
            <a:r>
              <a:rPr sz="2000" spc="-129" dirty="0">
                <a:solidFill>
                  <a:srgbClr val="0000FF"/>
                </a:solidFill>
                <a:latin typeface="Arial"/>
                <a:cs typeface="Arial"/>
              </a:rPr>
              <a:t>11  </a:t>
            </a:r>
            <a:r>
              <a:rPr sz="2000" spc="-10" dirty="0">
                <a:solidFill>
                  <a:srgbClr val="0000FF"/>
                </a:solidFill>
                <a:latin typeface="Arial"/>
                <a:cs typeface="Arial"/>
              </a:rPr>
              <a:t> </a:t>
            </a:r>
            <a:r>
              <a:rPr sz="2000" spc="-129" dirty="0">
                <a:solidFill>
                  <a:srgbClr val="0000FF"/>
                </a:solidFill>
                <a:latin typeface="Arial"/>
                <a:cs typeface="Arial"/>
              </a:rPr>
              <a:t>12  </a:t>
            </a:r>
            <a:r>
              <a:rPr sz="2000" spc="-10" dirty="0">
                <a:solidFill>
                  <a:srgbClr val="0000FF"/>
                </a:solidFill>
                <a:latin typeface="Arial"/>
                <a:cs typeface="Arial"/>
              </a:rPr>
              <a:t> </a:t>
            </a:r>
            <a:r>
              <a:rPr sz="2000" spc="-129" dirty="0">
                <a:solidFill>
                  <a:srgbClr val="0000FF"/>
                </a:solidFill>
                <a:latin typeface="Arial"/>
                <a:cs typeface="Arial"/>
              </a:rPr>
              <a:t>13  </a:t>
            </a:r>
            <a:r>
              <a:rPr sz="2000" spc="-10" dirty="0">
                <a:solidFill>
                  <a:srgbClr val="0000FF"/>
                </a:solidFill>
                <a:latin typeface="Arial"/>
                <a:cs typeface="Arial"/>
              </a:rPr>
              <a:t> </a:t>
            </a:r>
            <a:r>
              <a:rPr sz="2000" spc="-129" dirty="0">
                <a:solidFill>
                  <a:srgbClr val="0000FF"/>
                </a:solidFill>
                <a:latin typeface="Arial"/>
                <a:cs typeface="Arial"/>
              </a:rPr>
              <a:t>14  </a:t>
            </a:r>
            <a:r>
              <a:rPr sz="2000" spc="-10" dirty="0">
                <a:solidFill>
                  <a:srgbClr val="0000FF"/>
                </a:solidFill>
                <a:latin typeface="Arial"/>
                <a:cs typeface="Arial"/>
              </a:rPr>
              <a:t> </a:t>
            </a:r>
            <a:r>
              <a:rPr sz="2000" spc="-129" dirty="0">
                <a:solidFill>
                  <a:srgbClr val="0000FF"/>
                </a:solidFill>
                <a:latin typeface="Arial"/>
                <a:cs typeface="Arial"/>
              </a:rPr>
              <a:t>15  </a:t>
            </a:r>
            <a:r>
              <a:rPr sz="2000" spc="-10" dirty="0">
                <a:solidFill>
                  <a:srgbClr val="0000FF"/>
                </a:solidFill>
                <a:latin typeface="Arial"/>
                <a:cs typeface="Arial"/>
              </a:rPr>
              <a:t> </a:t>
            </a:r>
            <a:r>
              <a:rPr sz="2000" spc="-129" dirty="0">
                <a:solidFill>
                  <a:srgbClr val="0000FF"/>
                </a:solidFill>
                <a:latin typeface="Arial"/>
                <a:cs typeface="Arial"/>
              </a:rPr>
              <a:t>16  </a:t>
            </a:r>
            <a:r>
              <a:rPr sz="2000" spc="-10" dirty="0">
                <a:solidFill>
                  <a:srgbClr val="0000FF"/>
                </a:solidFill>
                <a:latin typeface="Arial"/>
                <a:cs typeface="Arial"/>
              </a:rPr>
              <a:t> </a:t>
            </a:r>
            <a:r>
              <a:rPr sz="2000" spc="-129" dirty="0">
                <a:solidFill>
                  <a:srgbClr val="0000FF"/>
                </a:solidFill>
                <a:latin typeface="Arial"/>
                <a:cs typeface="Arial"/>
              </a:rPr>
              <a:t>17  </a:t>
            </a:r>
            <a:r>
              <a:rPr sz="2000" spc="-10" dirty="0">
                <a:solidFill>
                  <a:srgbClr val="0000FF"/>
                </a:solidFill>
                <a:latin typeface="Arial"/>
                <a:cs typeface="Arial"/>
              </a:rPr>
              <a:t> </a:t>
            </a:r>
            <a:r>
              <a:rPr sz="2000" spc="-129" dirty="0">
                <a:solidFill>
                  <a:srgbClr val="0000FF"/>
                </a:solidFill>
                <a:latin typeface="Arial"/>
                <a:cs typeface="Arial"/>
              </a:rPr>
              <a:t>18  </a:t>
            </a:r>
            <a:r>
              <a:rPr sz="2000" spc="-10" dirty="0">
                <a:solidFill>
                  <a:srgbClr val="0000FF"/>
                </a:solidFill>
                <a:latin typeface="Arial"/>
                <a:cs typeface="Arial"/>
              </a:rPr>
              <a:t> </a:t>
            </a:r>
            <a:r>
              <a:rPr sz="2000" spc="-129" dirty="0">
                <a:solidFill>
                  <a:srgbClr val="0000FF"/>
                </a:solidFill>
                <a:latin typeface="Arial"/>
                <a:cs typeface="Arial"/>
              </a:rPr>
              <a:t>19</a:t>
            </a:r>
            <a:endParaRPr sz="2000">
              <a:latin typeface="Arial"/>
              <a:cs typeface="Arial"/>
            </a:endParaRPr>
          </a:p>
        </p:txBody>
      </p:sp>
      <p:grpSp>
        <p:nvGrpSpPr>
          <p:cNvPr id="94" name="Group 93"/>
          <p:cNvGrpSpPr/>
          <p:nvPr/>
        </p:nvGrpSpPr>
        <p:grpSpPr>
          <a:xfrm>
            <a:off x="4038600" y="2362200"/>
            <a:ext cx="2350057" cy="657245"/>
            <a:chOff x="4038600" y="2362200"/>
            <a:chExt cx="2350057" cy="657245"/>
          </a:xfrm>
        </p:grpSpPr>
        <p:cxnSp>
          <p:nvCxnSpPr>
            <p:cNvPr id="95" name="Straight Connector 94"/>
            <p:cNvCxnSpPr/>
            <p:nvPr/>
          </p:nvCxnSpPr>
          <p:spPr>
            <a:xfrm flipH="1">
              <a:off x="4038600" y="2590800"/>
              <a:ext cx="2350057"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388657" y="2362200"/>
              <a:ext cx="0" cy="2286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038600" y="2590800"/>
              <a:ext cx="0" cy="4286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818137"/>
      </p:ext>
    </p:extLst>
  </p:cSld>
  <p:clrMapOvr>
    <a:masterClrMapping/>
  </p:clrMapOvr>
  <p:transition>
    <p:cu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714039" y="1233408"/>
            <a:ext cx="8082238" cy="0"/>
          </a:xfrm>
          <a:custGeom>
            <a:avLst/>
            <a:gdLst/>
            <a:ahLst/>
            <a:cxnLst/>
            <a:rect l="l" t="t" r="r" b="b"/>
            <a:pathLst>
              <a:path w="4074795">
                <a:moveTo>
                  <a:pt x="0" y="0"/>
                </a:moveTo>
                <a:lnTo>
                  <a:pt x="4074706" y="0"/>
                </a:lnTo>
              </a:path>
            </a:pathLst>
          </a:custGeom>
          <a:ln w="5054">
            <a:solidFill>
              <a:srgbClr val="000000"/>
            </a:solidFill>
          </a:ln>
        </p:spPr>
        <p:txBody>
          <a:bodyPr wrap="square" lIns="0" tIns="0" rIns="0" bIns="0" rtlCol="0"/>
          <a:lstStyle/>
          <a:p>
            <a:endParaRPr/>
          </a:p>
        </p:txBody>
      </p:sp>
      <p:sp>
        <p:nvSpPr>
          <p:cNvPr id="35" name="object 35"/>
          <p:cNvSpPr/>
          <p:nvPr/>
        </p:nvSpPr>
        <p:spPr>
          <a:xfrm>
            <a:off x="719076" y="1233408"/>
            <a:ext cx="0" cy="5449908"/>
          </a:xfrm>
          <a:custGeom>
            <a:avLst/>
            <a:gdLst/>
            <a:ahLst/>
            <a:cxnLst/>
            <a:rect l="l" t="t" r="r" b="b"/>
            <a:pathLst>
              <a:path h="2750185">
                <a:moveTo>
                  <a:pt x="0" y="2749943"/>
                </a:moveTo>
                <a:lnTo>
                  <a:pt x="0" y="0"/>
                </a:lnTo>
              </a:path>
            </a:pathLst>
          </a:custGeom>
          <a:ln w="5054">
            <a:solidFill>
              <a:srgbClr val="000000"/>
            </a:solidFill>
          </a:ln>
        </p:spPr>
        <p:txBody>
          <a:bodyPr wrap="square" lIns="0" tIns="0" rIns="0" bIns="0" rtlCol="0"/>
          <a:lstStyle/>
          <a:p>
            <a:endParaRPr/>
          </a:p>
        </p:txBody>
      </p:sp>
      <p:sp>
        <p:nvSpPr>
          <p:cNvPr id="36" name="object 36"/>
          <p:cNvSpPr/>
          <p:nvPr/>
        </p:nvSpPr>
        <p:spPr>
          <a:xfrm>
            <a:off x="8791085" y="1233408"/>
            <a:ext cx="0" cy="5449908"/>
          </a:xfrm>
          <a:custGeom>
            <a:avLst/>
            <a:gdLst/>
            <a:ahLst/>
            <a:cxnLst/>
            <a:rect l="l" t="t" r="r" b="b"/>
            <a:pathLst>
              <a:path h="2750185">
                <a:moveTo>
                  <a:pt x="0" y="2749943"/>
                </a:moveTo>
                <a:lnTo>
                  <a:pt x="0" y="0"/>
                </a:lnTo>
              </a:path>
            </a:pathLst>
          </a:custGeom>
          <a:ln w="5054">
            <a:solidFill>
              <a:srgbClr val="000000"/>
            </a:solidFill>
          </a:ln>
        </p:spPr>
        <p:txBody>
          <a:bodyPr wrap="square" lIns="0" tIns="0" rIns="0" bIns="0" rtlCol="0"/>
          <a:lstStyle/>
          <a:p>
            <a:endParaRPr/>
          </a:p>
        </p:txBody>
      </p:sp>
      <p:sp>
        <p:nvSpPr>
          <p:cNvPr id="37" name="object 37"/>
          <p:cNvSpPr/>
          <p:nvPr/>
        </p:nvSpPr>
        <p:spPr>
          <a:xfrm>
            <a:off x="714039" y="6682838"/>
            <a:ext cx="8082238" cy="0"/>
          </a:xfrm>
          <a:custGeom>
            <a:avLst/>
            <a:gdLst/>
            <a:ahLst/>
            <a:cxnLst/>
            <a:rect l="l" t="t" r="r" b="b"/>
            <a:pathLst>
              <a:path w="4074795">
                <a:moveTo>
                  <a:pt x="0" y="0"/>
                </a:moveTo>
                <a:lnTo>
                  <a:pt x="4074706" y="0"/>
                </a:lnTo>
              </a:path>
            </a:pathLst>
          </a:custGeom>
          <a:ln w="5054">
            <a:solidFill>
              <a:srgbClr val="000000"/>
            </a:solidFill>
          </a:ln>
        </p:spPr>
        <p:txBody>
          <a:bodyPr wrap="square" lIns="0" tIns="0" rIns="0" bIns="0" rtlCol="0"/>
          <a:lstStyle/>
          <a:p>
            <a:endParaRPr/>
          </a:p>
        </p:txBody>
      </p:sp>
      <p:sp>
        <p:nvSpPr>
          <p:cNvPr id="38" name="object 38"/>
          <p:cNvSpPr/>
          <p:nvPr/>
        </p:nvSpPr>
        <p:spPr>
          <a:xfrm>
            <a:off x="8843784" y="1328691"/>
            <a:ext cx="0" cy="5354273"/>
          </a:xfrm>
          <a:custGeom>
            <a:avLst/>
            <a:gdLst/>
            <a:ahLst/>
            <a:cxnLst/>
            <a:rect l="l" t="t" r="r" b="b"/>
            <a:pathLst>
              <a:path h="2701925">
                <a:moveTo>
                  <a:pt x="0" y="0"/>
                </a:moveTo>
                <a:lnTo>
                  <a:pt x="0" y="2701861"/>
                </a:lnTo>
              </a:path>
            </a:pathLst>
          </a:custGeom>
          <a:ln w="53136">
            <a:solidFill>
              <a:srgbClr val="000000"/>
            </a:solidFill>
          </a:ln>
        </p:spPr>
        <p:txBody>
          <a:bodyPr wrap="square" lIns="0" tIns="0" rIns="0" bIns="0" rtlCol="0"/>
          <a:lstStyle/>
          <a:p>
            <a:endParaRPr/>
          </a:p>
        </p:txBody>
      </p:sp>
      <p:sp>
        <p:nvSpPr>
          <p:cNvPr id="39" name="object 39"/>
          <p:cNvSpPr/>
          <p:nvPr/>
        </p:nvSpPr>
        <p:spPr>
          <a:xfrm>
            <a:off x="814446" y="6735486"/>
            <a:ext cx="8082238" cy="0"/>
          </a:xfrm>
          <a:custGeom>
            <a:avLst/>
            <a:gdLst/>
            <a:ahLst/>
            <a:cxnLst/>
            <a:rect l="l" t="t" r="r" b="b"/>
            <a:pathLst>
              <a:path w="4074795">
                <a:moveTo>
                  <a:pt x="0" y="0"/>
                </a:moveTo>
                <a:lnTo>
                  <a:pt x="4074706" y="0"/>
                </a:lnTo>
              </a:path>
            </a:pathLst>
          </a:custGeom>
          <a:ln w="53136">
            <a:solidFill>
              <a:srgbClr val="000000"/>
            </a:solidFill>
          </a:ln>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Đọc một sector của FAT32</a:t>
            </a:r>
          </a:p>
        </p:txBody>
      </p:sp>
      <p:sp>
        <p:nvSpPr>
          <p:cNvPr id="43" name="Rectangle 42"/>
          <p:cNvSpPr/>
          <p:nvPr/>
        </p:nvSpPr>
        <p:spPr>
          <a:xfrm>
            <a:off x="714038" y="1353796"/>
            <a:ext cx="7820362" cy="5324535"/>
          </a:xfrm>
          <a:prstGeom prst="rect">
            <a:avLst/>
          </a:prstGeom>
        </p:spPr>
        <p:txBody>
          <a:bodyPr wrap="square">
            <a:spAutoFit/>
          </a:bodyPr>
          <a:lstStyle/>
          <a:p>
            <a:r>
              <a:rPr lang="en-US" altLang="ja-JP" sz="2000" dirty="0"/>
              <a:t>#include &lt;windows.h&gt; </a:t>
            </a:r>
          </a:p>
          <a:p>
            <a:r>
              <a:rPr lang="en-US" altLang="ja-JP" sz="2000" dirty="0"/>
              <a:t>#include &lt;stdio.h&gt;</a:t>
            </a:r>
          </a:p>
          <a:p>
            <a:r>
              <a:rPr lang="en-US" altLang="ja-JP" sz="2000" dirty="0"/>
              <a:t> int main(int argc, char *argv[]){ </a:t>
            </a:r>
          </a:p>
          <a:p>
            <a:pPr lvl="1"/>
            <a:r>
              <a:rPr lang="en-US" altLang="ja-JP" sz="2000" dirty="0"/>
              <a:t>HANDLE hDisk; </a:t>
            </a:r>
          </a:p>
          <a:p>
            <a:pPr lvl="1"/>
            <a:r>
              <a:rPr lang="en-US" altLang="ja-JP" sz="2000" dirty="0"/>
              <a:t>BYTE Buf[512]; DWORD FAT[128]; </a:t>
            </a:r>
          </a:p>
          <a:p>
            <a:pPr lvl="1"/>
            <a:r>
              <a:rPr lang="en-US" altLang="ja-JP" sz="2000" dirty="0"/>
              <a:t>WORD FATAddr; DWORD byteread, i; </a:t>
            </a:r>
          </a:p>
          <a:p>
            <a:pPr lvl="1"/>
            <a:r>
              <a:rPr lang="en-US" altLang="ja-JP" sz="2000" dirty="0"/>
              <a:t>hDisk = CreateFile("\\\\.\\F:", GENERIC_READ,  </a:t>
            </a:r>
          </a:p>
          <a:p>
            <a:pPr lvl="1"/>
            <a:r>
              <a:rPr lang="en-US" altLang="ja-JP" sz="2000" dirty="0"/>
              <a:t>                           FILE_SHARE_READ|FILE_SHARE_WRITE, NULL,                 </a:t>
            </a:r>
          </a:p>
          <a:p>
            <a:pPr lvl="1"/>
            <a:r>
              <a:rPr lang="en-US" altLang="ja-JP" sz="2000" dirty="0"/>
              <a:t>                           OPEN_EXISTING,0,NULL);</a:t>
            </a:r>
          </a:p>
          <a:p>
            <a:pPr lvl="1"/>
            <a:r>
              <a:rPr lang="en-US" altLang="ja-JP" sz="2000" dirty="0"/>
              <a:t>ReadFile(hDisk,Buf,512,&amp;byteread,NULL); memcpy(&amp;FATAddr,&amp;Buf[14],2);//Offset 14 Sector truoc FAT SetFilePointer(hDisk,FATAddr * 512, NULL,FILE_BEGIN); ReadFile(hDisk,FAT,512,&amp;byteread,NULL); </a:t>
            </a:r>
          </a:p>
          <a:p>
            <a:pPr lvl="1"/>
            <a:r>
              <a:rPr lang="en-US" altLang="ja-JP" sz="2000" dirty="0"/>
              <a:t>for(i=0;i&lt;128;i++) printf(" %08X ",FAT[i]); </a:t>
            </a:r>
          </a:p>
          <a:p>
            <a:pPr lvl="1"/>
            <a:r>
              <a:rPr lang="en-US" altLang="ja-JP" sz="2000" dirty="0"/>
              <a:t>CloseHandle(hDisk); </a:t>
            </a:r>
          </a:p>
          <a:p>
            <a:pPr lvl="1"/>
            <a:r>
              <a:rPr lang="en-US" altLang="ja-JP" sz="2000" dirty="0"/>
              <a:t>return 0;</a:t>
            </a:r>
          </a:p>
          <a:p>
            <a:r>
              <a:rPr lang="en-US" altLang="ja-JP" sz="2000" dirty="0"/>
              <a:t>}</a:t>
            </a:r>
            <a:endParaRPr lang="ja-JP" altLang="en-US" sz="2000" dirty="0"/>
          </a:p>
        </p:txBody>
      </p:sp>
    </p:spTree>
    <p:extLst>
      <p:ext uri="{BB962C8B-B14F-4D97-AF65-F5344CB8AC3E}">
        <p14:creationId xmlns:p14="http://schemas.microsoft.com/office/powerpoint/2010/main" val="15984818"/>
      </p:ext>
    </p:extLst>
  </p:cSld>
  <p:clrMapOvr>
    <a:masterClrMapping/>
  </p:clrMapOvr>
  <p:transition>
    <p:cu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34028" y="1676400"/>
            <a:ext cx="8568879" cy="57072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260988" y="1348811"/>
            <a:ext cx="1714185" cy="346048"/>
          </a:xfrm>
          <a:prstGeom prst="rect">
            <a:avLst/>
          </a:prstGeom>
        </p:spPr>
        <p:txBody>
          <a:bodyPr vert="horz" wrap="square" lIns="0" tIns="22661" rIns="0" bIns="0" rtlCol="0">
            <a:spAutoFit/>
          </a:bodyPr>
          <a:lstStyle/>
          <a:p>
            <a:pPr marL="25179">
              <a:spcBef>
                <a:spcPts val="178"/>
              </a:spcBef>
            </a:pPr>
            <a:r>
              <a:rPr sz="2100" b="1" dirty="0">
                <a:solidFill>
                  <a:srgbClr val="00009E"/>
                </a:solidFill>
                <a:latin typeface="Arial"/>
                <a:cs typeface="Arial"/>
              </a:rPr>
              <a:t>A </a:t>
            </a:r>
            <a:r>
              <a:rPr sz="2100" b="1" spc="-40" dirty="0">
                <a:solidFill>
                  <a:srgbClr val="00009E"/>
                </a:solidFill>
                <a:latin typeface="Arial"/>
                <a:cs typeface="Arial"/>
              </a:rPr>
              <a:t>Root</a:t>
            </a:r>
            <a:r>
              <a:rPr sz="2100" b="1" spc="258" dirty="0">
                <a:solidFill>
                  <a:srgbClr val="00009E"/>
                </a:solidFill>
                <a:latin typeface="Arial"/>
                <a:cs typeface="Arial"/>
              </a:rPr>
              <a:t> </a:t>
            </a:r>
            <a:r>
              <a:rPr sz="2100" b="1" spc="-59" dirty="0">
                <a:solidFill>
                  <a:srgbClr val="00009E"/>
                </a:solidFill>
                <a:latin typeface="Arial"/>
                <a:cs typeface="Arial"/>
              </a:rPr>
              <a:t>entry</a:t>
            </a:r>
            <a:endParaRPr sz="2100" dirty="0">
              <a:latin typeface="Arial"/>
              <a:cs typeface="Arial"/>
            </a:endParaRPr>
          </a:p>
        </p:txBody>
      </p:sp>
      <p:sp>
        <p:nvSpPr>
          <p:cNvPr id="35" name="object 35"/>
          <p:cNvSpPr/>
          <p:nvPr/>
        </p:nvSpPr>
        <p:spPr>
          <a:xfrm>
            <a:off x="223420" y="2560585"/>
            <a:ext cx="8568738" cy="4280323"/>
          </a:xfrm>
          <a:prstGeom prst="rect">
            <a:avLst/>
          </a:prstGeom>
          <a:blipFill>
            <a:blip r:embed="rId3" cstate="print"/>
            <a:stretch>
              <a:fillRect/>
            </a:stretch>
          </a:blipFill>
        </p:spPr>
        <p:txBody>
          <a:bodyPr wrap="square" lIns="0" tIns="0" rIns="0" bIns="0" rtlCol="0"/>
          <a:lstStyle/>
          <a:p>
            <a:endParaRPr/>
          </a:p>
        </p:txBody>
      </p:sp>
      <p:sp>
        <p:nvSpPr>
          <p:cNvPr id="36" name="object 36"/>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90 </a:t>
            </a:r>
            <a:r>
              <a:rPr spc="297" dirty="0"/>
              <a:t>/</a:t>
            </a:r>
            <a:r>
              <a:rPr spc="446" dirty="0"/>
              <a:t> </a:t>
            </a:r>
            <a:r>
              <a:rPr spc="-40" dirty="0"/>
              <a:t>107</a:t>
            </a: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Bảng FAT</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Sector đầu của một FAT32</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84746" y="2247120"/>
            <a:ext cx="606576" cy="369332"/>
          </a:xfrm>
          <a:prstGeom prst="rect">
            <a:avLst/>
          </a:prstGeom>
        </p:spPr>
        <p:txBody>
          <a:bodyPr wrap="none">
            <a:spAutoFit/>
          </a:bodyPr>
          <a:lstStyle/>
          <a:p>
            <a:pPr marL="25179"/>
            <a:r>
              <a:rPr lang="en-US" altLang="ja-JP" b="1" spc="-59" dirty="0">
                <a:solidFill>
                  <a:srgbClr val="0000FF"/>
                </a:solidFill>
                <a:latin typeface="Arial"/>
                <a:cs typeface="Arial"/>
              </a:rPr>
              <a:t>FAT</a:t>
            </a:r>
            <a:endParaRPr lang="en-US" altLang="ja-JP" dirty="0">
              <a:latin typeface="Arial"/>
              <a:cs typeface="Arial"/>
            </a:endParaRPr>
          </a:p>
        </p:txBody>
      </p:sp>
    </p:spTree>
    <p:extLst>
      <p:ext uri="{BB962C8B-B14F-4D97-AF65-F5344CB8AC3E}">
        <p14:creationId xmlns:p14="http://schemas.microsoft.com/office/powerpoint/2010/main" val="478994957"/>
      </p:ext>
    </p:extLst>
  </p:cSld>
  <p:clrMapOvr>
    <a:masterClrMapping/>
  </p:clrMapOvr>
  <p:transition>
    <p:cu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8600" y="168514"/>
            <a:ext cx="8740962" cy="646331"/>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p>
        </p:txBody>
      </p:sp>
      <p:sp>
        <p:nvSpPr>
          <p:cNvPr id="40" name="Rectangle 39"/>
          <p:cNvSpPr/>
          <p:nvPr/>
        </p:nvSpPr>
        <p:spPr>
          <a:xfrm>
            <a:off x="609600" y="2667000"/>
            <a:ext cx="6096000" cy="1938992"/>
          </a:xfrm>
          <a:prstGeom prst="rect">
            <a:avLst/>
          </a:prstGeom>
        </p:spPr>
        <p:txBody>
          <a:bodyPr wrap="square">
            <a:spAutoFit/>
          </a:bodyPr>
          <a:lstStyle/>
          <a:p>
            <a:pPr marL="342900" indent="-342900">
              <a:buFont typeface="Wingdings" panose="05000000000000000000" pitchFamily="2" charset="2"/>
              <a:buChar char="l"/>
            </a:pPr>
            <a:r>
              <a:rPr lang="vi-VN" altLang="ja-JP" sz="2400" dirty="0">
                <a:solidFill>
                  <a:schemeClr val="bg1">
                    <a:lumMod val="85000"/>
                  </a:schemeClr>
                </a:solidFill>
              </a:rPr>
              <a:t>Boot sector </a:t>
            </a:r>
            <a:endParaRPr lang="en-US" altLang="ja-JP" sz="2400" dirty="0">
              <a:solidFill>
                <a:schemeClr val="bg1">
                  <a:lumMod val="85000"/>
                </a:schemeClr>
              </a:solidFill>
            </a:endParaRPr>
          </a:p>
          <a:p>
            <a:pPr marL="342900" indent="-342900">
              <a:buFont typeface="Wingdings" panose="05000000000000000000" pitchFamily="2" charset="2"/>
              <a:buChar char="l"/>
            </a:pPr>
            <a:endParaRPr lang="en-US" altLang="ja-JP" sz="2400" dirty="0">
              <a:solidFill>
                <a:schemeClr val="bg1">
                  <a:lumMod val="85000"/>
                </a:schemeClr>
              </a:solidFill>
            </a:endParaRPr>
          </a:p>
          <a:p>
            <a:pPr marL="342900" indent="-342900">
              <a:buFont typeface="Wingdings" panose="05000000000000000000" pitchFamily="2" charset="2"/>
              <a:buChar char="l"/>
            </a:pPr>
            <a:r>
              <a:rPr lang="vi-VN" altLang="ja-JP" sz="2400" dirty="0">
                <a:solidFill>
                  <a:schemeClr val="bg1">
                    <a:lumMod val="85000"/>
                  </a:schemeClr>
                </a:solidFill>
              </a:rPr>
              <a:t>Bảng FAT (File Allocation Table)</a:t>
            </a:r>
            <a:endParaRPr lang="en-US" altLang="ja-JP" sz="2400" dirty="0">
              <a:solidFill>
                <a:schemeClr val="bg1">
                  <a:lumMod val="85000"/>
                </a:schemeClr>
              </a:solidFill>
            </a:endParaRPr>
          </a:p>
          <a:p>
            <a:r>
              <a:rPr lang="vi-VN" altLang="ja-JP" sz="2400" dirty="0"/>
              <a:t> </a:t>
            </a:r>
            <a:endParaRPr lang="en-US" altLang="ja-JP" sz="2400" dirty="0"/>
          </a:p>
          <a:p>
            <a:pPr marL="342900" indent="-342900">
              <a:buFont typeface="Wingdings" panose="05000000000000000000" pitchFamily="2" charset="2"/>
              <a:buChar char="l"/>
            </a:pPr>
            <a:r>
              <a:rPr lang="vi-VN" altLang="ja-JP" sz="2400" dirty="0">
                <a:solidFill>
                  <a:schemeClr val="tx2">
                    <a:lumMod val="50000"/>
                  </a:schemeClr>
                </a:solidFill>
              </a:rPr>
              <a:t>Thư mục gốc</a:t>
            </a:r>
            <a:endParaRPr lang="ja-JP" altLang="en-US" sz="2400" dirty="0">
              <a:solidFill>
                <a:schemeClr val="tx2">
                  <a:lumMod val="50000"/>
                </a:schemeClr>
              </a:solidFill>
            </a:endParaRPr>
          </a:p>
        </p:txBody>
      </p:sp>
    </p:spTree>
    <p:extLst>
      <p:ext uri="{BB962C8B-B14F-4D97-AF65-F5344CB8AC3E}">
        <p14:creationId xmlns:p14="http://schemas.microsoft.com/office/powerpoint/2010/main" val="43005573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Buf =Read(SoNT.dat)</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Đọc</a:t>
            </a:r>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89940" y="3744740"/>
            <a:ext cx="1371388"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35979" y="3375408"/>
            <a:ext cx="934660" cy="369332"/>
          </a:xfrm>
          <a:prstGeom prst="rect">
            <a:avLst/>
          </a:prstGeom>
          <a:noFill/>
        </p:spPr>
        <p:txBody>
          <a:bodyPr wrap="square" rtlCol="0">
            <a:spAutoFit/>
          </a:bodyPr>
          <a:lstStyle/>
          <a:p>
            <a:r>
              <a:rPr lang="en-US" altLang="ja-JP" dirty="0"/>
              <a:t>r</a:t>
            </a:r>
            <a:r>
              <a:rPr kumimoji="1" lang="en-US" altLang="ja-JP" dirty="0"/>
              <a:t>p</a:t>
            </a:r>
            <a:endParaRPr kumimoji="1" lang="ja-JP" altLang="en-US" dirty="0"/>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68" name="TextBox 67"/>
          <p:cNvSpPr txBox="1"/>
          <p:nvPr/>
        </p:nvSpPr>
        <p:spPr>
          <a:xfrm>
            <a:off x="6638304" y="2859035"/>
            <a:ext cx="934660" cy="369332"/>
          </a:xfrm>
          <a:prstGeom prst="rect">
            <a:avLst/>
          </a:prstGeom>
          <a:noFill/>
        </p:spPr>
        <p:txBody>
          <a:bodyPr wrap="square" rtlCol="0">
            <a:spAutoFit/>
          </a:bodyPr>
          <a:lstStyle/>
          <a:p>
            <a:r>
              <a:rPr lang="en-US" altLang="ja-JP" dirty="0">
                <a:solidFill>
                  <a:srgbClr val="0070C0"/>
                </a:solidFill>
                <a:latin typeface="Tahoma" panose="020B0604030504040204" pitchFamily="34" charset="0"/>
                <a:ea typeface="Tahoma" panose="020B0604030504040204" pitchFamily="34" charset="0"/>
                <a:cs typeface="Tahoma" panose="020B0604030504040204" pitchFamily="34" charset="0"/>
              </a:rPr>
              <a:t>Buf:19</a:t>
            </a:r>
            <a:endParaRPr kumimoji="1" lang="ja-JP" altLang="en-US" dirty="0">
              <a:solidFill>
                <a:srgbClr val="0070C0"/>
              </a:solidFill>
              <a:latin typeface="Tahoma" panose="020B0604030504040204" pitchFamily="34" charset="0"/>
              <a:cs typeface="Tahoma" panose="020B0604030504040204" pitchFamily="34" charset="0"/>
            </a:endParaRPr>
          </a:p>
        </p:txBody>
      </p:sp>
      <p:sp>
        <p:nvSpPr>
          <p:cNvPr id="52" name="Rectangle 5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66" name="Rectangle 61">
            <a:extLst>
              <a:ext uri="{FF2B5EF4-FFF2-40B4-BE49-F238E27FC236}">
                <a16:creationId xmlns:a16="http://schemas.microsoft.com/office/drawing/2014/main" id="{488CE15F-75D3-4C2E-BFAB-B5338AEB1F28}"/>
              </a:ext>
            </a:extLst>
          </p:cNvPr>
          <p:cNvSpPr/>
          <p:nvPr/>
        </p:nvSpPr>
        <p:spPr>
          <a:xfrm>
            <a:off x="992766" y="4600736"/>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Read() yêu cầu tên file và vùng đệm ghi KQ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đọc (</a:t>
            </a:r>
            <a:r>
              <a:rPr lang="vi-VN" altLang="ja-JP" i="1" dirty="0"/>
              <a:t>read pointer</a:t>
            </a:r>
            <a:r>
              <a:rPr lang="vi-VN" altLang="ja-JP" dirty="0"/>
              <a:t>) chỉ ra vị trí được đọc </a:t>
            </a:r>
            <a:endParaRPr lang="en-US" altLang="ja-JP" dirty="0"/>
          </a:p>
          <a:p>
            <a:pPr marL="742950" lvl="1" indent="-285750">
              <a:buFont typeface="Arial" panose="020B0604020202020204" pitchFamily="34" charset="0"/>
              <a:buChar char="•"/>
            </a:pPr>
            <a:r>
              <a:rPr lang="vi-VN" altLang="ja-JP" dirty="0"/>
              <a:t>Con trỏ đọc thay đổi sau mỗi thao tác đọc dữ liệu</a:t>
            </a:r>
            <a:endParaRPr lang="ja-JP" altLang="en-US" dirty="0"/>
          </a:p>
        </p:txBody>
      </p:sp>
    </p:spTree>
    <p:extLst>
      <p:ext uri="{BB962C8B-B14F-4D97-AF65-F5344CB8AC3E}">
        <p14:creationId xmlns:p14="http://schemas.microsoft.com/office/powerpoint/2010/main" val="2695366063"/>
      </p:ext>
    </p:extLst>
  </p:cSld>
  <p:clrMapOvr>
    <a:masterClrMapping/>
  </p:clrMapOvr>
  <p:transition>
    <p:cu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90483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2256723"/>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2117931" y="2582659"/>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971993"/>
            <a:ext cx="133482" cy="133359"/>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1568309" y="3377860"/>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678732"/>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992766" y="4098114"/>
            <a:ext cx="133482" cy="133359"/>
          </a:xfrm>
          <a:prstGeom prst="rect">
            <a:avLst/>
          </a:prstGeom>
          <a:blipFill>
            <a:blip r:embed="rId2" cstate="print"/>
            <a:stretch>
              <a:fillRect/>
            </a:stretch>
          </a:blipFill>
        </p:spPr>
        <p:txBody>
          <a:bodyPr wrap="square" lIns="0" tIns="0" rIns="0" bIns="0" rtlCol="0"/>
          <a:lstStyle/>
          <a:p>
            <a:endParaRPr/>
          </a:p>
        </p:txBody>
      </p:sp>
      <p:sp>
        <p:nvSpPr>
          <p:cNvPr id="43" name="object 43"/>
          <p:cNvSpPr/>
          <p:nvPr/>
        </p:nvSpPr>
        <p:spPr>
          <a:xfrm>
            <a:off x="1568309" y="4449973"/>
            <a:ext cx="107536" cy="107437"/>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2117931" y="4775936"/>
            <a:ext cx="107536" cy="107437"/>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1568309" y="5126940"/>
            <a:ext cx="107536" cy="107437"/>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1568309" y="5402745"/>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117931" y="5728707"/>
            <a:ext cx="107536" cy="107437"/>
          </a:xfrm>
          <a:prstGeom prst="rect">
            <a:avLst/>
          </a:prstGeom>
          <a:blipFill>
            <a:blip r:embed="rId6"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thư mục gốc</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p:cNvSpPr/>
          <p:nvPr/>
        </p:nvSpPr>
        <p:spPr>
          <a:xfrm>
            <a:off x="838200" y="1669700"/>
            <a:ext cx="7924800" cy="4093428"/>
          </a:xfrm>
          <a:prstGeom prst="rect">
            <a:avLst/>
          </a:prstGeom>
        </p:spPr>
        <p:txBody>
          <a:bodyPr wrap="square">
            <a:spAutoFit/>
          </a:bodyPr>
          <a:lstStyle/>
          <a:p>
            <a:pPr marL="342900" indent="-342900">
              <a:buFont typeface="Arial" panose="020B0604020202020204" pitchFamily="34" charset="0"/>
              <a:buChar char="•"/>
            </a:pPr>
            <a:r>
              <a:rPr lang="vi-VN" altLang="ja-JP" sz="2000" dirty="0"/>
              <a:t>Bảng gồm các </a:t>
            </a:r>
            <a:r>
              <a:rPr lang="vi-VN" altLang="ja-JP" sz="2000" dirty="0">
                <a:solidFill>
                  <a:srgbClr val="00B0F0"/>
                </a:solidFill>
              </a:rPr>
              <a:t>bản ghi file </a:t>
            </a:r>
            <a:endParaRPr lang="en-US" altLang="ja-JP" sz="2000" dirty="0">
              <a:solidFill>
                <a:srgbClr val="00B0F0"/>
              </a:solidFill>
            </a:endParaRPr>
          </a:p>
          <a:p>
            <a:pPr marL="800100" lvl="1" indent="-342900">
              <a:buFont typeface="Arial" panose="020B0604020202020204" pitchFamily="34" charset="0"/>
              <a:buChar char="•"/>
            </a:pPr>
            <a:r>
              <a:rPr lang="vi-VN" altLang="ja-JP" sz="2000" dirty="0"/>
              <a:t>Mỗi bản ghi có kích thước 32 bytes </a:t>
            </a:r>
            <a:endParaRPr lang="en-US" altLang="ja-JP" sz="2000" dirty="0"/>
          </a:p>
          <a:p>
            <a:pPr marL="1257300" lvl="2" indent="-342900">
              <a:buFont typeface="Arial" panose="020B0604020202020204" pitchFamily="34" charset="0"/>
              <a:buChar char="•"/>
            </a:pPr>
            <a:r>
              <a:rPr lang="vi-VN" altLang="ja-JP" sz="2000" dirty="0"/>
              <a:t>Chứa các thông tin liên quan tới một file/thư mục/ nhãn đĩa</a:t>
            </a:r>
          </a:p>
          <a:p>
            <a:pPr marL="342900" indent="-342900">
              <a:buFont typeface="Arial" panose="020B0604020202020204" pitchFamily="34" charset="0"/>
              <a:buChar char="•"/>
            </a:pPr>
            <a:r>
              <a:rPr lang="vi-VN" altLang="ja-JP" sz="2000" dirty="0"/>
              <a:t>Hệ thống FAT12/FAT16 </a:t>
            </a:r>
            <a:endParaRPr lang="en-US" altLang="ja-JP" sz="2000" dirty="0"/>
          </a:p>
          <a:p>
            <a:pPr marL="800100" lvl="1" indent="-342900">
              <a:buFont typeface="Arial" panose="020B0604020202020204" pitchFamily="34" charset="0"/>
              <a:buChar char="•"/>
            </a:pPr>
            <a:r>
              <a:rPr lang="vi-VN" altLang="ja-JP" sz="2000" dirty="0"/>
              <a:t>Thư mục gốc nằm ngay sau các bảng FAT </a:t>
            </a:r>
            <a:endParaRPr lang="en-US" altLang="ja-JP" sz="2000" dirty="0"/>
          </a:p>
          <a:p>
            <a:pPr marL="800100" lvl="1" indent="-342900">
              <a:buFont typeface="Arial" panose="020B0604020202020204" pitchFamily="34" charset="0"/>
              <a:buChar char="•"/>
            </a:pPr>
            <a:r>
              <a:rPr lang="vi-VN" altLang="ja-JP" sz="2000" dirty="0"/>
              <a:t>Kích thước = Số phần tử tối đa trong thư mục gốc * 32</a:t>
            </a:r>
          </a:p>
          <a:p>
            <a:pPr marL="342900" indent="-342900">
              <a:buFont typeface="Arial" panose="020B0604020202020204" pitchFamily="34" charset="0"/>
              <a:buChar char="•"/>
            </a:pPr>
            <a:r>
              <a:rPr lang="vi-VN" altLang="ja-JP" sz="2000" dirty="0"/>
              <a:t>Hệ thống FAT32</a:t>
            </a:r>
            <a:endParaRPr lang="en-US" altLang="ja-JP" sz="2000" dirty="0"/>
          </a:p>
          <a:p>
            <a:pPr marL="800100" lvl="1" indent="-342900">
              <a:buFont typeface="Arial" panose="020B0604020202020204" pitchFamily="34" charset="0"/>
              <a:buChar char="•"/>
            </a:pPr>
            <a:r>
              <a:rPr lang="vi-VN" altLang="ja-JP" sz="2000" dirty="0"/>
              <a:t>Vị trí được xác định dựa vào BPB </a:t>
            </a:r>
            <a:endParaRPr lang="en-US" altLang="ja-JP" sz="2000" dirty="0"/>
          </a:p>
          <a:p>
            <a:pPr marL="1257300" lvl="2" indent="-342900">
              <a:buFont typeface="Arial" panose="020B0604020202020204" pitchFamily="34" charset="0"/>
              <a:buChar char="•"/>
            </a:pPr>
            <a:r>
              <a:rPr lang="vi-VN" altLang="ja-JP" sz="2000" dirty="0"/>
              <a:t>Trường 18: Số hiệu cluster đầu của ROOT</a:t>
            </a:r>
          </a:p>
          <a:p>
            <a:pPr marL="800100" lvl="1" indent="-342900">
              <a:buFont typeface="Arial" panose="020B0604020202020204" pitchFamily="34" charset="0"/>
              <a:buChar char="•"/>
            </a:pPr>
            <a:r>
              <a:rPr lang="vi-VN" altLang="ja-JP" sz="2000" dirty="0"/>
              <a:t>Kích thước không xác định </a:t>
            </a:r>
            <a:endParaRPr lang="en-US" altLang="ja-JP" sz="2000" dirty="0"/>
          </a:p>
          <a:p>
            <a:pPr marL="800100" lvl="1" indent="-342900">
              <a:buFont typeface="Arial" panose="020B0604020202020204" pitchFamily="34" charset="0"/>
              <a:buChar char="•"/>
            </a:pPr>
            <a:r>
              <a:rPr lang="vi-VN" altLang="ja-JP" sz="2000" dirty="0"/>
              <a:t>Hỗ trợ tên file dài (LFN: Long File Name) </a:t>
            </a:r>
            <a:endParaRPr lang="en-US" altLang="ja-JP" sz="2000" dirty="0"/>
          </a:p>
          <a:p>
            <a:pPr marL="1257300" lvl="2" indent="-342900">
              <a:buFont typeface="Arial" panose="020B0604020202020204" pitchFamily="34" charset="0"/>
              <a:buChar char="•"/>
            </a:pPr>
            <a:r>
              <a:rPr lang="vi-VN" altLang="ja-JP" sz="2000" dirty="0"/>
              <a:t>Một file có thể sử dụng nhiều hơn một phần tử</a:t>
            </a:r>
            <a:endParaRPr lang="ja-JP" altLang="en-US" sz="2000" dirty="0"/>
          </a:p>
        </p:txBody>
      </p:sp>
    </p:spTree>
    <p:extLst>
      <p:ext uri="{BB962C8B-B14F-4D97-AF65-F5344CB8AC3E}">
        <p14:creationId xmlns:p14="http://schemas.microsoft.com/office/powerpoint/2010/main" val="3093335642"/>
      </p:ext>
    </p:extLst>
  </p:cSld>
  <p:clrMapOvr>
    <a:masterClrMapping/>
  </p:clrMapOvr>
  <p:transition>
    <p:cu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6"/>
          <p:cNvGraphicFramePr>
            <a:graphicFrameLocks noGrp="1"/>
          </p:cNvGraphicFramePr>
          <p:nvPr>
            <p:extLst>
              <p:ext uri="{D42A27DB-BD31-4B8C-83A1-F6EECF244321}">
                <p14:modId xmlns:p14="http://schemas.microsoft.com/office/powerpoint/2010/main" val="3006852058"/>
              </p:ext>
            </p:extLst>
          </p:nvPr>
        </p:nvGraphicFramePr>
        <p:xfrm>
          <a:off x="293976" y="1524000"/>
          <a:ext cx="8675586" cy="5169757"/>
        </p:xfrm>
        <a:graphic>
          <a:graphicData uri="http://schemas.openxmlformats.org/drawingml/2006/table">
            <a:tbl>
              <a:tblPr firstRow="1" bandRow="1">
                <a:tableStyleId>{2D5ABB26-0587-4C30-8999-92F81FD0307C}</a:tableStyleId>
              </a:tblPr>
              <a:tblGrid>
                <a:gridCol w="652195">
                  <a:extLst>
                    <a:ext uri="{9D8B030D-6E8A-4147-A177-3AD203B41FA5}">
                      <a16:colId xmlns:a16="http://schemas.microsoft.com/office/drawing/2014/main" val="20000"/>
                    </a:ext>
                  </a:extLst>
                </a:gridCol>
                <a:gridCol w="692650">
                  <a:extLst>
                    <a:ext uri="{9D8B030D-6E8A-4147-A177-3AD203B41FA5}">
                      <a16:colId xmlns:a16="http://schemas.microsoft.com/office/drawing/2014/main" val="20001"/>
                    </a:ext>
                  </a:extLst>
                </a:gridCol>
                <a:gridCol w="888756">
                  <a:extLst>
                    <a:ext uri="{9D8B030D-6E8A-4147-A177-3AD203B41FA5}">
                      <a16:colId xmlns:a16="http://schemas.microsoft.com/office/drawing/2014/main" val="20002"/>
                    </a:ext>
                  </a:extLst>
                </a:gridCol>
                <a:gridCol w="4114046">
                  <a:extLst>
                    <a:ext uri="{9D8B030D-6E8A-4147-A177-3AD203B41FA5}">
                      <a16:colId xmlns:a16="http://schemas.microsoft.com/office/drawing/2014/main" val="20003"/>
                    </a:ext>
                  </a:extLst>
                </a:gridCol>
                <a:gridCol w="2327939">
                  <a:extLst>
                    <a:ext uri="{9D8B030D-6E8A-4147-A177-3AD203B41FA5}">
                      <a16:colId xmlns:a16="http://schemas.microsoft.com/office/drawing/2014/main" val="20004"/>
                    </a:ext>
                  </a:extLst>
                </a:gridCol>
              </a:tblGrid>
              <a:tr h="402672">
                <a:tc>
                  <a:txBody>
                    <a:bodyPr/>
                    <a:lstStyle/>
                    <a:p>
                      <a:pPr marL="72390">
                        <a:lnSpc>
                          <a:spcPct val="100000"/>
                        </a:lnSpc>
                        <a:spcBef>
                          <a:spcPts val="100"/>
                        </a:spcBef>
                      </a:pPr>
                      <a:r>
                        <a:rPr sz="2100" spc="5" dirty="0">
                          <a:latin typeface="Arial"/>
                          <a:cs typeface="Arial"/>
                        </a:rPr>
                        <a:t>Stt</a:t>
                      </a:r>
                      <a:endParaRPr sz="2100" dirty="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spc="-5" dirty="0">
                          <a:latin typeface="Arial"/>
                          <a:cs typeface="Arial"/>
                        </a:rPr>
                        <a:t>Ofs</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ct val="100000"/>
                        </a:lnSpc>
                        <a:spcBef>
                          <a:spcPts val="100"/>
                        </a:spcBef>
                      </a:pPr>
                      <a:r>
                        <a:rPr sz="2100" spc="-80" dirty="0">
                          <a:latin typeface="Arial"/>
                          <a:cs typeface="Arial"/>
                        </a:rPr>
                        <a:t>Size</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gn="ctr">
                        <a:lnSpc>
                          <a:spcPct val="100000"/>
                        </a:lnSpc>
                        <a:spcBef>
                          <a:spcPts val="10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27171">
                <a:tc>
                  <a:txBody>
                    <a:bodyPr/>
                    <a:lstStyle/>
                    <a:p>
                      <a:pPr marL="72390">
                        <a:lnSpc>
                          <a:spcPts val="1165"/>
                        </a:lnSpc>
                      </a:pPr>
                      <a:r>
                        <a:rPr sz="2100" dirty="0">
                          <a:latin typeface="Arial"/>
                          <a:cs typeface="Arial"/>
                        </a:rPr>
                        <a:t>1</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165"/>
                        </a:lnSpc>
                      </a:pPr>
                      <a:r>
                        <a:rPr sz="2100" dirty="0">
                          <a:latin typeface="Arial"/>
                          <a:cs typeface="Arial"/>
                        </a:rPr>
                        <a:t>0</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165"/>
                        </a:lnSpc>
                      </a:pPr>
                      <a:r>
                        <a:rPr sz="2100" spc="-40" dirty="0">
                          <a:latin typeface="Arial"/>
                          <a:cs typeface="Arial"/>
                        </a:rPr>
                        <a:t>8B</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gridSpan="2">
                  <a:txBody>
                    <a:bodyPr/>
                    <a:lstStyle/>
                    <a:p>
                      <a:pPr marL="72390">
                        <a:lnSpc>
                          <a:spcPts val="1165"/>
                        </a:lnSpc>
                      </a:pPr>
                      <a:r>
                        <a:rPr sz="2100" spc="-65" dirty="0">
                          <a:latin typeface="Arial"/>
                          <a:cs typeface="Arial"/>
                        </a:rPr>
                        <a:t>Tên</a:t>
                      </a:r>
                      <a:r>
                        <a:rPr sz="2100" spc="-15" dirty="0">
                          <a:latin typeface="Arial"/>
                          <a:cs typeface="Arial"/>
                        </a:rPr>
                        <a:t> </a:t>
                      </a:r>
                      <a:r>
                        <a:rPr sz="2100" spc="-25" dirty="0">
                          <a:latin typeface="Arial"/>
                          <a:cs typeface="Arial"/>
                        </a:rPr>
                        <a:t>file</a:t>
                      </a:r>
                      <a:endParaRPr sz="2100">
                        <a:latin typeface="Arial"/>
                        <a:cs typeface="Arial"/>
                      </a:endParaRPr>
                    </a:p>
                  </a:txBody>
                  <a:tcPr marL="0" marR="0" marT="0" marB="0" anchor="b">
                    <a:lnL w="6350">
                      <a:solidFill>
                        <a:srgbClr val="000000"/>
                      </a:solidFill>
                      <a:prstDash val="solid"/>
                    </a:lnL>
                    <a:lnT w="635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1"/>
                  </a:ext>
                </a:extLst>
              </a:tr>
              <a:tr h="327171">
                <a:tc>
                  <a:txBody>
                    <a:bodyPr/>
                    <a:lstStyle/>
                    <a:p>
                      <a:pPr marL="72390">
                        <a:lnSpc>
                          <a:spcPts val="1215"/>
                        </a:lnSpc>
                      </a:pPr>
                      <a:r>
                        <a:rPr sz="2100" dirty="0">
                          <a:latin typeface="Arial"/>
                          <a:cs typeface="Arial"/>
                        </a:rPr>
                        <a:t>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dirty="0">
                          <a:latin typeface="Arial"/>
                          <a:cs typeface="Arial"/>
                        </a:rPr>
                        <a:t>8</a:t>
                      </a: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3B</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120" dirty="0">
                          <a:latin typeface="Arial"/>
                          <a:cs typeface="Arial"/>
                        </a:rPr>
                        <a:t>Ph</a:t>
                      </a:r>
                      <a:r>
                        <a:rPr lang="en-US" sz="2100" spc="-120" dirty="0">
                          <a:latin typeface="Arial"/>
                          <a:cs typeface="Arial"/>
                        </a:rPr>
                        <a:t>ầ</a:t>
                      </a:r>
                      <a:r>
                        <a:rPr sz="2100" spc="-120" dirty="0">
                          <a:latin typeface="Arial"/>
                          <a:cs typeface="Arial"/>
                        </a:rPr>
                        <a:t>n  </a:t>
                      </a:r>
                      <a:r>
                        <a:rPr sz="2100" spc="-195" dirty="0">
                          <a:latin typeface="Arial"/>
                          <a:cs typeface="Arial"/>
                        </a:rPr>
                        <a:t>m</a:t>
                      </a:r>
                      <a:r>
                        <a:rPr lang="en-US" sz="2100" spc="-195" dirty="0">
                          <a:latin typeface="Arial"/>
                          <a:cs typeface="Arial"/>
                        </a:rPr>
                        <a:t>ở</a:t>
                      </a:r>
                      <a:r>
                        <a:rPr sz="2100" spc="-195" dirty="0">
                          <a:latin typeface="Arial"/>
                          <a:cs typeface="Arial"/>
                        </a:rPr>
                        <a:t>  </a:t>
                      </a:r>
                      <a:r>
                        <a:rPr sz="2100" spc="-175" dirty="0">
                          <a:latin typeface="Arial"/>
                          <a:cs typeface="Arial"/>
                        </a:rPr>
                        <a:t> </a:t>
                      </a:r>
                      <a:r>
                        <a:rPr sz="2100" spc="-50" dirty="0">
                          <a:latin typeface="Arial"/>
                          <a:cs typeface="Arial"/>
                        </a:rPr>
                        <a:t>r</a:t>
                      </a:r>
                      <a:r>
                        <a:rPr lang="en-US" sz="2100" spc="-50" dirty="0">
                          <a:latin typeface="Arial"/>
                          <a:cs typeface="Arial"/>
                        </a:rPr>
                        <a:t>ộ</a:t>
                      </a:r>
                      <a:r>
                        <a:rPr sz="2100" spc="-50" dirty="0">
                          <a:latin typeface="Arial"/>
                          <a:cs typeface="Arial"/>
                        </a:rPr>
                        <a:t>ng</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327171">
                <a:tc>
                  <a:txBody>
                    <a:bodyPr/>
                    <a:lstStyle/>
                    <a:p>
                      <a:pPr marL="72390">
                        <a:lnSpc>
                          <a:spcPts val="1175"/>
                        </a:lnSpc>
                      </a:pPr>
                      <a:r>
                        <a:rPr sz="2100" dirty="0">
                          <a:latin typeface="Arial"/>
                          <a:cs typeface="Arial"/>
                        </a:rPr>
                        <a:t>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11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175"/>
                        </a:lnSpc>
                      </a:pPr>
                      <a:r>
                        <a:rPr sz="2100" spc="-30" dirty="0">
                          <a:latin typeface="Arial"/>
                          <a:cs typeface="Arial"/>
                        </a:rPr>
                        <a:t>Thu</a:t>
                      </a:r>
                      <a:r>
                        <a:rPr lang="en-US" sz="2100" spc="-30" dirty="0">
                          <a:latin typeface="Arial"/>
                          <a:cs typeface="Arial"/>
                        </a:rPr>
                        <a:t>ộ</a:t>
                      </a:r>
                      <a:r>
                        <a:rPr sz="2100" spc="-30" dirty="0">
                          <a:latin typeface="Arial"/>
                          <a:cs typeface="Arial"/>
                        </a:rPr>
                        <a:t>c  </a:t>
                      </a:r>
                      <a:r>
                        <a:rPr sz="2100" spc="-15" dirty="0">
                          <a:latin typeface="Arial"/>
                          <a:cs typeface="Arial"/>
                        </a:rPr>
                        <a:t>tính </a:t>
                      </a:r>
                      <a:r>
                        <a:rPr sz="2100" spc="-70" dirty="0">
                          <a:latin typeface="Arial"/>
                          <a:cs typeface="Arial"/>
                        </a:rPr>
                        <a:t>c</a:t>
                      </a:r>
                      <a:r>
                        <a:rPr lang="en-US" sz="2100" spc="-70" dirty="0">
                          <a:latin typeface="Arial"/>
                          <a:cs typeface="Arial"/>
                        </a:rPr>
                        <a:t>ủ</a:t>
                      </a:r>
                      <a:r>
                        <a:rPr sz="2100" spc="-70" dirty="0">
                          <a:latin typeface="Arial"/>
                          <a:cs typeface="Arial"/>
                        </a:rPr>
                        <a:t>a</a:t>
                      </a:r>
                      <a:r>
                        <a:rPr sz="2100" spc="-60" dirty="0">
                          <a:latin typeface="Arial"/>
                          <a:cs typeface="Arial"/>
                        </a:rPr>
                        <a:t> </a:t>
                      </a:r>
                      <a:r>
                        <a:rPr sz="2100" spc="-25" dirty="0">
                          <a:latin typeface="Arial"/>
                          <a:cs typeface="Arial"/>
                        </a:rPr>
                        <a:t>file</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3"/>
                  </a:ext>
                </a:extLst>
              </a:tr>
              <a:tr h="327171">
                <a:tc>
                  <a:txBody>
                    <a:bodyPr/>
                    <a:lstStyle/>
                    <a:p>
                      <a:pPr marL="72390">
                        <a:lnSpc>
                          <a:spcPts val="1175"/>
                        </a:lnSpc>
                      </a:pPr>
                      <a:r>
                        <a:rPr sz="2100" dirty="0">
                          <a:latin typeface="Arial"/>
                          <a:cs typeface="Arial"/>
                        </a:rPr>
                        <a:t>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12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50" dirty="0">
                          <a:latin typeface="Arial"/>
                          <a:cs typeface="Arial"/>
                        </a:rPr>
                        <a:t>10B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175"/>
                        </a:lnSpc>
                      </a:pPr>
                      <a:r>
                        <a:rPr sz="2100" spc="-40" dirty="0">
                          <a:latin typeface="Arial"/>
                          <a:cs typeface="Arial"/>
                        </a:rPr>
                        <a:t>Không </a:t>
                      </a:r>
                      <a:r>
                        <a:rPr sz="2100" spc="-55" dirty="0">
                          <a:latin typeface="Arial"/>
                          <a:cs typeface="Arial"/>
                        </a:rPr>
                        <a:t>dùng  </a:t>
                      </a:r>
                      <a:r>
                        <a:rPr sz="2100" spc="-35" dirty="0">
                          <a:latin typeface="Arial"/>
                          <a:cs typeface="Arial"/>
                        </a:rPr>
                        <a:t>v</a:t>
                      </a:r>
                      <a:r>
                        <a:rPr lang="en-US" sz="2100" spc="-35" dirty="0">
                          <a:latin typeface="Arial"/>
                          <a:cs typeface="Arial"/>
                        </a:rPr>
                        <a:t>ớ</a:t>
                      </a:r>
                      <a:r>
                        <a:rPr sz="2100" spc="-35" dirty="0">
                          <a:latin typeface="Arial"/>
                          <a:cs typeface="Arial"/>
                        </a:rPr>
                        <a:t>i FAT12/FAT16. </a:t>
                      </a:r>
                      <a:r>
                        <a:rPr sz="2100" spc="-160" dirty="0">
                          <a:latin typeface="Arial"/>
                          <a:cs typeface="Arial"/>
                        </a:rPr>
                        <a:t>S</a:t>
                      </a:r>
                      <a:r>
                        <a:rPr lang="en-US" sz="2100" spc="-160" dirty="0">
                          <a:latin typeface="Arial"/>
                          <a:cs typeface="Arial"/>
                        </a:rPr>
                        <a:t>ử</a:t>
                      </a:r>
                      <a:r>
                        <a:rPr sz="2100" spc="-160" dirty="0">
                          <a:latin typeface="Arial"/>
                          <a:cs typeface="Arial"/>
                        </a:rPr>
                        <a:t>   </a:t>
                      </a:r>
                      <a:r>
                        <a:rPr sz="2100" spc="10" dirty="0">
                          <a:latin typeface="Arial"/>
                          <a:cs typeface="Arial"/>
                        </a:rPr>
                        <a:t>d</a:t>
                      </a:r>
                      <a:r>
                        <a:rPr lang="en-US" sz="2100" spc="10" dirty="0">
                          <a:latin typeface="Arial"/>
                          <a:cs typeface="Arial"/>
                        </a:rPr>
                        <a:t>ụ</a:t>
                      </a:r>
                      <a:r>
                        <a:rPr sz="2100" spc="10" dirty="0">
                          <a:latin typeface="Arial"/>
                          <a:cs typeface="Arial"/>
                        </a:rPr>
                        <a:t>ng </a:t>
                      </a:r>
                      <a:r>
                        <a:rPr sz="2100" spc="-35" dirty="0">
                          <a:latin typeface="Arial"/>
                          <a:cs typeface="Arial"/>
                        </a:rPr>
                        <a:t>v</a:t>
                      </a:r>
                      <a:r>
                        <a:rPr lang="en-US" sz="2100" spc="-35" dirty="0">
                          <a:latin typeface="Arial"/>
                          <a:cs typeface="Arial"/>
                        </a:rPr>
                        <a:t>ớ</a:t>
                      </a:r>
                      <a:r>
                        <a:rPr sz="2100" spc="-35" dirty="0">
                          <a:latin typeface="Arial"/>
                          <a:cs typeface="Arial"/>
                        </a:rPr>
                        <a:t>i </a:t>
                      </a:r>
                      <a:r>
                        <a:rPr sz="2100" spc="0" dirty="0">
                          <a:latin typeface="Arial"/>
                          <a:cs typeface="Arial"/>
                        </a:rPr>
                        <a:t> </a:t>
                      </a:r>
                      <a:r>
                        <a:rPr sz="2100" spc="-65" dirty="0">
                          <a:latin typeface="Arial"/>
                          <a:cs typeface="Arial"/>
                        </a:rPr>
                        <a:t>FAT32</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4"/>
                  </a:ext>
                </a:extLst>
              </a:tr>
              <a:tr h="352338">
                <a:tc>
                  <a:txBody>
                    <a:bodyPr/>
                    <a:lstStyle/>
                    <a:p>
                      <a:pPr marL="72390">
                        <a:lnSpc>
                          <a:spcPts val="1215"/>
                        </a:lnSpc>
                      </a:pPr>
                      <a:r>
                        <a:rPr sz="2100" spc="-50" dirty="0">
                          <a:latin typeface="Arial"/>
                          <a:cs typeface="Arial"/>
                        </a:rPr>
                        <a:t>4.1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65" dirty="0">
                          <a:latin typeface="Arial"/>
                          <a:cs typeface="Arial"/>
                        </a:rPr>
                        <a:t>Đ</a:t>
                      </a:r>
                      <a:r>
                        <a:rPr lang="en-US" sz="2100" spc="-65" dirty="0">
                          <a:latin typeface="Arial"/>
                          <a:cs typeface="Arial"/>
                        </a:rPr>
                        <a:t>ể</a:t>
                      </a:r>
                      <a:r>
                        <a:rPr sz="2100" spc="-30" dirty="0">
                          <a:latin typeface="Arial"/>
                          <a:cs typeface="Arial"/>
                        </a:rPr>
                        <a:t> </a:t>
                      </a:r>
                      <a:r>
                        <a:rPr sz="2100" spc="-60" dirty="0">
                          <a:latin typeface="Arial"/>
                          <a:cs typeface="Arial"/>
                        </a:rPr>
                        <a:t>dành</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5"/>
                  </a:ext>
                </a:extLst>
              </a:tr>
              <a:tr h="352338">
                <a:tc>
                  <a:txBody>
                    <a:bodyPr/>
                    <a:lstStyle/>
                    <a:p>
                      <a:pPr marL="72390">
                        <a:lnSpc>
                          <a:spcPts val="1215"/>
                        </a:lnSpc>
                      </a:pPr>
                      <a:r>
                        <a:rPr sz="2100" spc="-50" dirty="0">
                          <a:latin typeface="Arial"/>
                          <a:cs typeface="Arial"/>
                        </a:rPr>
                        <a:t>4.2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0"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15" dirty="0">
                          <a:latin typeface="Arial"/>
                          <a:cs typeface="Arial"/>
                        </a:rPr>
                        <a:t>Th</a:t>
                      </a:r>
                      <a:r>
                        <a:rPr lang="en-US" sz="2100" spc="-15" dirty="0">
                          <a:latin typeface="Arial"/>
                          <a:cs typeface="Arial"/>
                        </a:rPr>
                        <a:t>ờ</a:t>
                      </a:r>
                      <a:r>
                        <a:rPr sz="2100" spc="-15" dirty="0">
                          <a:latin typeface="Arial"/>
                          <a:cs typeface="Arial"/>
                        </a:rPr>
                        <a:t>i </a:t>
                      </a:r>
                      <a:r>
                        <a:rPr sz="2100" spc="-55" dirty="0">
                          <a:latin typeface="Arial"/>
                          <a:cs typeface="Arial"/>
                        </a:rPr>
                        <a:t>đi</a:t>
                      </a:r>
                      <a:r>
                        <a:rPr lang="en-US" sz="2100" spc="-55" dirty="0">
                          <a:latin typeface="Arial"/>
                          <a:cs typeface="Arial"/>
                        </a:rPr>
                        <a:t>ể</a:t>
                      </a:r>
                      <a:r>
                        <a:rPr sz="2100" spc="-55" dirty="0">
                          <a:latin typeface="Arial"/>
                          <a:cs typeface="Arial"/>
                        </a:rPr>
                        <a:t>m  </a:t>
                      </a:r>
                      <a:r>
                        <a:rPr sz="2100" spc="-25" dirty="0">
                          <a:latin typeface="Arial"/>
                          <a:cs typeface="Arial"/>
                        </a:rPr>
                        <a:t>t</a:t>
                      </a:r>
                      <a:r>
                        <a:rPr lang="en-US" sz="2100" spc="-25" dirty="0">
                          <a:latin typeface="Arial"/>
                          <a:cs typeface="Arial"/>
                        </a:rPr>
                        <a:t>ạ</a:t>
                      </a:r>
                      <a:r>
                        <a:rPr sz="2100" spc="-25" dirty="0">
                          <a:latin typeface="Arial"/>
                          <a:cs typeface="Arial"/>
                        </a:rPr>
                        <a:t>o </a:t>
                      </a:r>
                      <a:r>
                        <a:rPr sz="2100" spc="-20" dirty="0">
                          <a:latin typeface="Arial"/>
                          <a:cs typeface="Arial"/>
                        </a:rPr>
                        <a:t>file, </a:t>
                      </a:r>
                      <a:r>
                        <a:rPr sz="2100" spc="-40" dirty="0">
                          <a:latin typeface="Arial"/>
                          <a:cs typeface="Arial"/>
                        </a:rPr>
                        <a:t>theo  </a:t>
                      </a:r>
                      <a:r>
                        <a:rPr sz="2100" spc="-90" dirty="0">
                          <a:latin typeface="Arial"/>
                          <a:cs typeface="Arial"/>
                        </a:rPr>
                        <a:t>đơn  </a:t>
                      </a:r>
                      <a:r>
                        <a:rPr sz="2100" spc="-15" dirty="0">
                          <a:latin typeface="Arial"/>
                          <a:cs typeface="Arial"/>
                        </a:rPr>
                        <a:t>v</a:t>
                      </a:r>
                      <a:r>
                        <a:rPr lang="en-US" sz="2100" spc="-15" dirty="0">
                          <a:latin typeface="Arial"/>
                          <a:cs typeface="Arial"/>
                        </a:rPr>
                        <a:t>ị</a:t>
                      </a:r>
                      <a:r>
                        <a:rPr lang="en-US" sz="2100" spc="-15" baseline="0" dirty="0">
                          <a:latin typeface="Arial"/>
                          <a:cs typeface="Arial"/>
                        </a:rPr>
                        <a:t> </a:t>
                      </a:r>
                      <a:r>
                        <a:rPr sz="2100" spc="-85" dirty="0">
                          <a:latin typeface="Arial"/>
                          <a:cs typeface="Arial"/>
                        </a:rPr>
                        <a:t>10ms</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6"/>
                  </a:ext>
                </a:extLst>
              </a:tr>
              <a:tr h="327171">
                <a:tc>
                  <a:txBody>
                    <a:bodyPr/>
                    <a:lstStyle/>
                    <a:p>
                      <a:pPr marL="72390">
                        <a:lnSpc>
                          <a:spcPts val="1215"/>
                        </a:lnSpc>
                      </a:pPr>
                      <a:r>
                        <a:rPr sz="2100" spc="-50" dirty="0">
                          <a:latin typeface="Arial"/>
                          <a:cs typeface="Arial"/>
                        </a:rPr>
                        <a:t>4.3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15" dirty="0">
                          <a:latin typeface="Arial"/>
                          <a:cs typeface="Arial"/>
                        </a:rPr>
                        <a:t>Th</a:t>
                      </a:r>
                      <a:r>
                        <a:rPr lang="en-US" sz="2100" spc="-15" dirty="0">
                          <a:latin typeface="Arial"/>
                          <a:cs typeface="Arial"/>
                        </a:rPr>
                        <a:t>ờ</a:t>
                      </a:r>
                      <a:r>
                        <a:rPr sz="2100" spc="-15" dirty="0">
                          <a:latin typeface="Arial"/>
                          <a:cs typeface="Arial"/>
                        </a:rPr>
                        <a:t>i </a:t>
                      </a:r>
                      <a:r>
                        <a:rPr sz="2100" spc="-55" dirty="0">
                          <a:latin typeface="Arial"/>
                          <a:cs typeface="Arial"/>
                        </a:rPr>
                        <a:t>đi</a:t>
                      </a:r>
                      <a:r>
                        <a:rPr lang="en-US" sz="2100" spc="-55" dirty="0">
                          <a:latin typeface="Arial"/>
                          <a:cs typeface="Arial"/>
                        </a:rPr>
                        <a:t>ể</a:t>
                      </a:r>
                      <a:r>
                        <a:rPr sz="2100" spc="-55" dirty="0">
                          <a:latin typeface="Arial"/>
                          <a:cs typeface="Arial"/>
                        </a:rPr>
                        <a:t>m  </a:t>
                      </a:r>
                      <a:r>
                        <a:rPr sz="2100" spc="-25" dirty="0">
                          <a:latin typeface="Arial"/>
                          <a:cs typeface="Arial"/>
                        </a:rPr>
                        <a:t>t</a:t>
                      </a:r>
                      <a:r>
                        <a:rPr lang="en-US" sz="2100" spc="-25" dirty="0">
                          <a:latin typeface="Arial"/>
                          <a:cs typeface="Arial"/>
                        </a:rPr>
                        <a:t>ạ</a:t>
                      </a:r>
                      <a:r>
                        <a:rPr sz="2100" spc="-25" dirty="0">
                          <a:latin typeface="Arial"/>
                          <a:cs typeface="Arial"/>
                        </a:rPr>
                        <a:t>o </a:t>
                      </a:r>
                      <a:r>
                        <a:rPr sz="2100" spc="-20" dirty="0">
                          <a:latin typeface="Arial"/>
                          <a:cs typeface="Arial"/>
                        </a:rPr>
                        <a:t>file (</a:t>
                      </a:r>
                      <a:r>
                        <a:rPr sz="2100" i="1" spc="-20" dirty="0">
                          <a:latin typeface="Arial"/>
                          <a:cs typeface="Arial"/>
                        </a:rPr>
                        <a:t>gi</a:t>
                      </a:r>
                      <a:r>
                        <a:rPr lang="en-US" sz="2100" i="1" spc="-20" dirty="0">
                          <a:latin typeface="Arial"/>
                          <a:cs typeface="Arial"/>
                        </a:rPr>
                        <a:t>ờ</a:t>
                      </a:r>
                      <a:r>
                        <a:rPr sz="2100" i="1" spc="-20" dirty="0">
                          <a:latin typeface="Arial"/>
                          <a:cs typeface="Arial"/>
                        </a:rPr>
                        <a:t> </a:t>
                      </a:r>
                      <a:r>
                        <a:rPr sz="2100" i="1" spc="-5" dirty="0">
                          <a:latin typeface="Arial"/>
                          <a:cs typeface="Arial"/>
                        </a:rPr>
                        <a:t>- </a:t>
                      </a:r>
                      <a:r>
                        <a:rPr sz="2100" i="1" spc="-20" dirty="0">
                          <a:latin typeface="Arial"/>
                          <a:cs typeface="Arial"/>
                        </a:rPr>
                        <a:t>phút </a:t>
                      </a:r>
                      <a:r>
                        <a:rPr sz="2100" i="1" spc="-5" dirty="0">
                          <a:latin typeface="Arial"/>
                          <a:cs typeface="Arial"/>
                        </a:rPr>
                        <a:t>- </a:t>
                      </a:r>
                      <a:r>
                        <a:rPr sz="2100" i="1" spc="75" dirty="0">
                          <a:latin typeface="Arial"/>
                          <a:cs typeface="Arial"/>
                        </a:rPr>
                        <a:t> </a:t>
                      </a:r>
                      <a:r>
                        <a:rPr sz="2100" i="1" spc="-60" dirty="0">
                          <a:latin typeface="Arial"/>
                          <a:cs typeface="Arial"/>
                        </a:rPr>
                        <a:t>giây </a:t>
                      </a:r>
                      <a:r>
                        <a:rPr sz="2100" spc="50" dirty="0">
                          <a:latin typeface="Arial"/>
                          <a:cs typeface="Arial"/>
                        </a:rPr>
                        <a:t>)</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7"/>
                  </a:ext>
                </a:extLst>
              </a:tr>
              <a:tr h="327171">
                <a:tc>
                  <a:txBody>
                    <a:bodyPr/>
                    <a:lstStyle/>
                    <a:p>
                      <a:pPr marL="72390">
                        <a:lnSpc>
                          <a:spcPts val="1175"/>
                        </a:lnSpc>
                      </a:pPr>
                      <a:r>
                        <a:rPr sz="2100" spc="-50" dirty="0">
                          <a:latin typeface="Arial"/>
                          <a:cs typeface="Arial"/>
                        </a:rPr>
                        <a:t>4.4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16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175"/>
                        </a:lnSpc>
                      </a:pPr>
                      <a:r>
                        <a:rPr sz="2100" spc="-65" dirty="0">
                          <a:latin typeface="Arial"/>
                          <a:cs typeface="Arial"/>
                        </a:rPr>
                        <a:t>Ngày  </a:t>
                      </a:r>
                      <a:r>
                        <a:rPr sz="2100" spc="-25" dirty="0">
                          <a:latin typeface="Arial"/>
                          <a:cs typeface="Arial"/>
                        </a:rPr>
                        <a:t>t</a:t>
                      </a:r>
                      <a:r>
                        <a:rPr lang="en-US" sz="2100" spc="-25" dirty="0">
                          <a:latin typeface="Arial"/>
                          <a:cs typeface="Arial"/>
                        </a:rPr>
                        <a:t>ạ</a:t>
                      </a:r>
                      <a:r>
                        <a:rPr sz="2100" spc="-25" dirty="0">
                          <a:latin typeface="Arial"/>
                          <a:cs typeface="Arial"/>
                        </a:rPr>
                        <a:t>o </a:t>
                      </a:r>
                      <a:r>
                        <a:rPr sz="2100" spc="-20" dirty="0">
                          <a:latin typeface="Arial"/>
                          <a:cs typeface="Arial"/>
                        </a:rPr>
                        <a:t>file </a:t>
                      </a:r>
                      <a:r>
                        <a:rPr sz="2100" spc="-15" dirty="0">
                          <a:latin typeface="Arial"/>
                          <a:cs typeface="Arial"/>
                        </a:rPr>
                        <a:t>(</a:t>
                      </a:r>
                      <a:r>
                        <a:rPr sz="2100" i="1" spc="-15" dirty="0">
                          <a:latin typeface="Arial"/>
                          <a:cs typeface="Arial"/>
                        </a:rPr>
                        <a:t>t</a:t>
                      </a:r>
                      <a:r>
                        <a:rPr lang="en-US" sz="2100" i="1" spc="-15" dirty="0">
                          <a:latin typeface="Arial"/>
                          <a:cs typeface="Arial"/>
                        </a:rPr>
                        <a:t>ạ</a:t>
                      </a:r>
                      <a:r>
                        <a:rPr sz="2100" i="1" spc="-15" dirty="0">
                          <a:latin typeface="Arial"/>
                          <a:cs typeface="Arial"/>
                        </a:rPr>
                        <a:t>o </a:t>
                      </a:r>
                      <a:r>
                        <a:rPr sz="2100" i="1" spc="-25" dirty="0">
                          <a:latin typeface="Arial"/>
                          <a:cs typeface="Arial"/>
                        </a:rPr>
                        <a:t>b</a:t>
                      </a:r>
                      <a:r>
                        <a:rPr lang="en-US" sz="2100" i="1" spc="-25" dirty="0">
                          <a:latin typeface="Arial"/>
                          <a:cs typeface="Arial"/>
                        </a:rPr>
                        <a:t>ở</a:t>
                      </a:r>
                      <a:r>
                        <a:rPr sz="2100" i="1" spc="-25" dirty="0">
                          <a:latin typeface="Arial"/>
                          <a:cs typeface="Arial"/>
                        </a:rPr>
                        <a:t>i </a:t>
                      </a:r>
                      <a:r>
                        <a:rPr lang="en-US" sz="2100" i="1" spc="-55" dirty="0">
                          <a:latin typeface="Arial"/>
                          <a:cs typeface="Arial"/>
                        </a:rPr>
                        <a:t>ứ</a:t>
                      </a:r>
                      <a:r>
                        <a:rPr sz="2100" i="1" spc="-55" dirty="0">
                          <a:latin typeface="Arial"/>
                          <a:cs typeface="Arial"/>
                        </a:rPr>
                        <a:t>ng  </a:t>
                      </a:r>
                      <a:r>
                        <a:rPr sz="2100" i="1" spc="-60" dirty="0">
                          <a:latin typeface="Arial"/>
                          <a:cs typeface="Arial"/>
                        </a:rPr>
                        <a:t>d</a:t>
                      </a:r>
                      <a:r>
                        <a:rPr lang="en-US" sz="2100" i="1" spc="-60" dirty="0">
                          <a:latin typeface="Arial"/>
                          <a:cs typeface="Arial"/>
                        </a:rPr>
                        <a:t>ụ</a:t>
                      </a:r>
                      <a:r>
                        <a:rPr sz="2100" i="1" spc="-60" dirty="0">
                          <a:latin typeface="Arial"/>
                          <a:cs typeface="Arial"/>
                        </a:rPr>
                        <a:t>ng  </a:t>
                      </a:r>
                      <a:r>
                        <a:rPr sz="2100" i="1" spc="-55" dirty="0">
                          <a:latin typeface="Arial"/>
                          <a:cs typeface="Arial"/>
                        </a:rPr>
                        <a:t>ho</a:t>
                      </a:r>
                      <a:r>
                        <a:rPr lang="en-US" sz="2100" i="1" spc="-55" dirty="0">
                          <a:latin typeface="Arial"/>
                          <a:cs typeface="Arial"/>
                        </a:rPr>
                        <a:t>ặ</a:t>
                      </a:r>
                      <a:r>
                        <a:rPr sz="2100" i="1" spc="-55" dirty="0">
                          <a:latin typeface="Arial"/>
                          <a:cs typeface="Arial"/>
                        </a:rPr>
                        <a:t>c  </a:t>
                      </a:r>
                      <a:r>
                        <a:rPr sz="2100" i="1" spc="-25" dirty="0">
                          <a:latin typeface="Arial"/>
                          <a:cs typeface="Arial"/>
                        </a:rPr>
                        <a:t>b</a:t>
                      </a:r>
                      <a:r>
                        <a:rPr lang="en-US" sz="2100" i="1" spc="-25" dirty="0">
                          <a:latin typeface="Arial"/>
                          <a:cs typeface="Arial"/>
                        </a:rPr>
                        <a:t>ở</a:t>
                      </a:r>
                      <a:r>
                        <a:rPr sz="2100" i="1" spc="-25" dirty="0">
                          <a:latin typeface="Arial"/>
                          <a:cs typeface="Arial"/>
                        </a:rPr>
                        <a:t>i </a:t>
                      </a:r>
                      <a:r>
                        <a:rPr sz="2100" i="1" spc="-65" dirty="0">
                          <a:latin typeface="Arial"/>
                          <a:cs typeface="Arial"/>
                        </a:rPr>
                        <a:t>copy  </a:t>
                      </a:r>
                      <a:r>
                        <a:rPr sz="2100" i="1" spc="-80" dirty="0">
                          <a:latin typeface="Arial"/>
                          <a:cs typeface="Arial"/>
                        </a:rPr>
                        <a:t>sang</a:t>
                      </a:r>
                      <a:r>
                        <a:rPr sz="2100" i="1" spc="-245" dirty="0">
                          <a:latin typeface="Arial"/>
                          <a:cs typeface="Arial"/>
                        </a:rPr>
                        <a:t> </a:t>
                      </a:r>
                      <a:r>
                        <a:rPr sz="2100" spc="50" dirty="0">
                          <a:latin typeface="Arial"/>
                          <a:cs typeface="Arial"/>
                        </a:rPr>
                        <a:t>)</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8"/>
                  </a:ext>
                </a:extLst>
              </a:tr>
              <a:tr h="352338">
                <a:tc>
                  <a:txBody>
                    <a:bodyPr/>
                    <a:lstStyle/>
                    <a:p>
                      <a:pPr marL="72390">
                        <a:lnSpc>
                          <a:spcPts val="1215"/>
                        </a:lnSpc>
                      </a:pPr>
                      <a:r>
                        <a:rPr sz="2100" spc="-50" dirty="0">
                          <a:latin typeface="Arial"/>
                          <a:cs typeface="Arial"/>
                        </a:rPr>
                        <a:t>4.5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65" dirty="0">
                          <a:latin typeface="Arial"/>
                          <a:cs typeface="Arial"/>
                        </a:rPr>
                        <a:t>Ngày  </a:t>
                      </a:r>
                      <a:r>
                        <a:rPr sz="2100" dirty="0">
                          <a:latin typeface="Arial"/>
                          <a:cs typeface="Arial"/>
                        </a:rPr>
                        <a:t>truy </a:t>
                      </a:r>
                      <a:r>
                        <a:rPr sz="2100" spc="-125" dirty="0">
                          <a:latin typeface="Arial"/>
                          <a:cs typeface="Arial"/>
                        </a:rPr>
                        <a:t>nh</a:t>
                      </a:r>
                      <a:r>
                        <a:rPr lang="en-US" sz="2100" spc="-125" dirty="0">
                          <a:latin typeface="Arial"/>
                          <a:cs typeface="Arial"/>
                        </a:rPr>
                        <a:t>ậ</a:t>
                      </a:r>
                      <a:r>
                        <a:rPr sz="2100" spc="-125" dirty="0">
                          <a:latin typeface="Arial"/>
                          <a:cs typeface="Arial"/>
                        </a:rPr>
                        <a:t>p</a:t>
                      </a:r>
                      <a:r>
                        <a:rPr sz="2100" spc="-20" dirty="0">
                          <a:latin typeface="Arial"/>
                          <a:cs typeface="Arial"/>
                        </a:rPr>
                        <a:t> </a:t>
                      </a:r>
                      <a:r>
                        <a:rPr sz="2100" spc="-40" dirty="0">
                          <a:latin typeface="Arial"/>
                          <a:cs typeface="Arial"/>
                        </a:rPr>
                        <a:t>cu6i</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9"/>
                  </a:ext>
                </a:extLst>
              </a:tr>
              <a:tr h="352338">
                <a:tc>
                  <a:txBody>
                    <a:bodyPr/>
                    <a:lstStyle/>
                    <a:p>
                      <a:pPr marL="72390">
                        <a:lnSpc>
                          <a:spcPts val="1215"/>
                        </a:lnSpc>
                      </a:pPr>
                      <a:r>
                        <a:rPr sz="2100" spc="-50" dirty="0">
                          <a:latin typeface="Arial"/>
                          <a:cs typeface="Arial"/>
                        </a:rPr>
                        <a:t>4.6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20</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40" dirty="0">
                          <a:latin typeface="Arial"/>
                          <a:cs typeface="Arial"/>
                        </a:rPr>
                        <a:t>cluster  </a:t>
                      </a:r>
                      <a:r>
                        <a:rPr sz="2100" spc="-100" dirty="0">
                          <a:latin typeface="Arial"/>
                          <a:cs typeface="Arial"/>
                        </a:rPr>
                        <a:t>b</a:t>
                      </a:r>
                      <a:r>
                        <a:rPr lang="en-US" sz="2100" spc="-100" dirty="0">
                          <a:latin typeface="Arial"/>
                          <a:cs typeface="Arial"/>
                        </a:rPr>
                        <a:t>ắ</a:t>
                      </a:r>
                      <a:r>
                        <a:rPr sz="2100" spc="-100" dirty="0">
                          <a:latin typeface="Arial"/>
                          <a:cs typeface="Arial"/>
                        </a:rPr>
                        <a:t>t  </a:t>
                      </a:r>
                      <a:r>
                        <a:rPr sz="2100" spc="-150" dirty="0">
                          <a:latin typeface="Arial"/>
                          <a:cs typeface="Arial"/>
                        </a:rPr>
                        <a:t>đ</a:t>
                      </a:r>
                      <a:r>
                        <a:rPr lang="en-US" sz="2100" spc="-150" dirty="0">
                          <a:latin typeface="Arial"/>
                          <a:cs typeface="Arial"/>
                        </a:rPr>
                        <a:t>ầ</a:t>
                      </a:r>
                      <a:r>
                        <a:rPr sz="2100" spc="-150" dirty="0">
                          <a:latin typeface="Arial"/>
                          <a:cs typeface="Arial"/>
                        </a:rPr>
                        <a:t>u   </a:t>
                      </a:r>
                      <a:r>
                        <a:rPr sz="2100" spc="-65" dirty="0">
                          <a:latin typeface="Arial"/>
                          <a:cs typeface="Arial"/>
                        </a:rPr>
                        <a:t>c</a:t>
                      </a:r>
                      <a:r>
                        <a:rPr lang="en-US" sz="2100" spc="-65" dirty="0">
                          <a:latin typeface="Arial"/>
                          <a:cs typeface="Arial"/>
                        </a:rPr>
                        <a:t>ủ</a:t>
                      </a:r>
                      <a:r>
                        <a:rPr sz="2100" spc="-65" dirty="0">
                          <a:latin typeface="Arial"/>
                          <a:cs typeface="Arial"/>
                        </a:rPr>
                        <a:t>a  </a:t>
                      </a:r>
                      <a:r>
                        <a:rPr sz="2100" spc="-35" dirty="0">
                          <a:latin typeface="Arial"/>
                          <a:cs typeface="Arial"/>
                        </a:rPr>
                        <a:t>file(</a:t>
                      </a:r>
                      <a:r>
                        <a:rPr sz="2100" i="1" spc="-35" dirty="0">
                          <a:latin typeface="Arial"/>
                          <a:cs typeface="Arial"/>
                        </a:rPr>
                        <a:t>FAT32: </a:t>
                      </a:r>
                      <a:r>
                        <a:rPr sz="2100" i="1" spc="-45" dirty="0">
                          <a:latin typeface="Arial"/>
                          <a:cs typeface="Arial"/>
                        </a:rPr>
                        <a:t>Ph</a:t>
                      </a:r>
                      <a:r>
                        <a:rPr lang="en-US" sz="2100" i="1" spc="-45" dirty="0">
                          <a:latin typeface="Arial"/>
                          <a:cs typeface="Arial"/>
                        </a:rPr>
                        <a:t>ầ</a:t>
                      </a:r>
                      <a:r>
                        <a:rPr sz="2100" i="1" spc="-45" dirty="0">
                          <a:latin typeface="Arial"/>
                          <a:cs typeface="Arial"/>
                        </a:rPr>
                        <a:t>n</a:t>
                      </a:r>
                      <a:r>
                        <a:rPr sz="2100" i="1" spc="-135" dirty="0">
                          <a:latin typeface="Arial"/>
                          <a:cs typeface="Arial"/>
                        </a:rPr>
                        <a:t> </a:t>
                      </a:r>
                      <a:r>
                        <a:rPr sz="2100" i="1" spc="-25" dirty="0">
                          <a:latin typeface="Arial"/>
                          <a:cs typeface="Arial"/>
                        </a:rPr>
                        <a:t>cao</a:t>
                      </a:r>
                      <a:r>
                        <a:rPr sz="2100" spc="-25" dirty="0">
                          <a:latin typeface="Arial"/>
                          <a:cs typeface="Arial"/>
                        </a:rPr>
                        <a:t>)</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10"/>
                  </a:ext>
                </a:extLst>
              </a:tr>
              <a:tr h="352338">
                <a:tc>
                  <a:txBody>
                    <a:bodyPr/>
                    <a:lstStyle/>
                    <a:p>
                      <a:pPr marL="72390">
                        <a:lnSpc>
                          <a:spcPts val="1215"/>
                        </a:lnSpc>
                      </a:pPr>
                      <a:r>
                        <a:rPr sz="2100" dirty="0">
                          <a:latin typeface="Arial"/>
                          <a:cs typeface="Arial"/>
                        </a:rPr>
                        <a:t>5</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22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15" dirty="0">
                          <a:latin typeface="Arial"/>
                          <a:cs typeface="Arial"/>
                        </a:rPr>
                        <a:t>Th</a:t>
                      </a:r>
                      <a:r>
                        <a:rPr lang="en-US" sz="2100" spc="-15" dirty="0">
                          <a:latin typeface="Arial"/>
                          <a:cs typeface="Arial"/>
                        </a:rPr>
                        <a:t>ờ</a:t>
                      </a:r>
                      <a:r>
                        <a:rPr sz="2100" spc="-15" dirty="0">
                          <a:latin typeface="Arial"/>
                          <a:cs typeface="Arial"/>
                        </a:rPr>
                        <a:t>i </a:t>
                      </a:r>
                      <a:r>
                        <a:rPr sz="2100" spc="-50" dirty="0">
                          <a:latin typeface="Arial"/>
                          <a:cs typeface="Arial"/>
                        </a:rPr>
                        <a:t>gian  </a:t>
                      </a:r>
                      <a:r>
                        <a:rPr sz="2100" spc="-150" dirty="0">
                          <a:latin typeface="Arial"/>
                          <a:cs typeface="Arial"/>
                        </a:rPr>
                        <a:t>c</a:t>
                      </a:r>
                      <a:r>
                        <a:rPr lang="en-US" sz="2100" spc="-150" dirty="0">
                          <a:latin typeface="Arial"/>
                          <a:cs typeface="Arial"/>
                        </a:rPr>
                        <a:t>ậ</a:t>
                      </a:r>
                      <a:r>
                        <a:rPr sz="2100" spc="-150" dirty="0">
                          <a:latin typeface="Arial"/>
                          <a:cs typeface="Arial"/>
                        </a:rPr>
                        <a:t>p   </a:t>
                      </a:r>
                      <a:r>
                        <a:rPr sz="2100" spc="-90" dirty="0">
                          <a:latin typeface="Arial"/>
                          <a:cs typeface="Arial"/>
                        </a:rPr>
                        <a:t>nh</a:t>
                      </a:r>
                      <a:r>
                        <a:rPr lang="en-US" sz="2100" spc="-90" dirty="0">
                          <a:latin typeface="Arial"/>
                          <a:cs typeface="Arial"/>
                        </a:rPr>
                        <a:t>ậ</a:t>
                      </a:r>
                      <a:r>
                        <a:rPr sz="2100" spc="-90" dirty="0">
                          <a:latin typeface="Arial"/>
                          <a:cs typeface="Arial"/>
                        </a:rPr>
                        <a:t>t  </a:t>
                      </a:r>
                      <a:r>
                        <a:rPr sz="2100" spc="-40" dirty="0">
                          <a:latin typeface="Arial"/>
                          <a:cs typeface="Arial"/>
                        </a:rPr>
                        <a:t>cu</a:t>
                      </a:r>
                      <a:r>
                        <a:rPr lang="en-US" sz="2100" spc="-40" dirty="0">
                          <a:latin typeface="Arial"/>
                          <a:cs typeface="Arial"/>
                        </a:rPr>
                        <a:t>ố</a:t>
                      </a:r>
                      <a:r>
                        <a:rPr sz="2100" spc="-40" dirty="0">
                          <a:latin typeface="Arial"/>
                          <a:cs typeface="Arial"/>
                        </a:rPr>
                        <a:t>i</a:t>
                      </a:r>
                      <a:r>
                        <a:rPr sz="2100" spc="-120" dirty="0">
                          <a:latin typeface="Arial"/>
                          <a:cs typeface="Arial"/>
                        </a:rPr>
                        <a:t> </a:t>
                      </a:r>
                      <a:r>
                        <a:rPr sz="2100" spc="-55" dirty="0">
                          <a:latin typeface="Arial"/>
                          <a:cs typeface="Arial"/>
                        </a:rPr>
                        <a:t>cùng</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11"/>
                  </a:ext>
                </a:extLst>
              </a:tr>
              <a:tr h="352338">
                <a:tc>
                  <a:txBody>
                    <a:bodyPr/>
                    <a:lstStyle/>
                    <a:p>
                      <a:pPr marL="72390">
                        <a:lnSpc>
                          <a:spcPts val="1215"/>
                        </a:lnSpc>
                      </a:pPr>
                      <a:r>
                        <a:rPr sz="2100" dirty="0">
                          <a:latin typeface="Arial"/>
                          <a:cs typeface="Arial"/>
                        </a:rPr>
                        <a:t>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24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65" dirty="0">
                          <a:latin typeface="Arial"/>
                          <a:cs typeface="Arial"/>
                        </a:rPr>
                        <a:t>Ngày  </a:t>
                      </a:r>
                      <a:r>
                        <a:rPr sz="2100" spc="-155" dirty="0">
                          <a:latin typeface="Arial"/>
                          <a:cs typeface="Arial"/>
                        </a:rPr>
                        <a:t>c</a:t>
                      </a:r>
                      <a:r>
                        <a:rPr lang="en-US" sz="2100" spc="-155" dirty="0">
                          <a:latin typeface="Arial"/>
                          <a:cs typeface="Arial"/>
                        </a:rPr>
                        <a:t>ậ</a:t>
                      </a:r>
                      <a:r>
                        <a:rPr sz="2100" spc="-155" dirty="0">
                          <a:latin typeface="Arial"/>
                          <a:cs typeface="Arial"/>
                        </a:rPr>
                        <a:t>p   </a:t>
                      </a:r>
                      <a:r>
                        <a:rPr sz="2100" spc="-90" dirty="0">
                          <a:latin typeface="Arial"/>
                          <a:cs typeface="Arial"/>
                        </a:rPr>
                        <a:t>nh</a:t>
                      </a:r>
                      <a:r>
                        <a:rPr lang="en-US" sz="2100" spc="-90" dirty="0">
                          <a:latin typeface="Arial"/>
                          <a:cs typeface="Arial"/>
                        </a:rPr>
                        <a:t>ậ</a:t>
                      </a:r>
                      <a:r>
                        <a:rPr sz="2100" spc="-90" dirty="0">
                          <a:latin typeface="Arial"/>
                          <a:cs typeface="Arial"/>
                        </a:rPr>
                        <a:t>t  </a:t>
                      </a:r>
                      <a:r>
                        <a:rPr sz="2100" spc="-40" dirty="0">
                          <a:latin typeface="Arial"/>
                          <a:cs typeface="Arial"/>
                        </a:rPr>
                        <a:t>cu</a:t>
                      </a:r>
                      <a:r>
                        <a:rPr lang="en-US" sz="2100" spc="-40" dirty="0">
                          <a:latin typeface="Arial"/>
                          <a:cs typeface="Arial"/>
                        </a:rPr>
                        <a:t>ố</a:t>
                      </a:r>
                      <a:r>
                        <a:rPr sz="2100" spc="-40" dirty="0">
                          <a:latin typeface="Arial"/>
                          <a:cs typeface="Arial"/>
                        </a:rPr>
                        <a:t>i </a:t>
                      </a:r>
                      <a:r>
                        <a:rPr sz="2100" spc="-35" dirty="0">
                          <a:latin typeface="Arial"/>
                          <a:cs typeface="Arial"/>
                        </a:rPr>
                        <a:t>(</a:t>
                      </a:r>
                      <a:r>
                        <a:rPr sz="2100" i="1" spc="-35" dirty="0">
                          <a:latin typeface="Arial"/>
                          <a:cs typeface="Arial"/>
                        </a:rPr>
                        <a:t>không </a:t>
                      </a:r>
                      <a:r>
                        <a:rPr sz="2100" i="1" spc="5" dirty="0">
                          <a:latin typeface="Arial"/>
                          <a:cs typeface="Arial"/>
                        </a:rPr>
                        <a:t>y/c</a:t>
                      </a:r>
                      <a:r>
                        <a:rPr lang="en-US" sz="2100" i="1" spc="5" dirty="0">
                          <a:latin typeface="Arial"/>
                          <a:cs typeface="Arial"/>
                        </a:rPr>
                        <a:t>ầ</a:t>
                      </a:r>
                      <a:r>
                        <a:rPr sz="2100" i="1" spc="5" dirty="0">
                          <a:latin typeface="Arial"/>
                          <a:cs typeface="Arial"/>
                        </a:rPr>
                        <a:t>u </a:t>
                      </a:r>
                      <a:r>
                        <a:rPr sz="2100" i="1" spc="-85" dirty="0">
                          <a:latin typeface="Arial"/>
                          <a:cs typeface="Arial"/>
                        </a:rPr>
                        <a:t>sau  </a:t>
                      </a:r>
                      <a:r>
                        <a:rPr sz="2100" i="1" spc="-75" dirty="0">
                          <a:latin typeface="Arial"/>
                          <a:cs typeface="Arial"/>
                        </a:rPr>
                        <a:t>ngày  </a:t>
                      </a:r>
                      <a:r>
                        <a:rPr sz="2100" i="1" spc="-35" dirty="0">
                          <a:latin typeface="Arial"/>
                          <a:cs typeface="Arial"/>
                        </a:rPr>
                        <a:t>t</a:t>
                      </a:r>
                      <a:r>
                        <a:rPr lang="en-US" sz="2100" i="1" spc="-35" dirty="0">
                          <a:latin typeface="Arial"/>
                          <a:cs typeface="Arial"/>
                        </a:rPr>
                        <a:t>ạ</a:t>
                      </a:r>
                      <a:r>
                        <a:rPr sz="2100" i="1" spc="-35" dirty="0">
                          <a:latin typeface="Arial"/>
                          <a:cs typeface="Arial"/>
                        </a:rPr>
                        <a:t>o</a:t>
                      </a:r>
                      <a:r>
                        <a:rPr sz="2100" i="1" spc="30" dirty="0">
                          <a:latin typeface="Arial"/>
                          <a:cs typeface="Arial"/>
                        </a:rPr>
                        <a:t> </a:t>
                      </a:r>
                      <a:r>
                        <a:rPr sz="2100" i="1" spc="0" dirty="0">
                          <a:latin typeface="Arial"/>
                          <a:cs typeface="Arial"/>
                        </a:rPr>
                        <a:t>file</a:t>
                      </a:r>
                      <a:r>
                        <a:rPr sz="2100" spc="0" dirty="0">
                          <a:latin typeface="Arial"/>
                          <a:cs typeface="Arial"/>
                        </a:rPr>
                        <a:t>)</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12"/>
                  </a:ext>
                </a:extLst>
              </a:tr>
              <a:tr h="327171">
                <a:tc>
                  <a:txBody>
                    <a:bodyPr/>
                    <a:lstStyle/>
                    <a:p>
                      <a:pPr marL="72390">
                        <a:lnSpc>
                          <a:spcPts val="1215"/>
                        </a:lnSpc>
                      </a:pPr>
                      <a:r>
                        <a:rPr sz="2100" dirty="0">
                          <a:latin typeface="Arial"/>
                          <a:cs typeface="Arial"/>
                        </a:rPr>
                        <a:t>7</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26</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4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gridSpan="2">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40" dirty="0">
                          <a:latin typeface="Arial"/>
                          <a:cs typeface="Arial"/>
                        </a:rPr>
                        <a:t>cluster </a:t>
                      </a:r>
                      <a:r>
                        <a:rPr sz="2100" spc="-100" dirty="0">
                          <a:latin typeface="Arial"/>
                          <a:cs typeface="Arial"/>
                        </a:rPr>
                        <a:t>b</a:t>
                      </a:r>
                      <a:r>
                        <a:rPr lang="en-US" sz="2100" spc="-100" dirty="0">
                          <a:latin typeface="Arial"/>
                          <a:cs typeface="Arial"/>
                        </a:rPr>
                        <a:t>ắ</a:t>
                      </a:r>
                      <a:r>
                        <a:rPr sz="2100" spc="-100" dirty="0">
                          <a:latin typeface="Arial"/>
                          <a:cs typeface="Arial"/>
                        </a:rPr>
                        <a:t>t  </a:t>
                      </a:r>
                      <a:r>
                        <a:rPr sz="2100" spc="-150" dirty="0">
                          <a:latin typeface="Arial"/>
                          <a:cs typeface="Arial"/>
                        </a:rPr>
                        <a:t>đ</a:t>
                      </a:r>
                      <a:r>
                        <a:rPr lang="en-US" sz="2100" spc="-150" dirty="0">
                          <a:latin typeface="Arial"/>
                          <a:cs typeface="Arial"/>
                        </a:rPr>
                        <a:t>ầ</a:t>
                      </a:r>
                      <a:r>
                        <a:rPr sz="2100" spc="-150" dirty="0">
                          <a:latin typeface="Arial"/>
                          <a:cs typeface="Arial"/>
                        </a:rPr>
                        <a:t>u   </a:t>
                      </a:r>
                      <a:r>
                        <a:rPr sz="2100" spc="-65" dirty="0">
                          <a:latin typeface="Arial"/>
                          <a:cs typeface="Arial"/>
                        </a:rPr>
                        <a:t>c</a:t>
                      </a:r>
                      <a:r>
                        <a:rPr lang="en-US" sz="2100" spc="-65" dirty="0">
                          <a:latin typeface="Arial"/>
                          <a:cs typeface="Arial"/>
                        </a:rPr>
                        <a:t>ủ</a:t>
                      </a:r>
                      <a:r>
                        <a:rPr sz="2100" spc="-65" dirty="0">
                          <a:latin typeface="Arial"/>
                          <a:cs typeface="Arial"/>
                        </a:rPr>
                        <a:t>a  </a:t>
                      </a:r>
                      <a:r>
                        <a:rPr sz="2100" spc="-20" dirty="0">
                          <a:latin typeface="Arial"/>
                          <a:cs typeface="Arial"/>
                        </a:rPr>
                        <a:t>file </a:t>
                      </a:r>
                      <a:r>
                        <a:rPr sz="2100" spc="-40" dirty="0">
                          <a:latin typeface="Arial"/>
                          <a:cs typeface="Arial"/>
                        </a:rPr>
                        <a:t>(</a:t>
                      </a:r>
                      <a:r>
                        <a:rPr sz="2100" i="1" spc="-40" dirty="0">
                          <a:latin typeface="Arial"/>
                          <a:cs typeface="Arial"/>
                        </a:rPr>
                        <a:t>FAT32: </a:t>
                      </a:r>
                      <a:r>
                        <a:rPr sz="2100" i="1" spc="-45" dirty="0">
                          <a:latin typeface="Arial"/>
                          <a:cs typeface="Arial"/>
                        </a:rPr>
                        <a:t>Ph</a:t>
                      </a:r>
                      <a:r>
                        <a:rPr lang="en-US" sz="2100" i="1" spc="-45" dirty="0">
                          <a:latin typeface="Arial"/>
                          <a:cs typeface="Arial"/>
                        </a:rPr>
                        <a:t>ầ</a:t>
                      </a:r>
                      <a:r>
                        <a:rPr sz="2100" i="1" spc="-45" dirty="0">
                          <a:latin typeface="Arial"/>
                          <a:cs typeface="Arial"/>
                        </a:rPr>
                        <a:t>n</a:t>
                      </a:r>
                      <a:r>
                        <a:rPr sz="2100" i="1" spc="185" dirty="0">
                          <a:latin typeface="Arial"/>
                          <a:cs typeface="Arial"/>
                        </a:rPr>
                        <a:t> </a:t>
                      </a:r>
                      <a:r>
                        <a:rPr sz="2100" i="1" spc="5" dirty="0">
                          <a:latin typeface="Arial"/>
                          <a:cs typeface="Arial"/>
                        </a:rPr>
                        <a:t>th</a:t>
                      </a:r>
                      <a:r>
                        <a:rPr lang="en-US" sz="2100" i="1" spc="5" dirty="0">
                          <a:latin typeface="Arial"/>
                          <a:cs typeface="Arial"/>
                        </a:rPr>
                        <a:t>ấ</a:t>
                      </a:r>
                      <a:r>
                        <a:rPr sz="2100" i="1" spc="5" dirty="0">
                          <a:latin typeface="Arial"/>
                          <a:cs typeface="Arial"/>
                        </a:rPr>
                        <a:t>p</a:t>
                      </a:r>
                      <a:r>
                        <a:rPr sz="2100" spc="5" dirty="0">
                          <a:latin typeface="Arial"/>
                          <a:cs typeface="Arial"/>
                        </a:rPr>
                        <a:t>)</a:t>
                      </a:r>
                      <a:endParaRPr sz="2100" dirty="0">
                        <a:latin typeface="Arial"/>
                        <a:cs typeface="Arial"/>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13"/>
                  </a:ext>
                </a:extLst>
              </a:tr>
              <a:tr h="226503">
                <a:tc rowSpan="2">
                  <a:txBody>
                    <a:bodyPr/>
                    <a:lstStyle/>
                    <a:p>
                      <a:pPr marL="72390">
                        <a:lnSpc>
                          <a:spcPts val="1285"/>
                        </a:lnSpc>
                      </a:pPr>
                      <a:r>
                        <a:rPr sz="2100" dirty="0">
                          <a:latin typeface="Arial"/>
                          <a:cs typeface="Arial"/>
                        </a:rPr>
                        <a:t>8</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B w="6350">
                      <a:solidFill>
                        <a:srgbClr val="000000"/>
                      </a:solidFill>
                      <a:prstDash val="solid"/>
                    </a:lnB>
                  </a:tcPr>
                </a:tc>
                <a:tc rowSpan="2">
                  <a:txBody>
                    <a:bodyPr/>
                    <a:lstStyle/>
                    <a:p>
                      <a:pPr marL="131445">
                        <a:lnSpc>
                          <a:spcPts val="1285"/>
                        </a:lnSpc>
                      </a:pPr>
                      <a:r>
                        <a:rPr sz="2100" spc="-70" dirty="0">
                          <a:latin typeface="Arial"/>
                          <a:cs typeface="Arial"/>
                        </a:rPr>
                        <a:t>28</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B w="6350">
                      <a:solidFill>
                        <a:srgbClr val="000000"/>
                      </a:solidFill>
                      <a:prstDash val="solid"/>
                    </a:lnB>
                  </a:tcPr>
                </a:tc>
                <a:tc rowSpan="2">
                  <a:txBody>
                    <a:bodyPr/>
                    <a:lstStyle/>
                    <a:p>
                      <a:pPr marL="72390">
                        <a:lnSpc>
                          <a:spcPts val="1285"/>
                        </a:lnSpc>
                      </a:pPr>
                      <a:r>
                        <a:rPr sz="2100" spc="-40" dirty="0">
                          <a:latin typeface="Arial"/>
                          <a:cs typeface="Arial"/>
                        </a:rPr>
                        <a:t>1DW</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B w="6350">
                      <a:solidFill>
                        <a:srgbClr val="000000"/>
                      </a:solidFill>
                      <a:prstDash val="solid"/>
                    </a:lnB>
                  </a:tcPr>
                </a:tc>
                <a:tc gridSpan="2">
                  <a:txBody>
                    <a:bodyPr/>
                    <a:lstStyle/>
                    <a:p>
                      <a:pPr marL="72390">
                        <a:lnSpc>
                          <a:spcPts val="865"/>
                        </a:lnSpc>
                        <a:tabLst>
                          <a:tab pos="2875915" algn="l"/>
                        </a:tabLst>
                      </a:pPr>
                      <a:endParaRPr lang="en-US" sz="2100" spc="-35" dirty="0">
                        <a:latin typeface="Arial"/>
                        <a:cs typeface="Arial"/>
                      </a:endParaRPr>
                    </a:p>
                    <a:p>
                      <a:pPr marL="72390">
                        <a:lnSpc>
                          <a:spcPts val="865"/>
                        </a:lnSpc>
                        <a:tabLst>
                          <a:tab pos="2875915" algn="l"/>
                        </a:tabLst>
                      </a:pPr>
                      <a:r>
                        <a:rPr sz="2100" spc="-35" dirty="0">
                          <a:latin typeface="Arial"/>
                          <a:cs typeface="Arial"/>
                        </a:rPr>
                        <a:t>Kích  </a:t>
                      </a:r>
                      <a:r>
                        <a:rPr sz="2100" spc="-40" dirty="0">
                          <a:latin typeface="Arial"/>
                          <a:cs typeface="Arial"/>
                        </a:rPr>
                        <a:t>thư</a:t>
                      </a:r>
                      <a:r>
                        <a:rPr lang="en-US" sz="2100" spc="-40" dirty="0">
                          <a:latin typeface="Arial"/>
                          <a:cs typeface="Arial"/>
                        </a:rPr>
                        <a:t>ớ</a:t>
                      </a:r>
                      <a:r>
                        <a:rPr sz="2100" spc="-40" dirty="0">
                          <a:latin typeface="Arial"/>
                          <a:cs typeface="Arial"/>
                        </a:rPr>
                        <a:t>c  </a:t>
                      </a:r>
                      <a:r>
                        <a:rPr sz="2100" spc="-15" dirty="0">
                          <a:latin typeface="Arial"/>
                          <a:cs typeface="Arial"/>
                        </a:rPr>
                        <a:t>tính </a:t>
                      </a:r>
                      <a:r>
                        <a:rPr sz="2100" spc="-65" dirty="0">
                          <a:latin typeface="Arial"/>
                          <a:cs typeface="Arial"/>
                        </a:rPr>
                        <a:t>b</a:t>
                      </a:r>
                      <a:r>
                        <a:rPr lang="en-US" sz="2100" spc="-65" dirty="0">
                          <a:latin typeface="Arial"/>
                          <a:cs typeface="Arial"/>
                        </a:rPr>
                        <a:t>ằ</a:t>
                      </a:r>
                      <a:r>
                        <a:rPr sz="2100" spc="-65" dirty="0">
                          <a:latin typeface="Arial"/>
                          <a:cs typeface="Arial"/>
                        </a:rPr>
                        <a:t>ng</a:t>
                      </a:r>
                      <a:r>
                        <a:rPr sz="2100" spc="-190" dirty="0">
                          <a:latin typeface="Arial"/>
                          <a:cs typeface="Arial"/>
                        </a:rPr>
                        <a:t> </a:t>
                      </a:r>
                      <a:r>
                        <a:rPr sz="2100" spc="-45" dirty="0">
                          <a:latin typeface="Arial"/>
                          <a:cs typeface="Arial"/>
                        </a:rPr>
                        <a:t>byte	</a:t>
                      </a:r>
                      <a:r>
                        <a:rPr sz="2100" u="heavy" spc="-45" dirty="0">
                          <a:latin typeface="Times New Roman"/>
                          <a:cs typeface="Times New Roman"/>
                        </a:rPr>
                        <a:t> </a:t>
                      </a:r>
                      <a:r>
                        <a:rPr sz="2100" u="heavy" spc="105" dirty="0">
                          <a:latin typeface="Times New Roman"/>
                          <a:cs typeface="Times New Roman"/>
                        </a:rPr>
                        <a:t> </a:t>
                      </a:r>
                      <a:endParaRPr sz="2100" dirty="0">
                        <a:latin typeface="Times New Roman"/>
                        <a:cs typeface="Times New Roman"/>
                      </a:endParaRPr>
                    </a:p>
                  </a:txBody>
                  <a:tcPr marL="0" marR="0" marT="0" marB="0" anchor="b">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14"/>
                  </a:ext>
                </a:extLst>
              </a:tr>
              <a:tr h="100668">
                <a:tc vMerge="1">
                  <a:txBody>
                    <a:bodyPr/>
                    <a:lstStyle/>
                    <a:p>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vMerge="1">
                  <a:txBody>
                    <a:bodyPr/>
                    <a:lstStyle/>
                    <a:p>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vMerge="1">
                  <a:txBody>
                    <a:bodyPr/>
                    <a:lstStyle/>
                    <a:p>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nSpc>
                          <a:spcPct val="100000"/>
                        </a:lnSpc>
                      </a:pPr>
                      <a:endParaRPr sz="400" dirty="0">
                        <a:latin typeface="Times New Roman"/>
                        <a:cs typeface="Times New Roman"/>
                      </a:endParaRPr>
                    </a:p>
                  </a:txBody>
                  <a:tcPr marL="0" marR="0" marT="0" marB="0">
                    <a:lnL w="6350">
                      <a:solidFill>
                        <a:srgbClr val="000000"/>
                      </a:solidFill>
                      <a:prstDash val="solid"/>
                    </a:lnL>
                    <a:lnR w="6350">
                      <a:solidFill>
                        <a:srgbClr val="ADADE0"/>
                      </a:solidFill>
                      <a:prstDash val="solid"/>
                    </a:lnR>
                    <a:lnB w="6350">
                      <a:solidFill>
                        <a:srgbClr val="000000"/>
                      </a:solidFill>
                      <a:prstDash val="solid"/>
                    </a:lnB>
                  </a:tcPr>
                </a:tc>
                <a:tc>
                  <a:txBody>
                    <a:bodyPr/>
                    <a:lstStyle/>
                    <a:p>
                      <a:pPr>
                        <a:lnSpc>
                          <a:spcPct val="100000"/>
                        </a:lnSpc>
                      </a:pPr>
                      <a:endParaRPr sz="400" dirty="0">
                        <a:latin typeface="Times New Roman"/>
                        <a:cs typeface="Times New Roman"/>
                      </a:endParaRPr>
                    </a:p>
                  </a:txBody>
                  <a:tcPr marL="0" marR="0" marT="0" marB="0">
                    <a:lnL w="6350">
                      <a:solidFill>
                        <a:srgbClr val="ADADE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5"/>
                  </a:ext>
                </a:extLst>
              </a:tr>
            </a:tbl>
          </a:graphicData>
        </a:graphic>
      </p:graphicFrame>
      <p:sp>
        <p:nvSpPr>
          <p:cNvPr id="27" name="Rectangle 2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Connector 24"/>
          <p:cNvCxnSpPr/>
          <p:nvPr/>
        </p:nvCxnSpPr>
        <p:spPr>
          <a:xfrm>
            <a:off x="8961016" y="1905000"/>
            <a:ext cx="0" cy="472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523269"/>
      </p:ext>
    </p:extLst>
  </p:cSld>
  <p:clrMapOvr>
    <a:masterClrMapping/>
  </p:clrMapOvr>
  <p:transition>
    <p:cu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992766" y="2461103"/>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798089"/>
            <a:ext cx="133482" cy="13335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3124906"/>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1568309" y="3425778"/>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728537"/>
            <a:ext cx="107536" cy="107437"/>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2117931" y="4004341"/>
            <a:ext cx="107536" cy="107437"/>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2117931" y="4280121"/>
            <a:ext cx="107536" cy="107437"/>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1568309" y="4831730"/>
            <a:ext cx="107536" cy="107437"/>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2117931" y="5107536"/>
            <a:ext cx="107536" cy="107437"/>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2117931" y="5383340"/>
            <a:ext cx="107536" cy="107437"/>
          </a:xfrm>
          <a:prstGeom prst="rect">
            <a:avLst/>
          </a:prstGeom>
          <a:blipFill>
            <a:blip r:embed="rId6"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 :Tên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260407" y="2165759"/>
            <a:ext cx="8677347" cy="2308324"/>
          </a:xfrm>
          <a:prstGeom prst="rect">
            <a:avLst/>
          </a:prstGeom>
        </p:spPr>
        <p:txBody>
          <a:bodyPr wrap="square">
            <a:spAutoFit/>
          </a:bodyPr>
          <a:lstStyle/>
          <a:p>
            <a:pPr marL="342900" indent="-342900">
              <a:buFont typeface="Arial" panose="020B0604020202020204" pitchFamily="34" charset="0"/>
              <a:buChar char="•"/>
            </a:pPr>
            <a:r>
              <a:rPr lang="vi-VN" altLang="ja-JP" sz="2400" dirty="0"/>
              <a:t>Chuỗi ASCII chứa tên file. Các ký tự là chữ in </a:t>
            </a:r>
            <a:endParaRPr lang="en-US" altLang="ja-JP" sz="2400" dirty="0"/>
          </a:p>
          <a:p>
            <a:pPr marL="342900" indent="-342900">
              <a:buFont typeface="Arial" panose="020B0604020202020204" pitchFamily="34" charset="0"/>
              <a:buChar char="•"/>
            </a:pPr>
            <a:r>
              <a:rPr lang="vi-VN" altLang="ja-JP" sz="2400" dirty="0"/>
              <a:t>Không chấp nhận khoảng trống ở giữa </a:t>
            </a:r>
            <a:endParaRPr lang="en-US" altLang="ja-JP" sz="2400" dirty="0"/>
          </a:p>
          <a:p>
            <a:pPr marL="800100" lvl="1" indent="-342900">
              <a:buFont typeface="Arial" panose="020B0604020202020204" pitchFamily="34" charset="0"/>
              <a:buChar char="•"/>
            </a:pPr>
            <a:r>
              <a:rPr lang="vi-VN" altLang="ja-JP" sz="2400" dirty="0"/>
              <a:t>Các câu lệnh copy, del,... không nhận biết tên có dấu trắng</a:t>
            </a:r>
          </a:p>
          <a:p>
            <a:pPr marL="342900" indent="-342900">
              <a:buFont typeface="Arial" panose="020B0604020202020204" pitchFamily="34" charset="0"/>
              <a:buChar char="•"/>
            </a:pPr>
            <a:r>
              <a:rPr lang="vi-VN" altLang="ja-JP" sz="2400" dirty="0"/>
              <a:t>Nếu ít hơn 8 ký tự, được chèn các ký tự trống cho đủ 8 </a:t>
            </a:r>
            <a:endParaRPr lang="en-US" altLang="ja-JP" sz="2400" dirty="0"/>
          </a:p>
          <a:p>
            <a:pPr marL="342900" indent="-342900">
              <a:buFont typeface="Arial" panose="020B0604020202020204" pitchFamily="34" charset="0"/>
              <a:buChar char="•"/>
            </a:pPr>
            <a:r>
              <a:rPr lang="vi-VN" altLang="ja-JP" sz="2400" dirty="0"/>
              <a:t>Ký tự đầu có thể mang ý nghĩa đặc biệt </a:t>
            </a:r>
            <a:endParaRPr lang="en-US" altLang="ja-JP" sz="2400" dirty="0"/>
          </a:p>
        </p:txBody>
      </p:sp>
    </p:spTree>
    <p:extLst>
      <p:ext uri="{BB962C8B-B14F-4D97-AF65-F5344CB8AC3E}">
        <p14:creationId xmlns:p14="http://schemas.microsoft.com/office/powerpoint/2010/main" val="2639925184"/>
      </p:ext>
    </p:extLst>
  </p:cSld>
  <p:clrMapOvr>
    <a:masterClrMapping/>
  </p:clrMapOvr>
  <p:transition>
    <p:cu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992766" y="2461103"/>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798089"/>
            <a:ext cx="133482" cy="13335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3124906"/>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1568309" y="3425778"/>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728537"/>
            <a:ext cx="107536" cy="107437"/>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2117931" y="4004341"/>
            <a:ext cx="107536" cy="107437"/>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2117931" y="4280121"/>
            <a:ext cx="107536" cy="107437"/>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1568309" y="4831730"/>
            <a:ext cx="107536" cy="107437"/>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2117931" y="5107536"/>
            <a:ext cx="107536" cy="107437"/>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2117931" y="5383340"/>
            <a:ext cx="107536" cy="107437"/>
          </a:xfrm>
          <a:prstGeom prst="rect">
            <a:avLst/>
          </a:prstGeom>
          <a:blipFill>
            <a:blip r:embed="rId6"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 :Tên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232873" y="1463208"/>
            <a:ext cx="8677347" cy="4401205"/>
          </a:xfrm>
          <a:prstGeom prst="rect">
            <a:avLst/>
          </a:prstGeom>
        </p:spPr>
        <p:txBody>
          <a:bodyPr wrap="square">
            <a:spAutoFit/>
          </a:bodyPr>
          <a:lstStyle/>
          <a:p>
            <a:pPr marL="342900" indent="-342900">
              <a:buFont typeface="Arial" panose="020B0604020202020204" pitchFamily="34" charset="0"/>
              <a:buChar char="•"/>
            </a:pPr>
            <a:r>
              <a:rPr lang="vi-VN" altLang="ja-JP" sz="2000" dirty="0"/>
              <a:t>Ký tự đầu có thể mang ý nghĩa đặc biệt </a:t>
            </a:r>
            <a:endParaRPr lang="en-US" altLang="ja-JP" sz="2000" dirty="0"/>
          </a:p>
          <a:p>
            <a:pPr marL="800100" lvl="1" indent="-342900">
              <a:buFont typeface="Arial" panose="020B0604020202020204" pitchFamily="34" charset="0"/>
              <a:buChar char="•"/>
            </a:pPr>
            <a:r>
              <a:rPr lang="vi-VN" altLang="ja-JP" sz="2000" dirty="0"/>
              <a:t>00h: Phần tử đầu tiên của phần chưa dùng đến </a:t>
            </a:r>
            <a:endParaRPr lang="en-US" altLang="ja-JP" sz="2000" dirty="0"/>
          </a:p>
          <a:p>
            <a:pPr marL="800100" lvl="1" indent="-342900">
              <a:buFont typeface="Arial" panose="020B0604020202020204" pitchFamily="34" charset="0"/>
              <a:buChar char="•"/>
            </a:pPr>
            <a:r>
              <a:rPr lang="vi-VN" altLang="ja-JP" sz="2000" dirty="0"/>
              <a:t>E5h (ký tự "</a:t>
            </a:r>
            <a:r>
              <a:rPr lang="el-GR" altLang="ja-JP" sz="2000" dirty="0"/>
              <a:t>δ"): </a:t>
            </a:r>
            <a:r>
              <a:rPr lang="vi-VN" altLang="ja-JP" sz="2000" dirty="0"/>
              <a:t>File tương ứng với phần tử này đã bị xóa. </a:t>
            </a:r>
            <a:endParaRPr lang="en-US" altLang="ja-JP" sz="2000" dirty="0"/>
          </a:p>
          <a:p>
            <a:pPr marL="800100" lvl="1" indent="-342900">
              <a:buFont typeface="Arial" panose="020B0604020202020204" pitchFamily="34" charset="0"/>
              <a:buChar char="•"/>
            </a:pPr>
            <a:r>
              <a:rPr lang="vi-VN" altLang="ja-JP" sz="2000" dirty="0"/>
              <a:t>2Eh (ký tự "."): Đây là thư mục con </a:t>
            </a:r>
            <a:endParaRPr lang="en-US" altLang="ja-JP" sz="2000" dirty="0"/>
          </a:p>
          <a:p>
            <a:pPr marL="1257300" lvl="2" indent="-342900">
              <a:buFont typeface="Arial" panose="020B0604020202020204" pitchFamily="34" charset="0"/>
              <a:buChar char="•"/>
            </a:pPr>
            <a:r>
              <a:rPr lang="vi-VN" altLang="ja-JP" sz="2000" dirty="0"/>
              <a:t>Trường số hiệu cluster bắt đầu chỉ đến chính nó </a:t>
            </a:r>
            <a:endParaRPr lang="en-US" altLang="ja-JP" sz="2000" dirty="0"/>
          </a:p>
          <a:p>
            <a:pPr marL="1257300" lvl="2" indent="-342900">
              <a:buFont typeface="Arial" panose="020B0604020202020204" pitchFamily="34" charset="0"/>
              <a:buChar char="•"/>
            </a:pPr>
            <a:r>
              <a:rPr lang="vi-VN" altLang="ja-JP" sz="2000" dirty="0"/>
              <a:t>Cấu trúc như thư mục con giống như thư mục gốc: gồm các phần tử 32bytes</a:t>
            </a:r>
          </a:p>
          <a:p>
            <a:pPr marL="800100" lvl="1" indent="-342900">
              <a:buFont typeface="Arial" panose="020B0604020202020204" pitchFamily="34" charset="0"/>
              <a:buChar char="•"/>
            </a:pPr>
            <a:r>
              <a:rPr lang="vi-VN" altLang="ja-JP" sz="2000" dirty="0"/>
              <a:t>2Eh2Eh (ký tự ".."): Đây là thư mục cha của thư mục hiện tại </a:t>
            </a:r>
            <a:endParaRPr lang="en-US" altLang="ja-JP" sz="2000" dirty="0"/>
          </a:p>
          <a:p>
            <a:pPr marL="1257300" lvl="2" indent="-342900">
              <a:buFont typeface="Arial" panose="020B0604020202020204" pitchFamily="34" charset="0"/>
              <a:buChar char="•"/>
            </a:pPr>
            <a:r>
              <a:rPr lang="vi-VN" altLang="ja-JP" sz="2000" dirty="0"/>
              <a:t>Trường số hiệu cluster bắt đầu chỉ đến thư mục cha </a:t>
            </a:r>
            <a:endParaRPr lang="en-US" altLang="ja-JP" sz="2000" dirty="0"/>
          </a:p>
          <a:p>
            <a:pPr marL="1257300" lvl="2" indent="-342900">
              <a:buFont typeface="Arial" panose="020B0604020202020204" pitchFamily="34" charset="0"/>
              <a:buChar char="•"/>
            </a:pPr>
            <a:r>
              <a:rPr lang="vi-VN" altLang="ja-JP" sz="2000" dirty="0"/>
              <a:t>Nếu cha là gốc, #cluster bắt đầu bằng zero (FAT12/16) </a:t>
            </a:r>
            <a:endParaRPr lang="en-US" altLang="ja-JP" sz="2000" dirty="0"/>
          </a:p>
          <a:p>
            <a:pPr marL="1257300" lvl="2" indent="-342900">
              <a:buFont typeface="Arial" panose="020B0604020202020204" pitchFamily="34" charset="0"/>
              <a:buChar char="•"/>
            </a:pPr>
            <a:r>
              <a:rPr lang="vi-VN" altLang="ja-JP" sz="2000" dirty="0"/>
              <a:t>Thư mục con nằm trên phần Data, được quản lý như một file ⇒ File của các bản ghi file </a:t>
            </a:r>
            <a:endParaRPr lang="en-US" altLang="ja-JP" sz="2000" dirty="0"/>
          </a:p>
          <a:p>
            <a:pPr marL="1257300" lvl="2" indent="-342900">
              <a:buFont typeface="Arial" panose="020B0604020202020204" pitchFamily="34" charset="0"/>
              <a:buChar char="•"/>
            </a:pPr>
            <a:r>
              <a:rPr lang="vi-VN" altLang="ja-JP" sz="2000" dirty="0"/>
              <a:t>FAT12/16: Thư mục gốc ở vị trí xác định; FAT32: Thư mục gốc cũng nằm trong phần data</a:t>
            </a:r>
            <a:endParaRPr lang="ja-JP" altLang="en-US" sz="2000" dirty="0"/>
          </a:p>
        </p:txBody>
      </p:sp>
    </p:spTree>
    <p:extLst>
      <p:ext uri="{BB962C8B-B14F-4D97-AF65-F5344CB8AC3E}">
        <p14:creationId xmlns:p14="http://schemas.microsoft.com/office/powerpoint/2010/main" val="4254015699"/>
      </p:ext>
    </p:extLst>
  </p:cSld>
  <p:clrMapOvr>
    <a:masterClrMapping/>
  </p:clrMapOvr>
  <p:transition>
    <p:cu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527511" y="1811046"/>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2" name="object 32"/>
          <p:cNvSpPr/>
          <p:nvPr/>
        </p:nvSpPr>
        <p:spPr>
          <a:xfrm>
            <a:off x="1684280" y="1811046"/>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3" name="object 33"/>
          <p:cNvSpPr/>
          <p:nvPr/>
        </p:nvSpPr>
        <p:spPr>
          <a:xfrm>
            <a:off x="527511" y="245310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4" name="object 34"/>
          <p:cNvSpPr/>
          <p:nvPr/>
        </p:nvSpPr>
        <p:spPr>
          <a:xfrm>
            <a:off x="1684280" y="245310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5" name="object 35"/>
          <p:cNvSpPr/>
          <p:nvPr/>
        </p:nvSpPr>
        <p:spPr>
          <a:xfrm>
            <a:off x="527511" y="3095164"/>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6" name="object 36"/>
          <p:cNvSpPr/>
          <p:nvPr/>
        </p:nvSpPr>
        <p:spPr>
          <a:xfrm>
            <a:off x="1684280" y="3095164"/>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7" name="object 37"/>
          <p:cNvSpPr/>
          <p:nvPr/>
        </p:nvSpPr>
        <p:spPr>
          <a:xfrm>
            <a:off x="527511"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8" name="object 38"/>
          <p:cNvSpPr/>
          <p:nvPr/>
        </p:nvSpPr>
        <p:spPr>
          <a:xfrm>
            <a:off x="1684280"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9" name="object 39"/>
          <p:cNvSpPr txBox="1"/>
          <p:nvPr/>
        </p:nvSpPr>
        <p:spPr>
          <a:xfrm>
            <a:off x="747237" y="1477222"/>
            <a:ext cx="717917" cy="346048"/>
          </a:xfrm>
          <a:prstGeom prst="rect">
            <a:avLst/>
          </a:prstGeom>
        </p:spPr>
        <p:txBody>
          <a:bodyPr vert="horz" wrap="square" lIns="0" tIns="22661" rIns="0" bIns="0" rtlCol="0">
            <a:spAutoFit/>
          </a:bodyPr>
          <a:lstStyle/>
          <a:p>
            <a:pPr marL="25179">
              <a:spcBef>
                <a:spcPts val="178"/>
              </a:spcBef>
            </a:pPr>
            <a:r>
              <a:rPr sz="2100" spc="-139" dirty="0">
                <a:solidFill>
                  <a:srgbClr val="0000FF"/>
                </a:solidFill>
                <a:latin typeface="Arial"/>
                <a:cs typeface="Arial"/>
              </a:rPr>
              <a:t>Name</a:t>
            </a:r>
            <a:endParaRPr sz="2100">
              <a:latin typeface="Arial"/>
              <a:cs typeface="Arial"/>
            </a:endParaRPr>
          </a:p>
        </p:txBody>
      </p:sp>
      <p:sp>
        <p:nvSpPr>
          <p:cNvPr id="40" name="object 40"/>
          <p:cNvSpPr txBox="1"/>
          <p:nvPr/>
        </p:nvSpPr>
        <p:spPr>
          <a:xfrm>
            <a:off x="668242" y="1734052"/>
            <a:ext cx="749405"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DATA</a:t>
            </a:r>
            <a:endParaRPr sz="2100">
              <a:latin typeface="Arial"/>
              <a:cs typeface="Arial"/>
            </a:endParaRPr>
          </a:p>
        </p:txBody>
      </p:sp>
      <p:sp>
        <p:nvSpPr>
          <p:cNvPr id="41" name="object 41"/>
          <p:cNvSpPr txBox="1"/>
          <p:nvPr/>
        </p:nvSpPr>
        <p:spPr>
          <a:xfrm>
            <a:off x="1704008" y="1497292"/>
            <a:ext cx="722955" cy="583652"/>
          </a:xfrm>
          <a:prstGeom prst="rect">
            <a:avLst/>
          </a:prstGeom>
        </p:spPr>
        <p:txBody>
          <a:bodyPr vert="horz" wrap="square" lIns="0" tIns="90644" rIns="0" bIns="0" rtlCol="0">
            <a:spAutoFit/>
          </a:bodyPr>
          <a:lstStyle/>
          <a:p>
            <a:pPr marL="25179" marR="10072">
              <a:lnSpc>
                <a:spcPct val="78000"/>
              </a:lnSpc>
              <a:spcBef>
                <a:spcPts val="714"/>
              </a:spcBef>
            </a:pPr>
            <a:r>
              <a:rPr sz="2000" spc="-10" dirty="0">
                <a:solidFill>
                  <a:srgbClr val="0000FF"/>
                </a:solidFill>
                <a:latin typeface="Arial"/>
                <a:cs typeface="Arial"/>
              </a:rPr>
              <a:t>A </a:t>
            </a:r>
            <a:r>
              <a:rPr sz="2000" spc="-69" dirty="0">
                <a:solidFill>
                  <a:srgbClr val="0000FF"/>
                </a:solidFill>
                <a:latin typeface="Arial"/>
                <a:cs typeface="Arial"/>
              </a:rPr>
              <a:t>Clst  </a:t>
            </a:r>
            <a:r>
              <a:rPr sz="2000" spc="-10" dirty="0">
                <a:solidFill>
                  <a:srgbClr val="0000FF"/>
                </a:solidFill>
                <a:latin typeface="Arial"/>
                <a:cs typeface="Arial"/>
              </a:rPr>
              <a:t>V </a:t>
            </a:r>
            <a:r>
              <a:rPr sz="2000" dirty="0">
                <a:solidFill>
                  <a:srgbClr val="0000FF"/>
                </a:solidFill>
                <a:latin typeface="Arial"/>
                <a:cs typeface="Arial"/>
              </a:rPr>
              <a:t> </a:t>
            </a:r>
            <a:r>
              <a:rPr sz="2100" spc="-139" dirty="0">
                <a:solidFill>
                  <a:srgbClr val="0000FF"/>
                </a:solidFill>
                <a:latin typeface="Arial"/>
                <a:cs typeface="Arial"/>
              </a:rPr>
              <a:t>00</a:t>
            </a:r>
            <a:endParaRPr sz="2100">
              <a:latin typeface="Arial"/>
              <a:cs typeface="Arial"/>
            </a:endParaRPr>
          </a:p>
        </p:txBody>
      </p:sp>
      <p:sp>
        <p:nvSpPr>
          <p:cNvPr id="42" name="object 42"/>
          <p:cNvSpPr txBox="1"/>
          <p:nvPr/>
        </p:nvSpPr>
        <p:spPr>
          <a:xfrm>
            <a:off x="668241" y="2380942"/>
            <a:ext cx="715398" cy="346048"/>
          </a:xfrm>
          <a:prstGeom prst="rect">
            <a:avLst/>
          </a:prstGeom>
        </p:spPr>
        <p:txBody>
          <a:bodyPr vert="horz" wrap="square" lIns="0" tIns="22661" rIns="0" bIns="0" rtlCol="0">
            <a:spAutoFit/>
          </a:bodyPr>
          <a:lstStyle/>
          <a:p>
            <a:pPr marL="25179">
              <a:spcBef>
                <a:spcPts val="178"/>
              </a:spcBef>
            </a:pPr>
            <a:r>
              <a:rPr sz="2100" spc="-129" dirty="0">
                <a:solidFill>
                  <a:srgbClr val="0000FF"/>
                </a:solidFill>
                <a:latin typeface="Arial"/>
                <a:cs typeface="Arial"/>
              </a:rPr>
              <a:t>Sub-1</a:t>
            </a:r>
            <a:endParaRPr sz="2100">
              <a:latin typeface="Arial"/>
              <a:cs typeface="Arial"/>
            </a:endParaRPr>
          </a:p>
        </p:txBody>
      </p:sp>
      <p:sp>
        <p:nvSpPr>
          <p:cNvPr id="43" name="object 43"/>
          <p:cNvSpPr txBox="1"/>
          <p:nvPr/>
        </p:nvSpPr>
        <p:spPr>
          <a:xfrm>
            <a:off x="1697057" y="2391752"/>
            <a:ext cx="231747" cy="331930"/>
          </a:xfrm>
          <a:prstGeom prst="rect">
            <a:avLst/>
          </a:prstGeom>
        </p:spPr>
        <p:txBody>
          <a:bodyPr vert="horz" wrap="square" lIns="0" tIns="23920" rIns="0" bIns="0" rtlCol="0">
            <a:spAutoFit/>
          </a:bodyPr>
          <a:lstStyle/>
          <a:p>
            <a:pPr marL="25179">
              <a:spcBef>
                <a:spcPts val="188"/>
              </a:spcBef>
            </a:pPr>
            <a:r>
              <a:rPr sz="2000" spc="-10" dirty="0">
                <a:solidFill>
                  <a:srgbClr val="0000FF"/>
                </a:solidFill>
                <a:latin typeface="Arial"/>
                <a:cs typeface="Arial"/>
              </a:rPr>
              <a:t>D</a:t>
            </a:r>
            <a:endParaRPr sz="2000">
              <a:latin typeface="Arial"/>
              <a:cs typeface="Arial"/>
            </a:endParaRPr>
          </a:p>
        </p:txBody>
      </p:sp>
      <p:sp>
        <p:nvSpPr>
          <p:cNvPr id="44" name="object 44"/>
          <p:cNvSpPr txBox="1"/>
          <p:nvPr/>
        </p:nvSpPr>
        <p:spPr>
          <a:xfrm>
            <a:off x="668241" y="3023003"/>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50" dirty="0">
                <a:solidFill>
                  <a:srgbClr val="0000FF"/>
                </a:solidFill>
                <a:latin typeface="Arial"/>
                <a:cs typeface="Arial"/>
              </a:rPr>
              <a:t>File-A	</a:t>
            </a:r>
            <a:r>
              <a:rPr sz="2100" spc="-20" dirty="0">
                <a:solidFill>
                  <a:srgbClr val="0000FF"/>
                </a:solidFill>
                <a:latin typeface="Arial"/>
                <a:cs typeface="Arial"/>
              </a:rPr>
              <a:t>A</a:t>
            </a:r>
            <a:endParaRPr sz="2100">
              <a:latin typeface="Arial"/>
              <a:cs typeface="Arial"/>
            </a:endParaRPr>
          </a:p>
        </p:txBody>
      </p:sp>
      <p:sp>
        <p:nvSpPr>
          <p:cNvPr id="45" name="object 45"/>
          <p:cNvSpPr txBox="1"/>
          <p:nvPr/>
        </p:nvSpPr>
        <p:spPr>
          <a:xfrm>
            <a:off x="668241" y="3665039"/>
            <a:ext cx="715398" cy="346048"/>
          </a:xfrm>
          <a:prstGeom prst="rect">
            <a:avLst/>
          </a:prstGeom>
        </p:spPr>
        <p:txBody>
          <a:bodyPr vert="horz" wrap="square" lIns="0" tIns="22661" rIns="0" bIns="0" rtlCol="0">
            <a:spAutoFit/>
          </a:bodyPr>
          <a:lstStyle/>
          <a:p>
            <a:pPr marL="25179">
              <a:spcBef>
                <a:spcPts val="178"/>
              </a:spcBef>
            </a:pPr>
            <a:r>
              <a:rPr sz="2100" spc="-129" dirty="0">
                <a:solidFill>
                  <a:srgbClr val="0000FF"/>
                </a:solidFill>
                <a:latin typeface="Arial"/>
                <a:cs typeface="Arial"/>
              </a:rPr>
              <a:t>Sub-2</a:t>
            </a:r>
            <a:endParaRPr sz="2100">
              <a:latin typeface="Arial"/>
              <a:cs typeface="Arial"/>
            </a:endParaRPr>
          </a:p>
        </p:txBody>
      </p:sp>
      <p:sp>
        <p:nvSpPr>
          <p:cNvPr id="46" name="object 46"/>
          <p:cNvSpPr txBox="1"/>
          <p:nvPr/>
        </p:nvSpPr>
        <p:spPr>
          <a:xfrm>
            <a:off x="1697057" y="3675846"/>
            <a:ext cx="231747" cy="331930"/>
          </a:xfrm>
          <a:prstGeom prst="rect">
            <a:avLst/>
          </a:prstGeom>
        </p:spPr>
        <p:txBody>
          <a:bodyPr vert="horz" wrap="square" lIns="0" tIns="23920" rIns="0" bIns="0" rtlCol="0">
            <a:spAutoFit/>
          </a:bodyPr>
          <a:lstStyle/>
          <a:p>
            <a:pPr marL="25179">
              <a:spcBef>
                <a:spcPts val="188"/>
              </a:spcBef>
            </a:pPr>
            <a:r>
              <a:rPr sz="2000" spc="-10" dirty="0">
                <a:solidFill>
                  <a:srgbClr val="0000FF"/>
                </a:solidFill>
                <a:latin typeface="Arial"/>
                <a:cs typeface="Arial"/>
              </a:rPr>
              <a:t>D</a:t>
            </a:r>
            <a:endParaRPr sz="2000">
              <a:latin typeface="Arial"/>
              <a:cs typeface="Arial"/>
            </a:endParaRPr>
          </a:p>
        </p:txBody>
      </p:sp>
      <p:sp>
        <p:nvSpPr>
          <p:cNvPr id="47" name="object 47"/>
          <p:cNvSpPr/>
          <p:nvPr/>
        </p:nvSpPr>
        <p:spPr>
          <a:xfrm>
            <a:off x="527511" y="1811046"/>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sp>
        <p:nvSpPr>
          <p:cNvPr id="48" name="object 48"/>
          <p:cNvSpPr txBox="1"/>
          <p:nvPr/>
        </p:nvSpPr>
        <p:spPr>
          <a:xfrm>
            <a:off x="1050803" y="4367498"/>
            <a:ext cx="881653" cy="346048"/>
          </a:xfrm>
          <a:prstGeom prst="rect">
            <a:avLst/>
          </a:prstGeom>
        </p:spPr>
        <p:txBody>
          <a:bodyPr vert="horz" wrap="square" lIns="0" tIns="22661" rIns="0" bIns="0" rtlCol="0">
            <a:spAutoFit/>
          </a:bodyPr>
          <a:lstStyle/>
          <a:p>
            <a:pPr marL="25179">
              <a:spcBef>
                <a:spcPts val="178"/>
              </a:spcBef>
            </a:pPr>
            <a:r>
              <a:rPr sz="2100" b="1" spc="30" dirty="0">
                <a:solidFill>
                  <a:srgbClr val="0000FF"/>
                </a:solidFill>
                <a:latin typeface="Arial"/>
                <a:cs typeface="Arial"/>
              </a:rPr>
              <a:t>ROOT</a:t>
            </a:r>
            <a:endParaRPr sz="2100">
              <a:latin typeface="Arial"/>
              <a:cs typeface="Arial"/>
            </a:endParaRPr>
          </a:p>
        </p:txBody>
      </p:sp>
      <p:sp>
        <p:nvSpPr>
          <p:cNvPr id="66" name="object 66"/>
          <p:cNvSpPr/>
          <p:nvPr/>
        </p:nvSpPr>
        <p:spPr>
          <a:xfrm>
            <a:off x="2198397" y="2581517"/>
            <a:ext cx="1200307" cy="0"/>
          </a:xfrm>
          <a:custGeom>
            <a:avLst/>
            <a:gdLst/>
            <a:ahLst/>
            <a:cxnLst/>
            <a:rect l="l" t="t" r="r" b="b"/>
            <a:pathLst>
              <a:path w="605155">
                <a:moveTo>
                  <a:pt x="0" y="0"/>
                </a:moveTo>
                <a:lnTo>
                  <a:pt x="605038" y="0"/>
                </a:lnTo>
              </a:path>
            </a:pathLst>
          </a:custGeom>
          <a:ln w="25400">
            <a:solidFill>
              <a:srgbClr val="31EF63"/>
            </a:solidFill>
            <a:tailEnd type="arrow"/>
          </a:ln>
        </p:spPr>
        <p:txBody>
          <a:bodyPr wrap="square" lIns="0" tIns="0" rIns="0" bIns="0" rtlCol="0"/>
          <a:lstStyle/>
          <a:p>
            <a:endParaRPr/>
          </a:p>
        </p:txBody>
      </p:sp>
      <p:grpSp>
        <p:nvGrpSpPr>
          <p:cNvPr id="148" name="Group 147"/>
          <p:cNvGrpSpPr/>
          <p:nvPr/>
        </p:nvGrpSpPr>
        <p:grpSpPr>
          <a:xfrm>
            <a:off x="3419430" y="2209957"/>
            <a:ext cx="1928616" cy="2811438"/>
            <a:chOff x="3419430" y="2209957"/>
            <a:chExt cx="1928616" cy="2811438"/>
          </a:xfrm>
        </p:grpSpPr>
        <p:sp>
          <p:nvSpPr>
            <p:cNvPr id="52" name="object 52"/>
            <p:cNvSpPr/>
            <p:nvPr/>
          </p:nvSpPr>
          <p:spPr>
            <a:xfrm>
              <a:off x="4576196" y="2709929"/>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60" name="object 60"/>
            <p:cNvSpPr txBox="1"/>
            <p:nvPr/>
          </p:nvSpPr>
          <p:spPr>
            <a:xfrm>
              <a:off x="4580313" y="2376111"/>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dirty="0">
                <a:latin typeface="Arial"/>
                <a:cs typeface="Arial"/>
              </a:endParaRPr>
            </a:p>
          </p:txBody>
        </p:sp>
        <p:grpSp>
          <p:nvGrpSpPr>
            <p:cNvPr id="147" name="Group 146"/>
            <p:cNvGrpSpPr/>
            <p:nvPr/>
          </p:nvGrpSpPr>
          <p:grpSpPr>
            <a:xfrm>
              <a:off x="3419430" y="2209957"/>
              <a:ext cx="1928616" cy="2811438"/>
              <a:chOff x="3419430" y="2209957"/>
              <a:chExt cx="1928616" cy="2811438"/>
            </a:xfrm>
          </p:grpSpPr>
          <p:sp>
            <p:nvSpPr>
              <p:cNvPr id="59" name="object 59"/>
              <p:cNvSpPr txBox="1"/>
              <p:nvPr/>
            </p:nvSpPr>
            <p:spPr>
              <a:xfrm>
                <a:off x="3560115" y="2209957"/>
                <a:ext cx="149881" cy="465211"/>
              </a:xfrm>
              <a:prstGeom prst="rect">
                <a:avLst/>
              </a:prstGeom>
            </p:spPr>
            <p:txBody>
              <a:bodyPr vert="horz" wrap="square" lIns="0" tIns="33992" rIns="0" bIns="0" rtlCol="0">
                <a:spAutoFit/>
              </a:bodyPr>
              <a:lstStyle/>
              <a:p>
                <a:pPr marL="25179">
                  <a:spcBef>
                    <a:spcPts val="268"/>
                  </a:spcBef>
                </a:pPr>
                <a:r>
                  <a:rPr sz="2800" dirty="0">
                    <a:solidFill>
                      <a:srgbClr val="0000FF"/>
                    </a:solidFill>
                    <a:latin typeface="Arial"/>
                    <a:cs typeface="Arial"/>
                  </a:rPr>
                  <a:t>.</a:t>
                </a:r>
                <a:endParaRPr sz="2800">
                  <a:latin typeface="Arial"/>
                  <a:cs typeface="Arial"/>
                </a:endParaRPr>
              </a:p>
            </p:txBody>
          </p:sp>
          <p:grpSp>
            <p:nvGrpSpPr>
              <p:cNvPr id="142" name="Group 141"/>
              <p:cNvGrpSpPr/>
              <p:nvPr/>
            </p:nvGrpSpPr>
            <p:grpSpPr>
              <a:xfrm>
                <a:off x="3419430" y="2453105"/>
                <a:ext cx="1928616" cy="2568290"/>
                <a:chOff x="3419430" y="2453105"/>
                <a:chExt cx="1928616" cy="2568290"/>
              </a:xfrm>
            </p:grpSpPr>
            <p:sp>
              <p:nvSpPr>
                <p:cNvPr id="61" name="object 61"/>
                <p:cNvSpPr txBox="1"/>
                <p:nvPr/>
              </p:nvSpPr>
              <p:spPr>
                <a:xfrm>
                  <a:off x="3555139" y="2456502"/>
                  <a:ext cx="248122" cy="465211"/>
                </a:xfrm>
                <a:prstGeom prst="rect">
                  <a:avLst/>
                </a:prstGeom>
              </p:spPr>
              <p:txBody>
                <a:bodyPr vert="horz" wrap="square" lIns="0" tIns="33992" rIns="0" bIns="0" rtlCol="0">
                  <a:spAutoFit/>
                </a:bodyPr>
                <a:lstStyle/>
                <a:p>
                  <a:pPr marL="25179">
                    <a:spcBef>
                      <a:spcPts val="268"/>
                    </a:spcBef>
                  </a:pPr>
                  <a:r>
                    <a:rPr sz="2800" spc="-10" dirty="0">
                      <a:solidFill>
                        <a:srgbClr val="0000FF"/>
                      </a:solidFill>
                      <a:latin typeface="Arial"/>
                      <a:cs typeface="Arial"/>
                    </a:rPr>
                    <a:t>..</a:t>
                  </a:r>
                  <a:endParaRPr sz="2800" dirty="0">
                    <a:latin typeface="Arial"/>
                    <a:cs typeface="Arial"/>
                  </a:endParaRPr>
                </a:p>
              </p:txBody>
            </p:sp>
            <p:sp>
              <p:nvSpPr>
                <p:cNvPr id="63" name="object 63"/>
                <p:cNvSpPr txBox="1"/>
                <p:nvPr/>
              </p:nvSpPr>
              <p:spPr>
                <a:xfrm>
                  <a:off x="3560114" y="2894577"/>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69" dirty="0">
                      <a:solidFill>
                        <a:srgbClr val="0000FF"/>
                      </a:solidFill>
                      <a:latin typeface="Arial"/>
                      <a:cs typeface="Arial"/>
                    </a:rPr>
                    <a:t>File-F	</a:t>
                  </a:r>
                  <a:r>
                    <a:rPr sz="2100" spc="-20" dirty="0">
                      <a:solidFill>
                        <a:srgbClr val="0000FF"/>
                      </a:solidFill>
                      <a:latin typeface="Arial"/>
                      <a:cs typeface="Arial"/>
                    </a:rPr>
                    <a:t>A</a:t>
                  </a:r>
                  <a:endParaRPr sz="2100" dirty="0">
                    <a:latin typeface="Arial"/>
                    <a:cs typeface="Arial"/>
                  </a:endParaRPr>
                </a:p>
              </p:txBody>
            </p:sp>
            <p:grpSp>
              <p:nvGrpSpPr>
                <p:cNvPr id="29" name="Group 28"/>
                <p:cNvGrpSpPr/>
                <p:nvPr/>
              </p:nvGrpSpPr>
              <p:grpSpPr>
                <a:xfrm>
                  <a:off x="3419430" y="2453105"/>
                  <a:ext cx="1928616" cy="2568290"/>
                  <a:chOff x="3419430" y="2453105"/>
                  <a:chExt cx="1928616" cy="2568290"/>
                </a:xfrm>
              </p:grpSpPr>
              <p:sp>
                <p:nvSpPr>
                  <p:cNvPr id="50" name="object 50"/>
                  <p:cNvSpPr/>
                  <p:nvPr/>
                </p:nvSpPr>
                <p:spPr>
                  <a:xfrm>
                    <a:off x="4576196" y="245310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4" name="object 54"/>
                  <p:cNvSpPr/>
                  <p:nvPr/>
                </p:nvSpPr>
                <p:spPr>
                  <a:xfrm>
                    <a:off x="4576196" y="296675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6" name="object 56"/>
                  <p:cNvSpPr/>
                  <p:nvPr/>
                </p:nvSpPr>
                <p:spPr>
                  <a:xfrm>
                    <a:off x="4576196"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8" name="object 58"/>
                  <p:cNvSpPr/>
                  <p:nvPr/>
                </p:nvSpPr>
                <p:spPr>
                  <a:xfrm>
                    <a:off x="4576196" y="4379282"/>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62" name="object 62"/>
                  <p:cNvSpPr txBox="1"/>
                  <p:nvPr/>
                </p:nvSpPr>
                <p:spPr>
                  <a:xfrm>
                    <a:off x="4580313" y="2632915"/>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dirty="0">
                      <a:latin typeface="Arial"/>
                      <a:cs typeface="Arial"/>
                    </a:endParaRPr>
                  </a:p>
                </p:txBody>
              </p:sp>
              <p:grpSp>
                <p:nvGrpSpPr>
                  <p:cNvPr id="28" name="Group 27"/>
                  <p:cNvGrpSpPr/>
                  <p:nvPr/>
                </p:nvGrpSpPr>
                <p:grpSpPr>
                  <a:xfrm>
                    <a:off x="3419430" y="2453105"/>
                    <a:ext cx="1928616" cy="2568290"/>
                    <a:chOff x="3419430" y="2453105"/>
                    <a:chExt cx="1928616" cy="2568290"/>
                  </a:xfrm>
                </p:grpSpPr>
                <p:grpSp>
                  <p:nvGrpSpPr>
                    <p:cNvPr id="27" name="Group 26"/>
                    <p:cNvGrpSpPr/>
                    <p:nvPr/>
                  </p:nvGrpSpPr>
                  <p:grpSpPr>
                    <a:xfrm>
                      <a:off x="3419430" y="2453105"/>
                      <a:ext cx="1928301" cy="2200041"/>
                      <a:chOff x="3419430" y="2453105"/>
                      <a:chExt cx="1928301" cy="2200041"/>
                    </a:xfrm>
                  </p:grpSpPr>
                  <p:sp>
                    <p:nvSpPr>
                      <p:cNvPr id="49" name="object 49"/>
                      <p:cNvSpPr/>
                      <p:nvPr/>
                    </p:nvSpPr>
                    <p:spPr>
                      <a:xfrm>
                        <a:off x="3419430" y="245310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1" name="object 51"/>
                      <p:cNvSpPr/>
                      <p:nvPr/>
                    </p:nvSpPr>
                    <p:spPr>
                      <a:xfrm>
                        <a:off x="3419430" y="2709929"/>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3" name="object 53"/>
                      <p:cNvSpPr/>
                      <p:nvPr/>
                    </p:nvSpPr>
                    <p:spPr>
                      <a:xfrm>
                        <a:off x="3419430" y="296675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5" name="object 55"/>
                      <p:cNvSpPr/>
                      <p:nvPr/>
                    </p:nvSpPr>
                    <p:spPr>
                      <a:xfrm>
                        <a:off x="3419430"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7" name="object 57"/>
                      <p:cNvSpPr/>
                      <p:nvPr/>
                    </p:nvSpPr>
                    <p:spPr>
                      <a:xfrm>
                        <a:off x="3419430" y="4379282"/>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64" name="object 64"/>
                      <p:cNvSpPr txBox="1"/>
                      <p:nvPr/>
                    </p:nvSpPr>
                    <p:spPr>
                      <a:xfrm>
                        <a:off x="3619815" y="3683414"/>
                        <a:ext cx="1269580" cy="346048"/>
                      </a:xfrm>
                      <a:prstGeom prst="rect">
                        <a:avLst/>
                      </a:prstGeom>
                    </p:spPr>
                    <p:txBody>
                      <a:bodyPr vert="horz" wrap="square" lIns="0" tIns="22661" rIns="0" bIns="0" rtlCol="0">
                        <a:spAutoFit/>
                      </a:bodyPr>
                      <a:lstStyle/>
                      <a:p>
                        <a:pPr marL="25179">
                          <a:spcBef>
                            <a:spcPts val="178"/>
                          </a:spcBef>
                        </a:pPr>
                        <a:r>
                          <a:rPr sz="2100" spc="-129" dirty="0">
                            <a:solidFill>
                              <a:srgbClr val="0000FF"/>
                            </a:solidFill>
                            <a:latin typeface="Arial"/>
                            <a:cs typeface="Arial"/>
                          </a:rPr>
                          <a:t>Sub-11  </a:t>
                        </a:r>
                        <a:r>
                          <a:rPr sz="2100" spc="69" dirty="0">
                            <a:solidFill>
                              <a:srgbClr val="0000FF"/>
                            </a:solidFill>
                            <a:latin typeface="Arial"/>
                            <a:cs typeface="Arial"/>
                          </a:rPr>
                          <a:t> </a:t>
                        </a:r>
                        <a:r>
                          <a:rPr sz="2100" spc="-20" dirty="0">
                            <a:solidFill>
                              <a:srgbClr val="0000FF"/>
                            </a:solidFill>
                            <a:latin typeface="Arial"/>
                            <a:cs typeface="Arial"/>
                          </a:rPr>
                          <a:t>D</a:t>
                        </a:r>
                        <a:endParaRPr sz="2100" dirty="0">
                          <a:latin typeface="Arial"/>
                          <a:cs typeface="Arial"/>
                        </a:endParaRPr>
                      </a:p>
                    </p:txBody>
                  </p:sp>
                  <p:sp>
                    <p:nvSpPr>
                      <p:cNvPr id="65" name="object 65"/>
                      <p:cNvSpPr txBox="1"/>
                      <p:nvPr/>
                    </p:nvSpPr>
                    <p:spPr>
                      <a:xfrm>
                        <a:off x="3560114" y="4307098"/>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50" dirty="0">
                            <a:solidFill>
                              <a:srgbClr val="0000FF"/>
                            </a:solidFill>
                            <a:latin typeface="Arial"/>
                            <a:cs typeface="Arial"/>
                          </a:rPr>
                          <a:t>File-B	</a:t>
                        </a:r>
                        <a:r>
                          <a:rPr sz="2100" spc="-20" dirty="0">
                            <a:solidFill>
                              <a:srgbClr val="0000FF"/>
                            </a:solidFill>
                            <a:latin typeface="Arial"/>
                            <a:cs typeface="Arial"/>
                          </a:rPr>
                          <a:t>A</a:t>
                        </a:r>
                        <a:endParaRPr sz="2100" dirty="0">
                          <a:latin typeface="Arial"/>
                          <a:cs typeface="Arial"/>
                        </a:endParaRPr>
                      </a:p>
                    </p:txBody>
                  </p:sp>
                </p:grpSp>
                <p:sp>
                  <p:nvSpPr>
                    <p:cNvPr id="68" name="object 68"/>
                    <p:cNvSpPr/>
                    <p:nvPr/>
                  </p:nvSpPr>
                  <p:spPr>
                    <a:xfrm>
                      <a:off x="3419745" y="2453105"/>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grpSp>
            </p:grpSp>
          </p:grpSp>
        </p:grpSp>
      </p:grpSp>
      <p:sp>
        <p:nvSpPr>
          <p:cNvPr id="69" name="object 69"/>
          <p:cNvSpPr txBox="1"/>
          <p:nvPr/>
        </p:nvSpPr>
        <p:spPr>
          <a:xfrm>
            <a:off x="3129640" y="2357318"/>
            <a:ext cx="294953" cy="2167019"/>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Sub-direct</a:t>
            </a:r>
            <a:r>
              <a:rPr sz="2100" spc="-69" dirty="0">
                <a:solidFill>
                  <a:srgbClr val="0000FF"/>
                </a:solidFill>
                <a:latin typeface="Arial"/>
                <a:cs typeface="Arial"/>
              </a:rPr>
              <a:t>o</a:t>
            </a:r>
            <a:r>
              <a:rPr sz="2100" spc="-10" dirty="0">
                <a:solidFill>
                  <a:srgbClr val="0000FF"/>
                </a:solidFill>
                <a:latin typeface="Arial"/>
                <a:cs typeface="Arial"/>
              </a:rPr>
              <a:t>ry</a:t>
            </a:r>
            <a:endParaRPr sz="2100" dirty="0">
              <a:latin typeface="Arial"/>
              <a:cs typeface="Arial"/>
            </a:endParaRPr>
          </a:p>
        </p:txBody>
      </p:sp>
      <p:sp>
        <p:nvSpPr>
          <p:cNvPr id="70" name="object 70"/>
          <p:cNvSpPr/>
          <p:nvPr/>
        </p:nvSpPr>
        <p:spPr>
          <a:xfrm>
            <a:off x="2198397" y="3223576"/>
            <a:ext cx="557960" cy="0"/>
          </a:xfrm>
          <a:custGeom>
            <a:avLst/>
            <a:gdLst/>
            <a:ahLst/>
            <a:cxnLst/>
            <a:rect l="l" t="t" r="r" b="b"/>
            <a:pathLst>
              <a:path w="281305">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72" name="object 72"/>
          <p:cNvSpPr/>
          <p:nvPr/>
        </p:nvSpPr>
        <p:spPr>
          <a:xfrm>
            <a:off x="2776781" y="3030959"/>
            <a:ext cx="385589" cy="385235"/>
          </a:xfrm>
          <a:prstGeom prst="rect">
            <a:avLst/>
          </a:prstGeom>
          <a:blipFill>
            <a:blip r:embed="rId2" cstate="print"/>
            <a:stretch>
              <a:fillRect/>
            </a:stretch>
          </a:blipFill>
        </p:spPr>
        <p:txBody>
          <a:bodyPr wrap="square" lIns="0" tIns="0" rIns="0" bIns="0" rtlCol="0"/>
          <a:lstStyle/>
          <a:p>
            <a:endParaRPr/>
          </a:p>
        </p:txBody>
      </p:sp>
      <p:sp>
        <p:nvSpPr>
          <p:cNvPr id="73" name="object 73"/>
          <p:cNvSpPr txBox="1"/>
          <p:nvPr/>
        </p:nvSpPr>
        <p:spPr>
          <a:xfrm>
            <a:off x="2847790" y="3019203"/>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80" name="object 80"/>
          <p:cNvSpPr/>
          <p:nvPr/>
        </p:nvSpPr>
        <p:spPr>
          <a:xfrm>
            <a:off x="2176971" y="3873396"/>
            <a:ext cx="1200307" cy="1798180"/>
          </a:xfrm>
          <a:custGeom>
            <a:avLst/>
            <a:gdLst/>
            <a:ahLst/>
            <a:cxnLst/>
            <a:rect l="l" t="t" r="r" b="b"/>
            <a:pathLst>
              <a:path w="605155" h="907414">
                <a:moveTo>
                  <a:pt x="0" y="0"/>
                </a:moveTo>
                <a:lnTo>
                  <a:pt x="291601" y="0"/>
                </a:lnTo>
                <a:lnTo>
                  <a:pt x="291601" y="907205"/>
                </a:lnTo>
                <a:lnTo>
                  <a:pt x="605038" y="907205"/>
                </a:lnTo>
              </a:path>
            </a:pathLst>
          </a:custGeom>
          <a:ln w="25400">
            <a:solidFill>
              <a:srgbClr val="31EF63"/>
            </a:solidFill>
            <a:tailEnd type="arrow"/>
          </a:ln>
        </p:spPr>
        <p:txBody>
          <a:bodyPr wrap="square" lIns="0" tIns="0" rIns="0" bIns="0" rtlCol="0"/>
          <a:lstStyle/>
          <a:p>
            <a:endParaRPr/>
          </a:p>
        </p:txBody>
      </p:sp>
      <p:sp>
        <p:nvSpPr>
          <p:cNvPr id="83" name="object 83"/>
          <p:cNvSpPr/>
          <p:nvPr/>
        </p:nvSpPr>
        <p:spPr>
          <a:xfrm>
            <a:off x="3098105" y="2132075"/>
            <a:ext cx="1992534" cy="450487"/>
          </a:xfrm>
          <a:custGeom>
            <a:avLst/>
            <a:gdLst/>
            <a:ahLst/>
            <a:cxnLst/>
            <a:rect l="l" t="t" r="r" b="b"/>
            <a:pathLst>
              <a:path w="1004569" h="227330">
                <a:moveTo>
                  <a:pt x="1004405" y="226801"/>
                </a:moveTo>
                <a:lnTo>
                  <a:pt x="1004405" y="0"/>
                </a:lnTo>
                <a:lnTo>
                  <a:pt x="0" y="0"/>
                </a:lnTo>
                <a:lnTo>
                  <a:pt x="0" y="216236"/>
                </a:lnTo>
              </a:path>
            </a:pathLst>
          </a:custGeom>
          <a:ln w="25400">
            <a:solidFill>
              <a:srgbClr val="31EF63"/>
            </a:solidFill>
            <a:tailEnd type="arrow"/>
          </a:ln>
        </p:spPr>
        <p:txBody>
          <a:bodyPr wrap="square" lIns="0" tIns="0" rIns="0" bIns="0" rtlCol="0"/>
          <a:lstStyle/>
          <a:p>
            <a:endParaRPr/>
          </a:p>
        </p:txBody>
      </p:sp>
      <p:sp>
        <p:nvSpPr>
          <p:cNvPr id="85" name="object 85"/>
          <p:cNvSpPr/>
          <p:nvPr/>
        </p:nvSpPr>
        <p:spPr>
          <a:xfrm>
            <a:off x="206186" y="1490017"/>
            <a:ext cx="5463729" cy="1348950"/>
          </a:xfrm>
          <a:custGeom>
            <a:avLst/>
            <a:gdLst/>
            <a:ahLst/>
            <a:cxnLst/>
            <a:rect l="l" t="t" r="r" b="b"/>
            <a:pathLst>
              <a:path w="2754630" h="680719">
                <a:moveTo>
                  <a:pt x="2462414" y="680403"/>
                </a:moveTo>
                <a:lnTo>
                  <a:pt x="2754015" y="680403"/>
                </a:lnTo>
                <a:lnTo>
                  <a:pt x="2754015" y="0"/>
                </a:lnTo>
                <a:lnTo>
                  <a:pt x="0" y="0"/>
                </a:lnTo>
                <a:lnTo>
                  <a:pt x="0" y="194401"/>
                </a:lnTo>
                <a:lnTo>
                  <a:pt x="151435" y="194401"/>
                </a:lnTo>
              </a:path>
            </a:pathLst>
          </a:custGeom>
          <a:ln w="25400">
            <a:solidFill>
              <a:srgbClr val="31EF63"/>
            </a:solidFill>
            <a:tailEnd type="arrow"/>
          </a:ln>
        </p:spPr>
        <p:txBody>
          <a:bodyPr wrap="square" lIns="0" tIns="0" rIns="0" bIns="0" rtlCol="0"/>
          <a:lstStyle/>
          <a:p>
            <a:endParaRPr/>
          </a:p>
        </p:txBody>
      </p:sp>
      <p:sp>
        <p:nvSpPr>
          <p:cNvPr id="87" name="object 87"/>
          <p:cNvSpPr/>
          <p:nvPr/>
        </p:nvSpPr>
        <p:spPr>
          <a:xfrm>
            <a:off x="3162369" y="5213958"/>
            <a:ext cx="2377944" cy="450487"/>
          </a:xfrm>
          <a:custGeom>
            <a:avLst/>
            <a:gdLst/>
            <a:ahLst/>
            <a:cxnLst/>
            <a:rect l="l" t="t" r="r" b="b"/>
            <a:pathLst>
              <a:path w="1198880" h="227330">
                <a:moveTo>
                  <a:pt x="1036805" y="226801"/>
                </a:moveTo>
                <a:lnTo>
                  <a:pt x="1198806" y="226801"/>
                </a:lnTo>
                <a:lnTo>
                  <a:pt x="1198806" y="0"/>
                </a:lnTo>
                <a:lnTo>
                  <a:pt x="0" y="0"/>
                </a:lnTo>
                <a:lnTo>
                  <a:pt x="0" y="216236"/>
                </a:lnTo>
              </a:path>
            </a:pathLst>
          </a:custGeom>
          <a:ln w="25400">
            <a:solidFill>
              <a:srgbClr val="31EF63"/>
            </a:solidFill>
            <a:tailEnd type="arrow"/>
          </a:ln>
        </p:spPr>
        <p:txBody>
          <a:bodyPr wrap="square" lIns="0" tIns="0" rIns="0" bIns="0" rtlCol="0"/>
          <a:lstStyle/>
          <a:p>
            <a:endParaRPr/>
          </a:p>
        </p:txBody>
      </p:sp>
      <p:sp>
        <p:nvSpPr>
          <p:cNvPr id="89" name="object 89"/>
          <p:cNvSpPr/>
          <p:nvPr/>
        </p:nvSpPr>
        <p:spPr>
          <a:xfrm>
            <a:off x="206187" y="2003664"/>
            <a:ext cx="5527964" cy="4751524"/>
          </a:xfrm>
          <a:custGeom>
            <a:avLst/>
            <a:gdLst/>
            <a:ahLst/>
            <a:cxnLst/>
            <a:rect l="l" t="t" r="r" b="b"/>
            <a:pathLst>
              <a:path w="2787015" h="2397760">
                <a:moveTo>
                  <a:pt x="2527214" y="1976411"/>
                </a:moveTo>
                <a:lnTo>
                  <a:pt x="2786415" y="1976411"/>
                </a:lnTo>
                <a:lnTo>
                  <a:pt x="2786415" y="2397613"/>
                </a:lnTo>
                <a:lnTo>
                  <a:pt x="0" y="2397613"/>
                </a:lnTo>
                <a:lnTo>
                  <a:pt x="0" y="0"/>
                </a:lnTo>
                <a:lnTo>
                  <a:pt x="151435" y="0"/>
                </a:lnTo>
              </a:path>
            </a:pathLst>
          </a:custGeom>
          <a:ln w="25400">
            <a:solidFill>
              <a:srgbClr val="31EF63"/>
            </a:solidFill>
            <a:tailEnd type="arrow"/>
          </a:ln>
        </p:spPr>
        <p:txBody>
          <a:bodyPr wrap="square" lIns="0" tIns="0" rIns="0" bIns="0" rtlCol="0"/>
          <a:lstStyle/>
          <a:p>
            <a:endParaRPr/>
          </a:p>
        </p:txBody>
      </p:sp>
      <p:sp>
        <p:nvSpPr>
          <p:cNvPr id="91" name="object 91"/>
          <p:cNvSpPr/>
          <p:nvPr/>
        </p:nvSpPr>
        <p:spPr>
          <a:xfrm>
            <a:off x="5090316" y="3865633"/>
            <a:ext cx="1200307" cy="0"/>
          </a:xfrm>
          <a:custGeom>
            <a:avLst/>
            <a:gdLst/>
            <a:ahLst/>
            <a:cxnLst/>
            <a:rect l="l" t="t" r="r" b="b"/>
            <a:pathLst>
              <a:path w="605155">
                <a:moveTo>
                  <a:pt x="0" y="0"/>
                </a:moveTo>
                <a:lnTo>
                  <a:pt x="605038" y="0"/>
                </a:lnTo>
              </a:path>
            </a:pathLst>
          </a:custGeom>
          <a:ln w="25400">
            <a:solidFill>
              <a:srgbClr val="31EF63"/>
            </a:solidFill>
            <a:tailEnd type="arrow"/>
          </a:ln>
        </p:spPr>
        <p:txBody>
          <a:bodyPr wrap="square" lIns="0" tIns="0" rIns="0" bIns="0" rtlCol="0"/>
          <a:lstStyle/>
          <a:p>
            <a:endParaRPr/>
          </a:p>
        </p:txBody>
      </p:sp>
      <p:sp>
        <p:nvSpPr>
          <p:cNvPr id="93" name="object 93"/>
          <p:cNvSpPr/>
          <p:nvPr/>
        </p:nvSpPr>
        <p:spPr>
          <a:xfrm>
            <a:off x="5090316" y="3095163"/>
            <a:ext cx="557960" cy="0"/>
          </a:xfrm>
          <a:custGeom>
            <a:avLst/>
            <a:gdLst/>
            <a:ahLst/>
            <a:cxnLst/>
            <a:rect l="l" t="t" r="r" b="b"/>
            <a:pathLst>
              <a:path w="281305">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95" name="object 95"/>
          <p:cNvSpPr/>
          <p:nvPr/>
        </p:nvSpPr>
        <p:spPr>
          <a:xfrm>
            <a:off x="5668698" y="2902548"/>
            <a:ext cx="385589" cy="385235"/>
          </a:xfrm>
          <a:prstGeom prst="rect">
            <a:avLst/>
          </a:prstGeom>
          <a:blipFill>
            <a:blip r:embed="rId2" cstate="print"/>
            <a:stretch>
              <a:fillRect/>
            </a:stretch>
          </a:blipFill>
        </p:spPr>
        <p:txBody>
          <a:bodyPr wrap="square" lIns="0" tIns="0" rIns="0" bIns="0" rtlCol="0"/>
          <a:lstStyle/>
          <a:p>
            <a:endParaRPr/>
          </a:p>
        </p:txBody>
      </p:sp>
      <p:sp>
        <p:nvSpPr>
          <p:cNvPr id="96" name="object 96"/>
          <p:cNvSpPr txBox="1"/>
          <p:nvPr/>
        </p:nvSpPr>
        <p:spPr>
          <a:xfrm>
            <a:off x="5739661" y="2890801"/>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97" name="object 97"/>
          <p:cNvSpPr/>
          <p:nvPr/>
        </p:nvSpPr>
        <p:spPr>
          <a:xfrm>
            <a:off x="5090316" y="4507692"/>
            <a:ext cx="557960" cy="0"/>
          </a:xfrm>
          <a:custGeom>
            <a:avLst/>
            <a:gdLst/>
            <a:ahLst/>
            <a:cxnLst/>
            <a:rect l="l" t="t" r="r" b="b"/>
            <a:pathLst>
              <a:path w="281305">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99" name="object 99"/>
          <p:cNvSpPr/>
          <p:nvPr/>
        </p:nvSpPr>
        <p:spPr>
          <a:xfrm>
            <a:off x="5668698" y="4315077"/>
            <a:ext cx="385589" cy="385235"/>
          </a:xfrm>
          <a:prstGeom prst="rect">
            <a:avLst/>
          </a:prstGeom>
          <a:blipFill>
            <a:blip r:embed="rId3" cstate="print"/>
            <a:stretch>
              <a:fillRect/>
            </a:stretch>
          </a:blipFill>
        </p:spPr>
        <p:txBody>
          <a:bodyPr wrap="square" lIns="0" tIns="0" rIns="0" bIns="0" rtlCol="0"/>
          <a:lstStyle/>
          <a:p>
            <a:endParaRPr/>
          </a:p>
        </p:txBody>
      </p:sp>
      <p:sp>
        <p:nvSpPr>
          <p:cNvPr id="100" name="object 100"/>
          <p:cNvSpPr txBox="1"/>
          <p:nvPr/>
        </p:nvSpPr>
        <p:spPr>
          <a:xfrm>
            <a:off x="5739661" y="4303323"/>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115" name="object 115"/>
          <p:cNvSpPr/>
          <p:nvPr/>
        </p:nvSpPr>
        <p:spPr>
          <a:xfrm>
            <a:off x="5090316" y="6177045"/>
            <a:ext cx="557960" cy="0"/>
          </a:xfrm>
          <a:custGeom>
            <a:avLst/>
            <a:gdLst/>
            <a:ahLst/>
            <a:cxnLst/>
            <a:rect l="l" t="t" r="r" b="b"/>
            <a:pathLst>
              <a:path w="281305">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117" name="object 117"/>
          <p:cNvSpPr/>
          <p:nvPr/>
        </p:nvSpPr>
        <p:spPr>
          <a:xfrm>
            <a:off x="5668698" y="5984428"/>
            <a:ext cx="385589" cy="385235"/>
          </a:xfrm>
          <a:prstGeom prst="rect">
            <a:avLst/>
          </a:prstGeom>
          <a:blipFill>
            <a:blip r:embed="rId2" cstate="print"/>
            <a:stretch>
              <a:fillRect/>
            </a:stretch>
          </a:blipFill>
        </p:spPr>
        <p:txBody>
          <a:bodyPr wrap="square" lIns="0" tIns="0" rIns="0" bIns="0" rtlCol="0"/>
          <a:lstStyle/>
          <a:p>
            <a:endParaRPr/>
          </a:p>
        </p:txBody>
      </p:sp>
      <p:sp>
        <p:nvSpPr>
          <p:cNvPr id="118" name="object 118"/>
          <p:cNvSpPr/>
          <p:nvPr/>
        </p:nvSpPr>
        <p:spPr>
          <a:xfrm>
            <a:off x="5990022" y="3416193"/>
            <a:ext cx="1992534" cy="450487"/>
          </a:xfrm>
          <a:custGeom>
            <a:avLst/>
            <a:gdLst/>
            <a:ahLst/>
            <a:cxnLst/>
            <a:rect l="l" t="t" r="r" b="b"/>
            <a:pathLst>
              <a:path w="1004570" h="227330">
                <a:moveTo>
                  <a:pt x="1004405" y="226801"/>
                </a:moveTo>
                <a:lnTo>
                  <a:pt x="1004405" y="0"/>
                </a:lnTo>
                <a:lnTo>
                  <a:pt x="0" y="0"/>
                </a:lnTo>
                <a:lnTo>
                  <a:pt x="0" y="216236"/>
                </a:lnTo>
              </a:path>
            </a:pathLst>
          </a:custGeom>
          <a:ln w="25400">
            <a:solidFill>
              <a:srgbClr val="31EF63"/>
            </a:solidFill>
            <a:tailEnd type="arrow"/>
          </a:ln>
        </p:spPr>
        <p:txBody>
          <a:bodyPr wrap="square" lIns="0" tIns="0" rIns="0" bIns="0" rtlCol="0"/>
          <a:lstStyle/>
          <a:p>
            <a:endParaRPr/>
          </a:p>
        </p:txBody>
      </p:sp>
      <p:sp>
        <p:nvSpPr>
          <p:cNvPr id="120" name="object 120"/>
          <p:cNvSpPr/>
          <p:nvPr/>
        </p:nvSpPr>
        <p:spPr>
          <a:xfrm>
            <a:off x="2776781" y="1811046"/>
            <a:ext cx="5784902" cy="2311586"/>
          </a:xfrm>
          <a:custGeom>
            <a:avLst/>
            <a:gdLst/>
            <a:ahLst/>
            <a:cxnLst/>
            <a:rect l="l" t="t" r="r" b="b"/>
            <a:pathLst>
              <a:path w="2916554" h="1166495">
                <a:moveTo>
                  <a:pt x="2624415" y="1166406"/>
                </a:moveTo>
                <a:lnTo>
                  <a:pt x="2916016" y="1166406"/>
                </a:lnTo>
                <a:lnTo>
                  <a:pt x="2916016" y="0"/>
                </a:lnTo>
                <a:lnTo>
                  <a:pt x="0" y="0"/>
                </a:lnTo>
                <a:lnTo>
                  <a:pt x="0" y="378237"/>
                </a:lnTo>
              </a:path>
            </a:pathLst>
          </a:custGeom>
          <a:ln w="25400">
            <a:solidFill>
              <a:srgbClr val="31EF63"/>
            </a:solidFill>
            <a:tailEnd type="arrow"/>
          </a:ln>
        </p:spPr>
        <p:txBody>
          <a:bodyPr wrap="square" lIns="0" tIns="0" rIns="0" bIns="0" rtlCol="0"/>
          <a:lstStyle/>
          <a:p>
            <a:endParaRPr/>
          </a:p>
        </p:txBody>
      </p:sp>
      <p:sp>
        <p:nvSpPr>
          <p:cNvPr id="122" name="object 122"/>
          <p:cNvSpPr/>
          <p:nvPr/>
        </p:nvSpPr>
        <p:spPr>
          <a:xfrm>
            <a:off x="7982233" y="5149751"/>
            <a:ext cx="557960" cy="0"/>
          </a:xfrm>
          <a:custGeom>
            <a:avLst/>
            <a:gdLst/>
            <a:ahLst/>
            <a:cxnLst/>
            <a:rect l="l" t="t" r="r" b="b"/>
            <a:pathLst>
              <a:path w="281304">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124" name="object 124"/>
          <p:cNvSpPr/>
          <p:nvPr/>
        </p:nvSpPr>
        <p:spPr>
          <a:xfrm>
            <a:off x="8560616" y="4957136"/>
            <a:ext cx="385589" cy="385235"/>
          </a:xfrm>
          <a:prstGeom prst="rect">
            <a:avLst/>
          </a:prstGeom>
          <a:blipFill>
            <a:blip r:embed="rId3" cstate="print"/>
            <a:stretch>
              <a:fillRect/>
            </a:stretch>
          </a:blipFill>
        </p:spPr>
        <p:txBody>
          <a:bodyPr wrap="square" lIns="0" tIns="0" rIns="0" bIns="0" rtlCol="0"/>
          <a:lstStyle/>
          <a:p>
            <a:endParaRPr/>
          </a:p>
        </p:txBody>
      </p:sp>
      <p:sp>
        <p:nvSpPr>
          <p:cNvPr id="125" name="object 125"/>
          <p:cNvSpPr txBox="1"/>
          <p:nvPr/>
        </p:nvSpPr>
        <p:spPr>
          <a:xfrm>
            <a:off x="8631559" y="4945358"/>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126" name="object 126"/>
          <p:cNvSpPr/>
          <p:nvPr/>
        </p:nvSpPr>
        <p:spPr>
          <a:xfrm>
            <a:off x="7982233" y="5791810"/>
            <a:ext cx="557960" cy="0"/>
          </a:xfrm>
          <a:custGeom>
            <a:avLst/>
            <a:gdLst/>
            <a:ahLst/>
            <a:cxnLst/>
            <a:rect l="l" t="t" r="r" b="b"/>
            <a:pathLst>
              <a:path w="281304">
                <a:moveTo>
                  <a:pt x="0" y="0"/>
                </a:moveTo>
                <a:lnTo>
                  <a:pt x="281036" y="0"/>
                </a:lnTo>
              </a:path>
            </a:pathLst>
          </a:custGeom>
          <a:ln w="25400">
            <a:solidFill>
              <a:srgbClr val="31EF63"/>
            </a:solidFill>
            <a:tailEnd type="arrow"/>
          </a:ln>
        </p:spPr>
        <p:txBody>
          <a:bodyPr wrap="square" lIns="0" tIns="0" rIns="0" bIns="0" rtlCol="0"/>
          <a:lstStyle/>
          <a:p>
            <a:endParaRPr/>
          </a:p>
        </p:txBody>
      </p:sp>
      <p:sp>
        <p:nvSpPr>
          <p:cNvPr id="128" name="object 128"/>
          <p:cNvSpPr/>
          <p:nvPr/>
        </p:nvSpPr>
        <p:spPr>
          <a:xfrm>
            <a:off x="8560616" y="5599195"/>
            <a:ext cx="385589" cy="385235"/>
          </a:xfrm>
          <a:prstGeom prst="rect">
            <a:avLst/>
          </a:prstGeom>
          <a:blipFill>
            <a:blip r:embed="rId3" cstate="print"/>
            <a:stretch>
              <a:fillRect/>
            </a:stretch>
          </a:blipFill>
        </p:spPr>
        <p:txBody>
          <a:bodyPr wrap="square" lIns="0" tIns="0" rIns="0" bIns="0" rtlCol="0"/>
          <a:lstStyle/>
          <a:p>
            <a:endParaRPr/>
          </a:p>
        </p:txBody>
      </p:sp>
      <p:sp>
        <p:nvSpPr>
          <p:cNvPr id="129" name="object 129"/>
          <p:cNvSpPr txBox="1"/>
          <p:nvPr/>
        </p:nvSpPr>
        <p:spPr>
          <a:xfrm>
            <a:off x="3560115" y="5245451"/>
            <a:ext cx="1609646" cy="307777"/>
          </a:xfrm>
          <a:prstGeom prst="rect">
            <a:avLst/>
          </a:prstGeom>
        </p:spPr>
        <p:txBody>
          <a:bodyPr vert="horz" wrap="square" lIns="0" tIns="0" rIns="0" bIns="0" rtlCol="0">
            <a:spAutoFit/>
          </a:bodyPr>
          <a:lstStyle/>
          <a:p>
            <a:pPr marL="25179">
              <a:lnSpc>
                <a:spcPts val="2399"/>
              </a:lnSpc>
            </a:pPr>
            <a:r>
              <a:rPr sz="4200" spc="-176" baseline="-31746" dirty="0">
                <a:solidFill>
                  <a:srgbClr val="0000FF"/>
                </a:solidFill>
                <a:latin typeface="Arial"/>
                <a:cs typeface="Arial"/>
              </a:rPr>
              <a:t>.</a:t>
            </a:r>
            <a:r>
              <a:rPr sz="2100" spc="-119" dirty="0">
                <a:solidFill>
                  <a:srgbClr val="0000FF"/>
                </a:solidFill>
                <a:latin typeface="Arial"/>
                <a:cs typeface="Arial"/>
              </a:rPr>
              <a:t>Sub-directory</a:t>
            </a:r>
            <a:endParaRPr sz="2100" dirty="0">
              <a:latin typeface="Arial"/>
              <a:cs typeface="Arial"/>
            </a:endParaRPr>
          </a:p>
        </p:txBody>
      </p:sp>
      <p:sp>
        <p:nvSpPr>
          <p:cNvPr id="134" name="object 134"/>
          <p:cNvSpPr txBox="1"/>
          <p:nvPr/>
        </p:nvSpPr>
        <p:spPr>
          <a:xfrm>
            <a:off x="8631559" y="5653585"/>
            <a:ext cx="207818" cy="294953"/>
          </a:xfrm>
          <a:prstGeom prst="rect">
            <a:avLst/>
          </a:prstGeom>
        </p:spPr>
        <p:txBody>
          <a:bodyPr vert="horz" wrap="square" lIns="0" tIns="0" rIns="0" bIns="0" rtlCol="0">
            <a:spAutoFit/>
          </a:bodyPr>
          <a:lstStyle/>
          <a:p>
            <a:pPr marL="25179">
              <a:lnSpc>
                <a:spcPts val="2280"/>
              </a:lnSpc>
            </a:pPr>
            <a:r>
              <a:rPr sz="2100" i="1" spc="69" dirty="0">
                <a:solidFill>
                  <a:srgbClr val="FFF200"/>
                </a:solidFill>
                <a:latin typeface="Trebuchet MS"/>
                <a:cs typeface="Trebuchet MS"/>
              </a:rPr>
              <a:t>F</a:t>
            </a:r>
            <a:endParaRPr sz="2100">
              <a:latin typeface="Trebuchet MS"/>
              <a:cs typeface="Trebuchet MS"/>
            </a:endParaRPr>
          </a:p>
        </p:txBody>
      </p:sp>
      <p:grpSp>
        <p:nvGrpSpPr>
          <p:cNvPr id="146" name="Group 145"/>
          <p:cNvGrpSpPr/>
          <p:nvPr/>
        </p:nvGrpSpPr>
        <p:grpSpPr>
          <a:xfrm>
            <a:off x="3419430" y="5524100"/>
            <a:ext cx="1928301" cy="1038958"/>
            <a:chOff x="3419430" y="5524100"/>
            <a:chExt cx="1928301" cy="1038958"/>
          </a:xfrm>
        </p:grpSpPr>
        <p:sp>
          <p:nvSpPr>
            <p:cNvPr id="76" name="object 76"/>
            <p:cNvSpPr/>
            <p:nvPr/>
          </p:nvSpPr>
          <p:spPr>
            <a:xfrm>
              <a:off x="3419430" y="5791811"/>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79" name="object 79"/>
            <p:cNvSpPr/>
            <p:nvPr/>
          </p:nvSpPr>
          <p:spPr>
            <a:xfrm>
              <a:off x="4576196" y="604863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grpSp>
          <p:nvGrpSpPr>
            <p:cNvPr id="145" name="Group 144"/>
            <p:cNvGrpSpPr/>
            <p:nvPr/>
          </p:nvGrpSpPr>
          <p:grpSpPr>
            <a:xfrm>
              <a:off x="3419430" y="5524100"/>
              <a:ext cx="1928301" cy="1038958"/>
              <a:chOff x="3419430" y="5524100"/>
              <a:chExt cx="1928301" cy="1038958"/>
            </a:xfrm>
          </p:grpSpPr>
          <p:sp>
            <p:nvSpPr>
              <p:cNvPr id="74" name="object 74"/>
              <p:cNvSpPr/>
              <p:nvPr/>
            </p:nvSpPr>
            <p:spPr>
              <a:xfrm>
                <a:off x="3419430" y="5534987"/>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75" name="object 75"/>
              <p:cNvSpPr/>
              <p:nvPr/>
            </p:nvSpPr>
            <p:spPr>
              <a:xfrm>
                <a:off x="4576196" y="5534987"/>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77" name="object 77"/>
              <p:cNvSpPr/>
              <p:nvPr/>
            </p:nvSpPr>
            <p:spPr>
              <a:xfrm>
                <a:off x="4576196" y="5791811"/>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130" name="object 130"/>
              <p:cNvSpPr txBox="1"/>
              <p:nvPr/>
            </p:nvSpPr>
            <p:spPr>
              <a:xfrm>
                <a:off x="4580313" y="5524100"/>
                <a:ext cx="249382" cy="294953"/>
              </a:xfrm>
              <a:prstGeom prst="rect">
                <a:avLst/>
              </a:prstGeom>
            </p:spPr>
            <p:txBody>
              <a:bodyPr vert="horz" wrap="square" lIns="0" tIns="0" rIns="0" bIns="0" rtlCol="0">
                <a:spAutoFit/>
              </a:bodyPr>
              <a:lstStyle/>
              <a:p>
                <a:pPr marL="25179">
                  <a:lnSpc>
                    <a:spcPts val="2280"/>
                  </a:lnSpc>
                </a:pPr>
                <a:r>
                  <a:rPr sz="2100" spc="-20" dirty="0">
                    <a:solidFill>
                      <a:srgbClr val="0000FF"/>
                    </a:solidFill>
                    <a:latin typeface="Arial"/>
                    <a:cs typeface="Arial"/>
                  </a:rPr>
                  <a:t>D</a:t>
                </a:r>
                <a:endParaRPr sz="2100">
                  <a:latin typeface="Arial"/>
                  <a:cs typeface="Arial"/>
                </a:endParaRPr>
              </a:p>
            </p:txBody>
          </p:sp>
          <p:sp>
            <p:nvSpPr>
              <p:cNvPr id="135" name="object 135"/>
              <p:cNvSpPr txBox="1"/>
              <p:nvPr/>
            </p:nvSpPr>
            <p:spPr>
              <a:xfrm>
                <a:off x="4580313" y="5780930"/>
                <a:ext cx="249382" cy="294953"/>
              </a:xfrm>
              <a:prstGeom prst="rect">
                <a:avLst/>
              </a:prstGeom>
            </p:spPr>
            <p:txBody>
              <a:bodyPr vert="horz" wrap="square" lIns="0" tIns="0" rIns="0" bIns="0" rtlCol="0">
                <a:spAutoFit/>
              </a:bodyPr>
              <a:lstStyle/>
              <a:p>
                <a:pPr marL="25179">
                  <a:lnSpc>
                    <a:spcPts val="2280"/>
                  </a:lnSpc>
                </a:pPr>
                <a:r>
                  <a:rPr sz="2100" spc="-20" dirty="0">
                    <a:solidFill>
                      <a:srgbClr val="0000FF"/>
                    </a:solidFill>
                    <a:latin typeface="Arial"/>
                    <a:cs typeface="Arial"/>
                  </a:rPr>
                  <a:t>D</a:t>
                </a:r>
                <a:endParaRPr sz="2100">
                  <a:latin typeface="Arial"/>
                  <a:cs typeface="Arial"/>
                </a:endParaRPr>
              </a:p>
            </p:txBody>
          </p:sp>
          <p:grpSp>
            <p:nvGrpSpPr>
              <p:cNvPr id="144" name="Group 143"/>
              <p:cNvGrpSpPr/>
              <p:nvPr/>
            </p:nvGrpSpPr>
            <p:grpSpPr>
              <a:xfrm>
                <a:off x="3419430" y="5534987"/>
                <a:ext cx="1928301" cy="1028071"/>
                <a:chOff x="3419430" y="5534987"/>
                <a:chExt cx="1928301" cy="1028071"/>
              </a:xfrm>
            </p:grpSpPr>
            <p:sp>
              <p:nvSpPr>
                <p:cNvPr id="131" name="object 131"/>
                <p:cNvSpPr txBox="1"/>
                <p:nvPr/>
              </p:nvSpPr>
              <p:spPr>
                <a:xfrm>
                  <a:off x="3555139" y="5676738"/>
                  <a:ext cx="248122" cy="371897"/>
                </a:xfrm>
                <a:prstGeom prst="rect">
                  <a:avLst/>
                </a:prstGeom>
              </p:spPr>
              <p:txBody>
                <a:bodyPr vert="horz" wrap="square" lIns="0" tIns="0" rIns="0" bIns="0" rtlCol="0">
                  <a:spAutoFit/>
                </a:bodyPr>
                <a:lstStyle/>
                <a:p>
                  <a:pPr marL="25179">
                    <a:lnSpc>
                      <a:spcPts val="2905"/>
                    </a:lnSpc>
                  </a:pPr>
                  <a:r>
                    <a:rPr sz="2800" spc="-10" dirty="0">
                      <a:solidFill>
                        <a:srgbClr val="0000FF"/>
                      </a:solidFill>
                      <a:latin typeface="Arial"/>
                      <a:cs typeface="Arial"/>
                    </a:rPr>
                    <a:t>..</a:t>
                  </a:r>
                  <a:endParaRPr sz="2800" dirty="0">
                    <a:latin typeface="Arial"/>
                    <a:cs typeface="Arial"/>
                  </a:endParaRPr>
                </a:p>
              </p:txBody>
            </p:sp>
            <p:grpSp>
              <p:nvGrpSpPr>
                <p:cNvPr id="143" name="Group 142"/>
                <p:cNvGrpSpPr/>
                <p:nvPr/>
              </p:nvGrpSpPr>
              <p:grpSpPr>
                <a:xfrm>
                  <a:off x="3419430" y="5534987"/>
                  <a:ext cx="1928301" cy="1028071"/>
                  <a:chOff x="3419430" y="5534987"/>
                  <a:chExt cx="1928301" cy="1028071"/>
                </a:xfrm>
              </p:grpSpPr>
              <p:grpSp>
                <p:nvGrpSpPr>
                  <p:cNvPr id="30" name="Group 29"/>
                  <p:cNvGrpSpPr/>
                  <p:nvPr/>
                </p:nvGrpSpPr>
                <p:grpSpPr>
                  <a:xfrm>
                    <a:off x="3419430" y="5534987"/>
                    <a:ext cx="1928301" cy="1028071"/>
                    <a:chOff x="3419430" y="5534987"/>
                    <a:chExt cx="1928301" cy="1028071"/>
                  </a:xfrm>
                </p:grpSpPr>
                <p:sp>
                  <p:nvSpPr>
                    <p:cNvPr id="78" name="object 78"/>
                    <p:cNvSpPr/>
                    <p:nvPr/>
                  </p:nvSpPr>
                  <p:spPr>
                    <a:xfrm>
                      <a:off x="3419430" y="604863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82" name="object 82"/>
                    <p:cNvSpPr/>
                    <p:nvPr/>
                  </p:nvSpPr>
                  <p:spPr>
                    <a:xfrm>
                      <a:off x="3419430" y="5534987"/>
                      <a:ext cx="1928301" cy="1028071"/>
                    </a:xfrm>
                    <a:custGeom>
                      <a:avLst/>
                      <a:gdLst/>
                      <a:ahLst/>
                      <a:cxnLst/>
                      <a:rect l="l" t="t" r="r" b="b"/>
                      <a:pathLst>
                        <a:path w="972185" h="518795">
                          <a:moveTo>
                            <a:pt x="0" y="518402"/>
                          </a:moveTo>
                          <a:lnTo>
                            <a:pt x="0" y="0"/>
                          </a:lnTo>
                          <a:lnTo>
                            <a:pt x="972005" y="0"/>
                          </a:lnTo>
                          <a:lnTo>
                            <a:pt x="972005" y="518402"/>
                          </a:lnTo>
                          <a:lnTo>
                            <a:pt x="0" y="518402"/>
                          </a:lnTo>
                          <a:close/>
                        </a:path>
                      </a:pathLst>
                    </a:custGeom>
                    <a:ln w="15183">
                      <a:solidFill>
                        <a:srgbClr val="BF7F3F"/>
                      </a:solidFill>
                    </a:ln>
                  </p:spPr>
                  <p:txBody>
                    <a:bodyPr wrap="square" lIns="0" tIns="0" rIns="0" bIns="0" rtlCol="0"/>
                    <a:lstStyle/>
                    <a:p>
                      <a:endParaRPr/>
                    </a:p>
                  </p:txBody>
                </p:sp>
              </p:grpSp>
              <p:sp>
                <p:nvSpPr>
                  <p:cNvPr id="136" name="object 136"/>
                  <p:cNvSpPr txBox="1"/>
                  <p:nvPr/>
                </p:nvSpPr>
                <p:spPr>
                  <a:xfrm>
                    <a:off x="3560114" y="6037757"/>
                    <a:ext cx="1262023" cy="294953"/>
                  </a:xfrm>
                  <a:prstGeom prst="rect">
                    <a:avLst/>
                  </a:prstGeom>
                </p:spPr>
                <p:txBody>
                  <a:bodyPr vert="horz" wrap="square" lIns="0" tIns="0" rIns="0" bIns="0" rtlCol="0">
                    <a:spAutoFit/>
                  </a:bodyPr>
                  <a:lstStyle/>
                  <a:p>
                    <a:pPr marL="25179">
                      <a:lnSpc>
                        <a:spcPts val="2310"/>
                      </a:lnSpc>
                      <a:tabLst>
                        <a:tab pos="1051224" algn="l"/>
                      </a:tabLst>
                    </a:pPr>
                    <a:r>
                      <a:rPr sz="2100" spc="-79" dirty="0">
                        <a:solidFill>
                          <a:srgbClr val="0000FF"/>
                        </a:solidFill>
                        <a:latin typeface="Arial"/>
                        <a:cs typeface="Arial"/>
                      </a:rPr>
                      <a:t>File-E	</a:t>
                    </a:r>
                    <a:r>
                      <a:rPr sz="2100" spc="-20" dirty="0">
                        <a:solidFill>
                          <a:srgbClr val="0000FF"/>
                        </a:solidFill>
                        <a:latin typeface="Arial"/>
                        <a:cs typeface="Arial"/>
                      </a:rPr>
                      <a:t>A</a:t>
                    </a:r>
                    <a:endParaRPr sz="2100" dirty="0">
                      <a:latin typeface="Arial"/>
                      <a:cs typeface="Arial"/>
                    </a:endParaRPr>
                  </a:p>
                </p:txBody>
              </p:sp>
            </p:grpSp>
          </p:grpSp>
        </p:grpSp>
      </p:grpSp>
      <p:sp>
        <p:nvSpPr>
          <p:cNvPr id="137" name="object 137"/>
          <p:cNvSpPr txBox="1"/>
          <p:nvPr/>
        </p:nvSpPr>
        <p:spPr>
          <a:xfrm>
            <a:off x="5739661" y="6038814"/>
            <a:ext cx="207818" cy="294953"/>
          </a:xfrm>
          <a:prstGeom prst="rect">
            <a:avLst/>
          </a:prstGeom>
        </p:spPr>
        <p:txBody>
          <a:bodyPr vert="horz" wrap="square" lIns="0" tIns="0" rIns="0" bIns="0" rtlCol="0">
            <a:spAutoFit/>
          </a:bodyPr>
          <a:lstStyle/>
          <a:p>
            <a:pPr marL="25179">
              <a:lnSpc>
                <a:spcPts val="2280"/>
              </a:lnSpc>
            </a:pPr>
            <a:r>
              <a:rPr sz="2100" i="1" spc="69" dirty="0">
                <a:solidFill>
                  <a:srgbClr val="FFF200"/>
                </a:solidFill>
                <a:latin typeface="Trebuchet MS"/>
                <a:cs typeface="Trebuchet MS"/>
              </a:rPr>
              <a:t>F</a:t>
            </a:r>
            <a:endParaRPr sz="2100">
              <a:latin typeface="Trebuchet MS"/>
              <a:cs typeface="Trebuchet MS"/>
            </a:endParaRPr>
          </a:p>
        </p:txBody>
      </p:sp>
      <p:grpSp>
        <p:nvGrpSpPr>
          <p:cNvPr id="150" name="Group 149"/>
          <p:cNvGrpSpPr/>
          <p:nvPr/>
        </p:nvGrpSpPr>
        <p:grpSpPr>
          <a:xfrm>
            <a:off x="6311346" y="3494053"/>
            <a:ext cx="1949867" cy="3225426"/>
            <a:chOff x="6311346" y="3494053"/>
            <a:chExt cx="1949867" cy="3225426"/>
          </a:xfrm>
        </p:grpSpPr>
        <p:sp>
          <p:nvSpPr>
            <p:cNvPr id="109" name="object 109"/>
            <p:cNvSpPr txBox="1"/>
            <p:nvPr/>
          </p:nvSpPr>
          <p:spPr>
            <a:xfrm>
              <a:off x="6452012" y="3494053"/>
              <a:ext cx="149881" cy="465211"/>
            </a:xfrm>
            <a:prstGeom prst="rect">
              <a:avLst/>
            </a:prstGeom>
          </p:spPr>
          <p:txBody>
            <a:bodyPr vert="horz" wrap="square" lIns="0" tIns="33992" rIns="0" bIns="0" rtlCol="0">
              <a:spAutoFit/>
            </a:bodyPr>
            <a:lstStyle/>
            <a:p>
              <a:pPr marL="25179">
                <a:spcBef>
                  <a:spcPts val="268"/>
                </a:spcBef>
              </a:pPr>
              <a:r>
                <a:rPr sz="2800" dirty="0">
                  <a:solidFill>
                    <a:srgbClr val="0000FF"/>
                  </a:solidFill>
                  <a:latin typeface="Arial"/>
                  <a:cs typeface="Arial"/>
                </a:rPr>
                <a:t>.</a:t>
              </a:r>
              <a:endParaRPr sz="2800" dirty="0">
                <a:latin typeface="Arial"/>
                <a:cs typeface="Arial"/>
              </a:endParaRPr>
            </a:p>
          </p:txBody>
        </p:sp>
        <p:grpSp>
          <p:nvGrpSpPr>
            <p:cNvPr id="149" name="Group 148"/>
            <p:cNvGrpSpPr/>
            <p:nvPr/>
          </p:nvGrpSpPr>
          <p:grpSpPr>
            <a:xfrm>
              <a:off x="6311346" y="3660205"/>
              <a:ext cx="1949867" cy="3059274"/>
              <a:chOff x="6311346" y="3660205"/>
              <a:chExt cx="1949867" cy="3059274"/>
            </a:xfrm>
          </p:grpSpPr>
          <p:sp>
            <p:nvSpPr>
              <p:cNvPr id="101" name="object 101"/>
              <p:cNvSpPr/>
              <p:nvPr/>
            </p:nvSpPr>
            <p:spPr>
              <a:xfrm>
                <a:off x="6311346"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102" name="object 102"/>
              <p:cNvSpPr/>
              <p:nvPr/>
            </p:nvSpPr>
            <p:spPr>
              <a:xfrm>
                <a:off x="7468115"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103" name="object 103"/>
              <p:cNvSpPr/>
              <p:nvPr/>
            </p:nvSpPr>
            <p:spPr>
              <a:xfrm>
                <a:off x="6311346" y="3994047"/>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104" name="object 104"/>
              <p:cNvSpPr/>
              <p:nvPr/>
            </p:nvSpPr>
            <p:spPr>
              <a:xfrm>
                <a:off x="7468115" y="3994047"/>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105" name="object 105"/>
              <p:cNvSpPr/>
              <p:nvPr/>
            </p:nvSpPr>
            <p:spPr>
              <a:xfrm>
                <a:off x="6311346" y="5021341"/>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106" name="object 106"/>
              <p:cNvSpPr/>
              <p:nvPr/>
            </p:nvSpPr>
            <p:spPr>
              <a:xfrm>
                <a:off x="7468115" y="5021341"/>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107" name="object 107"/>
              <p:cNvSpPr/>
              <p:nvPr/>
            </p:nvSpPr>
            <p:spPr>
              <a:xfrm>
                <a:off x="6311346" y="5663400"/>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108" name="object 108"/>
              <p:cNvSpPr/>
              <p:nvPr/>
            </p:nvSpPr>
            <p:spPr>
              <a:xfrm>
                <a:off x="7468115" y="5663400"/>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110" name="object 110"/>
              <p:cNvSpPr txBox="1"/>
              <p:nvPr/>
            </p:nvSpPr>
            <p:spPr>
              <a:xfrm>
                <a:off x="7472209" y="3660205"/>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a:latin typeface="Arial"/>
                  <a:cs typeface="Arial"/>
                </a:endParaRPr>
              </a:p>
            </p:txBody>
          </p:sp>
          <p:sp>
            <p:nvSpPr>
              <p:cNvPr id="111" name="object 111"/>
              <p:cNvSpPr txBox="1"/>
              <p:nvPr/>
            </p:nvSpPr>
            <p:spPr>
              <a:xfrm>
                <a:off x="6464746" y="3762578"/>
                <a:ext cx="248122" cy="465211"/>
              </a:xfrm>
              <a:prstGeom prst="rect">
                <a:avLst/>
              </a:prstGeom>
            </p:spPr>
            <p:txBody>
              <a:bodyPr vert="horz" wrap="square" lIns="0" tIns="33992" rIns="0" bIns="0" rtlCol="0">
                <a:spAutoFit/>
              </a:bodyPr>
              <a:lstStyle/>
              <a:p>
                <a:pPr marL="25179">
                  <a:spcBef>
                    <a:spcPts val="268"/>
                  </a:spcBef>
                </a:pPr>
                <a:r>
                  <a:rPr sz="2800" spc="-10" dirty="0">
                    <a:solidFill>
                      <a:srgbClr val="0000FF"/>
                    </a:solidFill>
                    <a:latin typeface="Arial"/>
                    <a:cs typeface="Arial"/>
                  </a:rPr>
                  <a:t>..</a:t>
                </a:r>
                <a:endParaRPr sz="2800" dirty="0">
                  <a:latin typeface="Arial"/>
                  <a:cs typeface="Arial"/>
                </a:endParaRPr>
              </a:p>
            </p:txBody>
          </p:sp>
          <p:sp>
            <p:nvSpPr>
              <p:cNvPr id="112" name="object 112"/>
              <p:cNvSpPr txBox="1"/>
              <p:nvPr/>
            </p:nvSpPr>
            <p:spPr>
              <a:xfrm>
                <a:off x="7472209" y="3917035"/>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a:latin typeface="Arial"/>
                  <a:cs typeface="Arial"/>
                </a:endParaRPr>
              </a:p>
            </p:txBody>
          </p:sp>
          <p:sp>
            <p:nvSpPr>
              <p:cNvPr id="113" name="object 113"/>
              <p:cNvSpPr txBox="1"/>
              <p:nvPr/>
            </p:nvSpPr>
            <p:spPr>
              <a:xfrm>
                <a:off x="6452011" y="4949157"/>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79" dirty="0">
                    <a:solidFill>
                      <a:srgbClr val="0000FF"/>
                    </a:solidFill>
                    <a:latin typeface="Arial"/>
                    <a:cs typeface="Arial"/>
                  </a:rPr>
                  <a:t>File-C	</a:t>
                </a:r>
                <a:r>
                  <a:rPr sz="2100" spc="-20" dirty="0">
                    <a:solidFill>
                      <a:srgbClr val="0000FF"/>
                    </a:solidFill>
                    <a:latin typeface="Arial"/>
                    <a:cs typeface="Arial"/>
                  </a:rPr>
                  <a:t>A</a:t>
                </a:r>
                <a:endParaRPr sz="2100">
                  <a:latin typeface="Arial"/>
                  <a:cs typeface="Arial"/>
                </a:endParaRPr>
              </a:p>
            </p:txBody>
          </p:sp>
          <p:sp>
            <p:nvSpPr>
              <p:cNvPr id="114" name="object 114"/>
              <p:cNvSpPr/>
              <p:nvPr/>
            </p:nvSpPr>
            <p:spPr>
              <a:xfrm>
                <a:off x="6311346" y="3737223"/>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sp>
            <p:nvSpPr>
              <p:cNvPr id="132" name="object 132"/>
              <p:cNvSpPr txBox="1"/>
              <p:nvPr/>
            </p:nvSpPr>
            <p:spPr>
              <a:xfrm>
                <a:off x="7479842" y="5652527"/>
                <a:ext cx="234268" cy="294953"/>
              </a:xfrm>
              <a:prstGeom prst="rect">
                <a:avLst/>
              </a:prstGeom>
            </p:spPr>
            <p:txBody>
              <a:bodyPr vert="horz" wrap="square" lIns="0" tIns="0" rIns="0" bIns="0" rtlCol="0">
                <a:spAutoFit/>
              </a:bodyPr>
              <a:lstStyle/>
              <a:p>
                <a:pPr marL="25179">
                  <a:lnSpc>
                    <a:spcPts val="2280"/>
                  </a:lnSpc>
                </a:pPr>
                <a:r>
                  <a:rPr sz="2100" spc="-20" dirty="0">
                    <a:solidFill>
                      <a:srgbClr val="0000FF"/>
                    </a:solidFill>
                    <a:latin typeface="Arial"/>
                    <a:cs typeface="Arial"/>
                  </a:rPr>
                  <a:t>A</a:t>
                </a:r>
                <a:endParaRPr sz="2100">
                  <a:latin typeface="Arial"/>
                  <a:cs typeface="Arial"/>
                </a:endParaRPr>
              </a:p>
            </p:txBody>
          </p:sp>
          <p:sp>
            <p:nvSpPr>
              <p:cNvPr id="133" name="object 133"/>
              <p:cNvSpPr txBox="1"/>
              <p:nvPr/>
            </p:nvSpPr>
            <p:spPr>
              <a:xfrm>
                <a:off x="6452011" y="5657360"/>
                <a:ext cx="750664" cy="294953"/>
              </a:xfrm>
              <a:prstGeom prst="rect">
                <a:avLst/>
              </a:prstGeom>
            </p:spPr>
            <p:txBody>
              <a:bodyPr vert="horz" wrap="square" lIns="0" tIns="0" rIns="0" bIns="0" rtlCol="0">
                <a:spAutoFit/>
              </a:bodyPr>
              <a:lstStyle/>
              <a:p>
                <a:pPr marL="25179">
                  <a:lnSpc>
                    <a:spcPts val="2280"/>
                  </a:lnSpc>
                </a:pPr>
                <a:r>
                  <a:rPr sz="2100" spc="-50" dirty="0">
                    <a:solidFill>
                      <a:srgbClr val="0000FF"/>
                    </a:solidFill>
                    <a:latin typeface="Arial"/>
                    <a:cs typeface="Arial"/>
                  </a:rPr>
                  <a:t>File-D</a:t>
                </a:r>
                <a:endParaRPr sz="2100">
                  <a:latin typeface="Arial"/>
                  <a:cs typeface="Arial"/>
                </a:endParaRPr>
              </a:p>
            </p:txBody>
          </p:sp>
          <p:sp>
            <p:nvSpPr>
              <p:cNvPr id="138" name="object 138"/>
              <p:cNvSpPr txBox="1"/>
              <p:nvPr/>
            </p:nvSpPr>
            <p:spPr>
              <a:xfrm>
                <a:off x="6330393" y="6406636"/>
                <a:ext cx="1930820" cy="312843"/>
              </a:xfrm>
              <a:prstGeom prst="rect">
                <a:avLst/>
              </a:prstGeom>
            </p:spPr>
            <p:txBody>
              <a:bodyPr vert="horz" wrap="square" lIns="0" tIns="0" rIns="0" bIns="0" rtlCol="0">
                <a:spAutoFit/>
              </a:bodyPr>
              <a:lstStyle/>
              <a:p>
                <a:pPr marL="25179">
                  <a:lnSpc>
                    <a:spcPts val="2558"/>
                  </a:lnSpc>
                </a:pPr>
                <a:r>
                  <a:rPr sz="2100" spc="-89" dirty="0">
                    <a:solidFill>
                      <a:srgbClr val="BF7F3F"/>
                    </a:solidFill>
                    <a:latin typeface="Arial"/>
                    <a:cs typeface="Arial"/>
                  </a:rPr>
                  <a:t>Sub-directo</a:t>
                </a:r>
                <a:r>
                  <a:rPr lang="en-US" sz="2100" spc="-89" dirty="0">
                    <a:solidFill>
                      <a:srgbClr val="BF7F3F"/>
                    </a:solidFill>
                    <a:latin typeface="Arial"/>
                    <a:cs typeface="Arial"/>
                  </a:rPr>
                  <a:t>ry</a:t>
                </a:r>
                <a:r>
                  <a:rPr sz="2100" u="heavy" spc="208" dirty="0">
                    <a:solidFill>
                      <a:srgbClr val="BF7F3F"/>
                    </a:solidFill>
                    <a:latin typeface="Times New Roman"/>
                    <a:cs typeface="Times New Roman"/>
                    <a:hlinkClick r:id="rId4" action="ppaction://hlinksldjump"/>
                  </a:rPr>
                  <a:t> </a:t>
                </a:r>
                <a:endParaRPr sz="2100" dirty="0">
                  <a:latin typeface="Times New Roman"/>
                  <a:cs typeface="Times New Roman"/>
                </a:endParaRPr>
              </a:p>
            </p:txBody>
          </p:sp>
        </p:grpSp>
      </p:grpSp>
      <p:sp>
        <p:nvSpPr>
          <p:cNvPr id="140" name="Rectangle 13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41" name="Rectangle 14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Thư mục con</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722577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p:bldP spid="70" grpId="0" animBg="1"/>
      <p:bldP spid="73" grpId="0"/>
      <p:bldP spid="80" grpId="0" animBg="1"/>
      <p:bldP spid="83" grpId="0" animBg="1"/>
      <p:bldP spid="85" grpId="0" animBg="1"/>
      <p:bldP spid="87" grpId="0" animBg="1"/>
      <p:bldP spid="89" grpId="0" animBg="1"/>
      <p:bldP spid="91" grpId="0" animBg="1"/>
      <p:bldP spid="93" grpId="0" animBg="1"/>
      <p:bldP spid="96" grpId="0"/>
      <p:bldP spid="97" grpId="0" animBg="1"/>
      <p:bldP spid="100" grpId="0"/>
      <p:bldP spid="115" grpId="0" animBg="1"/>
      <p:bldP spid="118" grpId="0" animBg="1"/>
      <p:bldP spid="120" grpId="0" animBg="1"/>
      <p:bldP spid="122" grpId="0" animBg="1"/>
      <p:bldP spid="125" grpId="0"/>
      <p:bldP spid="126" grpId="0" animBg="1"/>
      <p:bldP spid="129" grpId="0"/>
      <p:bldP spid="134" grpId="0"/>
      <p:bldP spid="13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527511" y="1811046"/>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2" name="object 32"/>
          <p:cNvSpPr/>
          <p:nvPr/>
        </p:nvSpPr>
        <p:spPr>
          <a:xfrm>
            <a:off x="1684280" y="1811046"/>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3" name="object 33"/>
          <p:cNvSpPr/>
          <p:nvPr/>
        </p:nvSpPr>
        <p:spPr>
          <a:xfrm>
            <a:off x="527511" y="245310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4" name="object 34"/>
          <p:cNvSpPr/>
          <p:nvPr/>
        </p:nvSpPr>
        <p:spPr>
          <a:xfrm>
            <a:off x="1684280" y="245310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5" name="object 35"/>
          <p:cNvSpPr/>
          <p:nvPr/>
        </p:nvSpPr>
        <p:spPr>
          <a:xfrm>
            <a:off x="527511" y="3095164"/>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6" name="object 36"/>
          <p:cNvSpPr/>
          <p:nvPr/>
        </p:nvSpPr>
        <p:spPr>
          <a:xfrm>
            <a:off x="1684280" y="3095164"/>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7" name="object 37"/>
          <p:cNvSpPr/>
          <p:nvPr/>
        </p:nvSpPr>
        <p:spPr>
          <a:xfrm>
            <a:off x="527511"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38" name="object 38"/>
          <p:cNvSpPr/>
          <p:nvPr/>
        </p:nvSpPr>
        <p:spPr>
          <a:xfrm>
            <a:off x="1684280"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39" name="object 39"/>
          <p:cNvSpPr txBox="1"/>
          <p:nvPr/>
        </p:nvSpPr>
        <p:spPr>
          <a:xfrm>
            <a:off x="747237" y="1477222"/>
            <a:ext cx="717917" cy="346048"/>
          </a:xfrm>
          <a:prstGeom prst="rect">
            <a:avLst/>
          </a:prstGeom>
        </p:spPr>
        <p:txBody>
          <a:bodyPr vert="horz" wrap="square" lIns="0" tIns="22661" rIns="0" bIns="0" rtlCol="0">
            <a:spAutoFit/>
          </a:bodyPr>
          <a:lstStyle/>
          <a:p>
            <a:pPr marL="25179">
              <a:spcBef>
                <a:spcPts val="178"/>
              </a:spcBef>
            </a:pPr>
            <a:r>
              <a:rPr sz="2100" spc="-139" dirty="0">
                <a:solidFill>
                  <a:srgbClr val="0000FF"/>
                </a:solidFill>
                <a:latin typeface="Arial"/>
                <a:cs typeface="Arial"/>
              </a:rPr>
              <a:t>Name</a:t>
            </a:r>
            <a:endParaRPr sz="2100">
              <a:latin typeface="Arial"/>
              <a:cs typeface="Arial"/>
            </a:endParaRPr>
          </a:p>
        </p:txBody>
      </p:sp>
      <p:sp>
        <p:nvSpPr>
          <p:cNvPr id="40" name="object 40"/>
          <p:cNvSpPr txBox="1"/>
          <p:nvPr/>
        </p:nvSpPr>
        <p:spPr>
          <a:xfrm>
            <a:off x="668242" y="1734052"/>
            <a:ext cx="749405"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DATA</a:t>
            </a:r>
            <a:endParaRPr sz="2100">
              <a:latin typeface="Arial"/>
              <a:cs typeface="Arial"/>
            </a:endParaRPr>
          </a:p>
        </p:txBody>
      </p:sp>
      <p:sp>
        <p:nvSpPr>
          <p:cNvPr id="41" name="object 41"/>
          <p:cNvSpPr txBox="1"/>
          <p:nvPr/>
        </p:nvSpPr>
        <p:spPr>
          <a:xfrm>
            <a:off x="1704008" y="1497292"/>
            <a:ext cx="722955" cy="583652"/>
          </a:xfrm>
          <a:prstGeom prst="rect">
            <a:avLst/>
          </a:prstGeom>
        </p:spPr>
        <p:txBody>
          <a:bodyPr vert="horz" wrap="square" lIns="0" tIns="90644" rIns="0" bIns="0" rtlCol="0">
            <a:spAutoFit/>
          </a:bodyPr>
          <a:lstStyle/>
          <a:p>
            <a:pPr marL="25179" marR="10072">
              <a:lnSpc>
                <a:spcPct val="78000"/>
              </a:lnSpc>
              <a:spcBef>
                <a:spcPts val="714"/>
              </a:spcBef>
            </a:pPr>
            <a:r>
              <a:rPr sz="2000" spc="-10" dirty="0">
                <a:solidFill>
                  <a:srgbClr val="0000FF"/>
                </a:solidFill>
                <a:latin typeface="Arial"/>
                <a:cs typeface="Arial"/>
              </a:rPr>
              <a:t>A </a:t>
            </a:r>
            <a:r>
              <a:rPr sz="2000" spc="-69" dirty="0">
                <a:solidFill>
                  <a:srgbClr val="0000FF"/>
                </a:solidFill>
                <a:latin typeface="Arial"/>
                <a:cs typeface="Arial"/>
              </a:rPr>
              <a:t>Clst  </a:t>
            </a:r>
            <a:r>
              <a:rPr sz="2000" spc="-10" dirty="0">
                <a:solidFill>
                  <a:srgbClr val="0000FF"/>
                </a:solidFill>
                <a:latin typeface="Arial"/>
                <a:cs typeface="Arial"/>
              </a:rPr>
              <a:t>V </a:t>
            </a:r>
            <a:r>
              <a:rPr sz="2000" dirty="0">
                <a:solidFill>
                  <a:srgbClr val="0000FF"/>
                </a:solidFill>
                <a:latin typeface="Arial"/>
                <a:cs typeface="Arial"/>
              </a:rPr>
              <a:t> </a:t>
            </a:r>
            <a:r>
              <a:rPr sz="2100" spc="-139" dirty="0">
                <a:solidFill>
                  <a:srgbClr val="0000FF"/>
                </a:solidFill>
                <a:latin typeface="Arial"/>
                <a:cs typeface="Arial"/>
              </a:rPr>
              <a:t>00</a:t>
            </a:r>
            <a:endParaRPr sz="2100">
              <a:latin typeface="Arial"/>
              <a:cs typeface="Arial"/>
            </a:endParaRPr>
          </a:p>
        </p:txBody>
      </p:sp>
      <p:sp>
        <p:nvSpPr>
          <p:cNvPr id="42" name="object 42"/>
          <p:cNvSpPr txBox="1"/>
          <p:nvPr/>
        </p:nvSpPr>
        <p:spPr>
          <a:xfrm>
            <a:off x="668241" y="2380942"/>
            <a:ext cx="715398" cy="346048"/>
          </a:xfrm>
          <a:prstGeom prst="rect">
            <a:avLst/>
          </a:prstGeom>
        </p:spPr>
        <p:txBody>
          <a:bodyPr vert="horz" wrap="square" lIns="0" tIns="22661" rIns="0" bIns="0" rtlCol="0">
            <a:spAutoFit/>
          </a:bodyPr>
          <a:lstStyle/>
          <a:p>
            <a:pPr marL="25179">
              <a:spcBef>
                <a:spcPts val="178"/>
              </a:spcBef>
            </a:pPr>
            <a:r>
              <a:rPr sz="2100" spc="-129" dirty="0">
                <a:solidFill>
                  <a:srgbClr val="0000FF"/>
                </a:solidFill>
                <a:latin typeface="Arial"/>
                <a:cs typeface="Arial"/>
              </a:rPr>
              <a:t>Sub-1</a:t>
            </a:r>
            <a:endParaRPr sz="2100">
              <a:latin typeface="Arial"/>
              <a:cs typeface="Arial"/>
            </a:endParaRPr>
          </a:p>
        </p:txBody>
      </p:sp>
      <p:sp>
        <p:nvSpPr>
          <p:cNvPr id="43" name="object 43"/>
          <p:cNvSpPr txBox="1"/>
          <p:nvPr/>
        </p:nvSpPr>
        <p:spPr>
          <a:xfrm>
            <a:off x="1697057" y="2391752"/>
            <a:ext cx="231747" cy="331930"/>
          </a:xfrm>
          <a:prstGeom prst="rect">
            <a:avLst/>
          </a:prstGeom>
        </p:spPr>
        <p:txBody>
          <a:bodyPr vert="horz" wrap="square" lIns="0" tIns="23920" rIns="0" bIns="0" rtlCol="0">
            <a:spAutoFit/>
          </a:bodyPr>
          <a:lstStyle/>
          <a:p>
            <a:pPr marL="25179">
              <a:spcBef>
                <a:spcPts val="188"/>
              </a:spcBef>
            </a:pPr>
            <a:r>
              <a:rPr sz="2000" spc="-10" dirty="0">
                <a:solidFill>
                  <a:srgbClr val="0000FF"/>
                </a:solidFill>
                <a:latin typeface="Arial"/>
                <a:cs typeface="Arial"/>
              </a:rPr>
              <a:t>D</a:t>
            </a:r>
            <a:endParaRPr sz="2000">
              <a:latin typeface="Arial"/>
              <a:cs typeface="Arial"/>
            </a:endParaRPr>
          </a:p>
        </p:txBody>
      </p:sp>
      <p:sp>
        <p:nvSpPr>
          <p:cNvPr id="44" name="object 44"/>
          <p:cNvSpPr txBox="1"/>
          <p:nvPr/>
        </p:nvSpPr>
        <p:spPr>
          <a:xfrm>
            <a:off x="668241" y="3023003"/>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50" dirty="0">
                <a:solidFill>
                  <a:srgbClr val="0000FF"/>
                </a:solidFill>
                <a:latin typeface="Arial"/>
                <a:cs typeface="Arial"/>
              </a:rPr>
              <a:t>File-A	</a:t>
            </a:r>
            <a:r>
              <a:rPr sz="2100" spc="-20" dirty="0">
                <a:solidFill>
                  <a:srgbClr val="0000FF"/>
                </a:solidFill>
                <a:latin typeface="Arial"/>
                <a:cs typeface="Arial"/>
              </a:rPr>
              <a:t>A</a:t>
            </a:r>
            <a:endParaRPr sz="2100">
              <a:latin typeface="Arial"/>
              <a:cs typeface="Arial"/>
            </a:endParaRPr>
          </a:p>
        </p:txBody>
      </p:sp>
      <p:sp>
        <p:nvSpPr>
          <p:cNvPr id="45" name="object 45"/>
          <p:cNvSpPr txBox="1"/>
          <p:nvPr/>
        </p:nvSpPr>
        <p:spPr>
          <a:xfrm>
            <a:off x="668241" y="3665039"/>
            <a:ext cx="715398" cy="346048"/>
          </a:xfrm>
          <a:prstGeom prst="rect">
            <a:avLst/>
          </a:prstGeom>
        </p:spPr>
        <p:txBody>
          <a:bodyPr vert="horz" wrap="square" lIns="0" tIns="22661" rIns="0" bIns="0" rtlCol="0">
            <a:spAutoFit/>
          </a:bodyPr>
          <a:lstStyle/>
          <a:p>
            <a:pPr marL="25179">
              <a:spcBef>
                <a:spcPts val="178"/>
              </a:spcBef>
            </a:pPr>
            <a:r>
              <a:rPr sz="2100" spc="-129" dirty="0">
                <a:solidFill>
                  <a:srgbClr val="0000FF"/>
                </a:solidFill>
                <a:latin typeface="Arial"/>
                <a:cs typeface="Arial"/>
              </a:rPr>
              <a:t>Sub-2</a:t>
            </a:r>
            <a:endParaRPr sz="2100">
              <a:latin typeface="Arial"/>
              <a:cs typeface="Arial"/>
            </a:endParaRPr>
          </a:p>
        </p:txBody>
      </p:sp>
      <p:sp>
        <p:nvSpPr>
          <p:cNvPr id="46" name="object 46"/>
          <p:cNvSpPr txBox="1"/>
          <p:nvPr/>
        </p:nvSpPr>
        <p:spPr>
          <a:xfrm>
            <a:off x="1697057" y="3675846"/>
            <a:ext cx="231747" cy="331930"/>
          </a:xfrm>
          <a:prstGeom prst="rect">
            <a:avLst/>
          </a:prstGeom>
        </p:spPr>
        <p:txBody>
          <a:bodyPr vert="horz" wrap="square" lIns="0" tIns="23920" rIns="0" bIns="0" rtlCol="0">
            <a:spAutoFit/>
          </a:bodyPr>
          <a:lstStyle/>
          <a:p>
            <a:pPr marL="25179">
              <a:spcBef>
                <a:spcPts val="188"/>
              </a:spcBef>
            </a:pPr>
            <a:r>
              <a:rPr sz="2000" spc="-10" dirty="0">
                <a:solidFill>
                  <a:srgbClr val="0000FF"/>
                </a:solidFill>
                <a:latin typeface="Arial"/>
                <a:cs typeface="Arial"/>
              </a:rPr>
              <a:t>D</a:t>
            </a:r>
            <a:endParaRPr sz="2000">
              <a:latin typeface="Arial"/>
              <a:cs typeface="Arial"/>
            </a:endParaRPr>
          </a:p>
        </p:txBody>
      </p:sp>
      <p:sp>
        <p:nvSpPr>
          <p:cNvPr id="47" name="object 47"/>
          <p:cNvSpPr/>
          <p:nvPr/>
        </p:nvSpPr>
        <p:spPr>
          <a:xfrm>
            <a:off x="527511" y="1811046"/>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sp>
        <p:nvSpPr>
          <p:cNvPr id="48" name="object 48"/>
          <p:cNvSpPr txBox="1"/>
          <p:nvPr/>
        </p:nvSpPr>
        <p:spPr>
          <a:xfrm>
            <a:off x="1050803" y="4367498"/>
            <a:ext cx="881653" cy="346048"/>
          </a:xfrm>
          <a:prstGeom prst="rect">
            <a:avLst/>
          </a:prstGeom>
        </p:spPr>
        <p:txBody>
          <a:bodyPr vert="horz" wrap="square" lIns="0" tIns="22661" rIns="0" bIns="0" rtlCol="0">
            <a:spAutoFit/>
          </a:bodyPr>
          <a:lstStyle/>
          <a:p>
            <a:pPr marL="25179">
              <a:spcBef>
                <a:spcPts val="178"/>
              </a:spcBef>
            </a:pPr>
            <a:r>
              <a:rPr sz="2100" b="1" spc="30" dirty="0">
                <a:solidFill>
                  <a:srgbClr val="0000FF"/>
                </a:solidFill>
                <a:latin typeface="Arial"/>
                <a:cs typeface="Arial"/>
              </a:rPr>
              <a:t>ROOT</a:t>
            </a:r>
            <a:endParaRPr sz="2100">
              <a:latin typeface="Arial"/>
              <a:cs typeface="Arial"/>
            </a:endParaRPr>
          </a:p>
        </p:txBody>
      </p:sp>
      <p:sp>
        <p:nvSpPr>
          <p:cNvPr id="49" name="object 49"/>
          <p:cNvSpPr/>
          <p:nvPr/>
        </p:nvSpPr>
        <p:spPr>
          <a:xfrm>
            <a:off x="3419430" y="245310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0" name="object 50"/>
          <p:cNvSpPr/>
          <p:nvPr/>
        </p:nvSpPr>
        <p:spPr>
          <a:xfrm>
            <a:off x="4576196" y="245310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1" name="object 51"/>
          <p:cNvSpPr/>
          <p:nvPr/>
        </p:nvSpPr>
        <p:spPr>
          <a:xfrm>
            <a:off x="3419430" y="2709929"/>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2" name="object 52"/>
          <p:cNvSpPr/>
          <p:nvPr/>
        </p:nvSpPr>
        <p:spPr>
          <a:xfrm>
            <a:off x="4576196" y="2709929"/>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3" name="object 53"/>
          <p:cNvSpPr/>
          <p:nvPr/>
        </p:nvSpPr>
        <p:spPr>
          <a:xfrm>
            <a:off x="3419430" y="296675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4" name="object 54"/>
          <p:cNvSpPr/>
          <p:nvPr/>
        </p:nvSpPr>
        <p:spPr>
          <a:xfrm>
            <a:off x="4576196" y="296675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5" name="object 55"/>
          <p:cNvSpPr/>
          <p:nvPr/>
        </p:nvSpPr>
        <p:spPr>
          <a:xfrm>
            <a:off x="3419430"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6" name="object 56"/>
          <p:cNvSpPr/>
          <p:nvPr/>
        </p:nvSpPr>
        <p:spPr>
          <a:xfrm>
            <a:off x="4576196"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7" name="object 57"/>
          <p:cNvSpPr/>
          <p:nvPr/>
        </p:nvSpPr>
        <p:spPr>
          <a:xfrm>
            <a:off x="3419430" y="4379282"/>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58" name="object 58"/>
          <p:cNvSpPr/>
          <p:nvPr/>
        </p:nvSpPr>
        <p:spPr>
          <a:xfrm>
            <a:off x="4576196" y="4379282"/>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59" name="object 59"/>
          <p:cNvSpPr/>
          <p:nvPr/>
        </p:nvSpPr>
        <p:spPr>
          <a:xfrm>
            <a:off x="2198397" y="2581517"/>
            <a:ext cx="258198" cy="0"/>
          </a:xfrm>
          <a:custGeom>
            <a:avLst/>
            <a:gdLst/>
            <a:ahLst/>
            <a:cxnLst/>
            <a:rect l="l" t="t" r="r" b="b"/>
            <a:pathLst>
              <a:path w="130175">
                <a:moveTo>
                  <a:pt x="0" y="0"/>
                </a:moveTo>
                <a:lnTo>
                  <a:pt x="129600" y="0"/>
                </a:lnTo>
              </a:path>
            </a:pathLst>
          </a:custGeom>
          <a:ln w="12652">
            <a:solidFill>
              <a:srgbClr val="00FF00"/>
            </a:solidFill>
          </a:ln>
        </p:spPr>
        <p:txBody>
          <a:bodyPr wrap="square" lIns="0" tIns="0" rIns="0" bIns="0" rtlCol="0"/>
          <a:lstStyle/>
          <a:p>
            <a:endParaRPr/>
          </a:p>
        </p:txBody>
      </p:sp>
      <p:sp>
        <p:nvSpPr>
          <p:cNvPr id="60" name="object 60"/>
          <p:cNvSpPr/>
          <p:nvPr/>
        </p:nvSpPr>
        <p:spPr>
          <a:xfrm>
            <a:off x="3354805" y="2523347"/>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61" name="object 61"/>
          <p:cNvSpPr/>
          <p:nvPr/>
        </p:nvSpPr>
        <p:spPr>
          <a:xfrm>
            <a:off x="3419430" y="2453105"/>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sp>
        <p:nvSpPr>
          <p:cNvPr id="62" name="object 62"/>
          <p:cNvSpPr/>
          <p:nvPr/>
        </p:nvSpPr>
        <p:spPr>
          <a:xfrm>
            <a:off x="2198397" y="3223576"/>
            <a:ext cx="258198" cy="0"/>
          </a:xfrm>
          <a:custGeom>
            <a:avLst/>
            <a:gdLst/>
            <a:ahLst/>
            <a:cxnLst/>
            <a:rect l="l" t="t" r="r" b="b"/>
            <a:pathLst>
              <a:path w="130175">
                <a:moveTo>
                  <a:pt x="0" y="0"/>
                </a:moveTo>
                <a:lnTo>
                  <a:pt x="129600" y="0"/>
                </a:lnTo>
              </a:path>
            </a:pathLst>
          </a:custGeom>
          <a:ln w="12652">
            <a:solidFill>
              <a:srgbClr val="00FF00"/>
            </a:solidFill>
          </a:ln>
        </p:spPr>
        <p:txBody>
          <a:bodyPr wrap="square" lIns="0" tIns="0" rIns="0" bIns="0" rtlCol="0"/>
          <a:lstStyle/>
          <a:p>
            <a:endParaRPr/>
          </a:p>
        </p:txBody>
      </p:sp>
      <p:sp>
        <p:nvSpPr>
          <p:cNvPr id="63" name="object 63"/>
          <p:cNvSpPr/>
          <p:nvPr/>
        </p:nvSpPr>
        <p:spPr>
          <a:xfrm>
            <a:off x="2712157" y="3165406"/>
            <a:ext cx="55418" cy="117026"/>
          </a:xfrm>
          <a:custGeom>
            <a:avLst/>
            <a:gdLst/>
            <a:ahLst/>
            <a:cxnLst/>
            <a:rect l="l" t="t" r="r" b="b"/>
            <a:pathLst>
              <a:path w="27940"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64" name="object 64"/>
          <p:cNvSpPr/>
          <p:nvPr/>
        </p:nvSpPr>
        <p:spPr>
          <a:xfrm>
            <a:off x="2776781" y="3030959"/>
            <a:ext cx="385589" cy="385235"/>
          </a:xfrm>
          <a:prstGeom prst="rect">
            <a:avLst/>
          </a:prstGeom>
          <a:blipFill>
            <a:blip r:embed="rId2" cstate="print"/>
            <a:stretch>
              <a:fillRect/>
            </a:stretch>
          </a:blipFill>
        </p:spPr>
        <p:txBody>
          <a:bodyPr wrap="square" lIns="0" tIns="0" rIns="0" bIns="0" rtlCol="0"/>
          <a:lstStyle/>
          <a:p>
            <a:endParaRPr/>
          </a:p>
        </p:txBody>
      </p:sp>
      <p:sp>
        <p:nvSpPr>
          <p:cNvPr id="65" name="object 65"/>
          <p:cNvSpPr/>
          <p:nvPr/>
        </p:nvSpPr>
        <p:spPr>
          <a:xfrm>
            <a:off x="3419430" y="5534987"/>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66" name="object 66"/>
          <p:cNvSpPr/>
          <p:nvPr/>
        </p:nvSpPr>
        <p:spPr>
          <a:xfrm>
            <a:off x="4576196" y="5534987"/>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67" name="object 67"/>
          <p:cNvSpPr/>
          <p:nvPr/>
        </p:nvSpPr>
        <p:spPr>
          <a:xfrm>
            <a:off x="3419430" y="5791811"/>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68" name="object 68"/>
          <p:cNvSpPr/>
          <p:nvPr/>
        </p:nvSpPr>
        <p:spPr>
          <a:xfrm>
            <a:off x="4576196" y="5791811"/>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69" name="object 69"/>
          <p:cNvSpPr/>
          <p:nvPr/>
        </p:nvSpPr>
        <p:spPr>
          <a:xfrm>
            <a:off x="3419430" y="6048635"/>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70" name="object 70"/>
          <p:cNvSpPr/>
          <p:nvPr/>
        </p:nvSpPr>
        <p:spPr>
          <a:xfrm>
            <a:off x="4576196" y="6048635"/>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71" name="object 71"/>
          <p:cNvSpPr/>
          <p:nvPr/>
        </p:nvSpPr>
        <p:spPr>
          <a:xfrm>
            <a:off x="2198397" y="3865634"/>
            <a:ext cx="1200307" cy="1798180"/>
          </a:xfrm>
          <a:custGeom>
            <a:avLst/>
            <a:gdLst/>
            <a:ahLst/>
            <a:cxnLst/>
            <a:rect l="l" t="t" r="r" b="b"/>
            <a:pathLst>
              <a:path w="605155" h="907414">
                <a:moveTo>
                  <a:pt x="0" y="0"/>
                </a:moveTo>
                <a:lnTo>
                  <a:pt x="291601" y="0"/>
                </a:lnTo>
                <a:lnTo>
                  <a:pt x="291601" y="907205"/>
                </a:lnTo>
                <a:lnTo>
                  <a:pt x="605038" y="907205"/>
                </a:lnTo>
              </a:path>
            </a:pathLst>
          </a:custGeom>
          <a:ln w="12652">
            <a:solidFill>
              <a:srgbClr val="00FF00"/>
            </a:solidFill>
          </a:ln>
        </p:spPr>
        <p:txBody>
          <a:bodyPr wrap="square" lIns="0" tIns="0" rIns="0" bIns="0" rtlCol="0"/>
          <a:lstStyle/>
          <a:p>
            <a:endParaRPr/>
          </a:p>
        </p:txBody>
      </p:sp>
      <p:sp>
        <p:nvSpPr>
          <p:cNvPr id="72" name="object 72"/>
          <p:cNvSpPr/>
          <p:nvPr/>
        </p:nvSpPr>
        <p:spPr>
          <a:xfrm>
            <a:off x="3354805" y="5605229"/>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73" name="object 73"/>
          <p:cNvSpPr/>
          <p:nvPr/>
        </p:nvSpPr>
        <p:spPr>
          <a:xfrm>
            <a:off x="3419430" y="5534987"/>
            <a:ext cx="1928301" cy="1028071"/>
          </a:xfrm>
          <a:custGeom>
            <a:avLst/>
            <a:gdLst/>
            <a:ahLst/>
            <a:cxnLst/>
            <a:rect l="l" t="t" r="r" b="b"/>
            <a:pathLst>
              <a:path w="972185" h="518795">
                <a:moveTo>
                  <a:pt x="0" y="518402"/>
                </a:moveTo>
                <a:lnTo>
                  <a:pt x="0" y="0"/>
                </a:lnTo>
                <a:lnTo>
                  <a:pt x="972005" y="0"/>
                </a:lnTo>
                <a:lnTo>
                  <a:pt x="972005" y="518402"/>
                </a:lnTo>
                <a:lnTo>
                  <a:pt x="0" y="518402"/>
                </a:lnTo>
                <a:close/>
              </a:path>
            </a:pathLst>
          </a:custGeom>
          <a:ln w="15183">
            <a:solidFill>
              <a:srgbClr val="BF7F3F"/>
            </a:solidFill>
          </a:ln>
        </p:spPr>
        <p:txBody>
          <a:bodyPr wrap="square" lIns="0" tIns="0" rIns="0" bIns="0" rtlCol="0"/>
          <a:lstStyle/>
          <a:p>
            <a:endParaRPr/>
          </a:p>
        </p:txBody>
      </p:sp>
      <p:sp>
        <p:nvSpPr>
          <p:cNvPr id="74" name="object 74"/>
          <p:cNvSpPr txBox="1"/>
          <p:nvPr/>
        </p:nvSpPr>
        <p:spPr>
          <a:xfrm>
            <a:off x="2872979" y="2322498"/>
            <a:ext cx="2270886" cy="4127155"/>
          </a:xfrm>
          <a:prstGeom prst="rect">
            <a:avLst/>
          </a:prstGeom>
        </p:spPr>
        <p:txBody>
          <a:bodyPr vert="horz" wrap="square" lIns="0" tIns="0" rIns="0" bIns="0" rtlCol="0">
            <a:spAutoFit/>
          </a:bodyPr>
          <a:lstStyle/>
          <a:p>
            <a:pPr marL="711307">
              <a:lnSpc>
                <a:spcPts val="2062"/>
              </a:lnSpc>
              <a:tabLst>
                <a:tab pos="1731058" algn="l"/>
              </a:tabLst>
            </a:pPr>
            <a:r>
              <a:rPr sz="2800" dirty="0">
                <a:solidFill>
                  <a:srgbClr val="0000FF"/>
                </a:solidFill>
                <a:latin typeface="Arial"/>
                <a:cs typeface="Arial"/>
              </a:rPr>
              <a:t>.	</a:t>
            </a:r>
            <a:r>
              <a:rPr sz="3100" spc="-30" baseline="-15873" dirty="0">
                <a:solidFill>
                  <a:srgbClr val="0000FF"/>
                </a:solidFill>
                <a:latin typeface="Arial"/>
                <a:cs typeface="Arial"/>
              </a:rPr>
              <a:t>D</a:t>
            </a:r>
            <a:endParaRPr sz="3100" baseline="-15873">
              <a:latin typeface="Arial"/>
              <a:cs typeface="Arial"/>
            </a:endParaRPr>
          </a:p>
          <a:p>
            <a:pPr marL="711307">
              <a:lnSpc>
                <a:spcPts val="2667"/>
              </a:lnSpc>
              <a:tabLst>
                <a:tab pos="1731058" algn="l"/>
              </a:tabLst>
            </a:pPr>
            <a:r>
              <a:rPr sz="2800" spc="-10" dirty="0">
                <a:solidFill>
                  <a:srgbClr val="0000FF"/>
                </a:solidFill>
                <a:latin typeface="Arial"/>
                <a:cs typeface="Arial"/>
              </a:rPr>
              <a:t>..	</a:t>
            </a:r>
            <a:r>
              <a:rPr sz="3100" spc="-30" baseline="-15873" dirty="0">
                <a:solidFill>
                  <a:srgbClr val="0000FF"/>
                </a:solidFill>
                <a:latin typeface="Arial"/>
                <a:cs typeface="Arial"/>
              </a:rPr>
              <a:t>D</a:t>
            </a:r>
            <a:endParaRPr sz="3100" baseline="-15873">
              <a:latin typeface="Arial"/>
              <a:cs typeface="Arial"/>
            </a:endParaRPr>
          </a:p>
          <a:p>
            <a:pPr marL="280746" indent="-282005">
              <a:lnSpc>
                <a:spcPts val="2607"/>
              </a:lnSpc>
              <a:tabLst>
                <a:tab pos="1738611" algn="l"/>
              </a:tabLst>
            </a:pPr>
            <a:r>
              <a:rPr sz="3100" i="1" spc="103" baseline="-26455" dirty="0">
                <a:solidFill>
                  <a:srgbClr val="FFF200"/>
                </a:solidFill>
                <a:latin typeface="Trebuchet MS"/>
                <a:cs typeface="Trebuchet MS"/>
              </a:rPr>
              <a:t>F</a:t>
            </a:r>
            <a:r>
              <a:rPr sz="3100" i="1" spc="535" baseline="-26455" dirty="0">
                <a:solidFill>
                  <a:srgbClr val="FFF200"/>
                </a:solidFill>
                <a:latin typeface="Trebuchet MS"/>
                <a:cs typeface="Trebuchet MS"/>
              </a:rPr>
              <a:t> </a:t>
            </a:r>
            <a:r>
              <a:rPr sz="2100" spc="-50" dirty="0">
                <a:solidFill>
                  <a:srgbClr val="0000FF"/>
                </a:solidFill>
                <a:latin typeface="Arial"/>
                <a:cs typeface="Arial"/>
              </a:rPr>
              <a:t>ry </a:t>
            </a:r>
            <a:r>
              <a:rPr sz="2100" spc="99" dirty="0">
                <a:solidFill>
                  <a:srgbClr val="0000FF"/>
                </a:solidFill>
                <a:latin typeface="Arial"/>
                <a:cs typeface="Arial"/>
              </a:rPr>
              <a:t> </a:t>
            </a:r>
            <a:r>
              <a:rPr sz="2100" spc="-69" dirty="0">
                <a:solidFill>
                  <a:srgbClr val="0000FF"/>
                </a:solidFill>
                <a:latin typeface="Arial"/>
                <a:cs typeface="Arial"/>
              </a:rPr>
              <a:t>File-F	</a:t>
            </a:r>
            <a:r>
              <a:rPr sz="3100" spc="-30" baseline="2645" dirty="0">
                <a:solidFill>
                  <a:srgbClr val="0000FF"/>
                </a:solidFill>
                <a:latin typeface="Arial"/>
                <a:cs typeface="Arial"/>
              </a:rPr>
              <a:t>A</a:t>
            </a:r>
            <a:endParaRPr sz="3100" baseline="2645">
              <a:latin typeface="Arial"/>
              <a:cs typeface="Arial"/>
            </a:endParaRPr>
          </a:p>
          <a:p>
            <a:pPr>
              <a:lnSpc>
                <a:spcPct val="100000"/>
              </a:lnSpc>
            </a:pPr>
            <a:endParaRPr sz="3200">
              <a:latin typeface="Times New Roman"/>
              <a:cs typeface="Times New Roman"/>
            </a:endParaRPr>
          </a:p>
          <a:p>
            <a:pPr>
              <a:lnSpc>
                <a:spcPct val="100000"/>
              </a:lnSpc>
            </a:pPr>
            <a:endParaRPr sz="3200">
              <a:latin typeface="Times New Roman"/>
              <a:cs typeface="Times New Roman"/>
            </a:endParaRPr>
          </a:p>
          <a:p>
            <a:pPr marL="711307" indent="-430561">
              <a:lnSpc>
                <a:spcPct val="32700"/>
              </a:lnSpc>
              <a:spcBef>
                <a:spcPts val="2092"/>
              </a:spcBef>
              <a:tabLst>
                <a:tab pos="1738611" algn="l"/>
              </a:tabLst>
            </a:pPr>
            <a:r>
              <a:rPr sz="2100" spc="-89" dirty="0">
                <a:solidFill>
                  <a:srgbClr val="0000FF"/>
                </a:solidFill>
                <a:latin typeface="Arial"/>
                <a:cs typeface="Arial"/>
              </a:rPr>
              <a:t>Sub-directo </a:t>
            </a:r>
            <a:r>
              <a:rPr sz="3100" spc="-549" baseline="111111" dirty="0">
                <a:solidFill>
                  <a:srgbClr val="0000FF"/>
                </a:solidFill>
                <a:latin typeface="Arial"/>
                <a:cs typeface="Arial"/>
              </a:rPr>
              <a:t>Sub-11  </a:t>
            </a:r>
            <a:r>
              <a:rPr sz="3100" spc="-30" baseline="113756" dirty="0">
                <a:solidFill>
                  <a:srgbClr val="0000FF"/>
                </a:solidFill>
                <a:latin typeface="Arial"/>
                <a:cs typeface="Arial"/>
              </a:rPr>
              <a:t>D</a:t>
            </a:r>
            <a:r>
              <a:rPr sz="3100" spc="-14" baseline="113756" dirty="0">
                <a:solidFill>
                  <a:srgbClr val="0000FF"/>
                </a:solidFill>
                <a:latin typeface="Arial"/>
                <a:cs typeface="Arial"/>
              </a:rPr>
              <a:t> </a:t>
            </a:r>
            <a:r>
              <a:rPr sz="2100" spc="-50" dirty="0">
                <a:solidFill>
                  <a:srgbClr val="0000FF"/>
                </a:solidFill>
                <a:latin typeface="Arial"/>
                <a:cs typeface="Arial"/>
              </a:rPr>
              <a:t>File-B	</a:t>
            </a:r>
            <a:r>
              <a:rPr sz="2100" spc="-20" dirty="0">
                <a:solidFill>
                  <a:srgbClr val="0000FF"/>
                </a:solidFill>
                <a:latin typeface="Arial"/>
                <a:cs typeface="Arial"/>
              </a:rPr>
              <a:t>A</a:t>
            </a:r>
            <a:endParaRPr sz="2100">
              <a:latin typeface="Arial"/>
              <a:cs typeface="Arial"/>
            </a:endParaRPr>
          </a:p>
          <a:p>
            <a:pPr>
              <a:lnSpc>
                <a:spcPct val="100000"/>
              </a:lnSpc>
            </a:pPr>
            <a:endParaRPr sz="2200">
              <a:latin typeface="Times New Roman"/>
              <a:cs typeface="Times New Roman"/>
            </a:endParaRPr>
          </a:p>
          <a:p>
            <a:pPr marL="747817">
              <a:lnSpc>
                <a:spcPts val="1794"/>
              </a:lnSpc>
              <a:spcBef>
                <a:spcPts val="1745"/>
              </a:spcBef>
            </a:pPr>
            <a:r>
              <a:rPr sz="2100" spc="-89" dirty="0">
                <a:solidFill>
                  <a:srgbClr val="0000FF"/>
                </a:solidFill>
                <a:latin typeface="Arial"/>
                <a:cs typeface="Arial"/>
              </a:rPr>
              <a:t>Sub-directory</a:t>
            </a:r>
            <a:endParaRPr sz="2100">
              <a:latin typeface="Arial"/>
              <a:cs typeface="Arial"/>
            </a:endParaRPr>
          </a:p>
          <a:p>
            <a:pPr marL="711307">
              <a:lnSpc>
                <a:spcPts val="1854"/>
              </a:lnSpc>
              <a:tabLst>
                <a:tab pos="1731058" algn="l"/>
              </a:tabLst>
            </a:pPr>
            <a:r>
              <a:rPr sz="2800" dirty="0">
                <a:solidFill>
                  <a:srgbClr val="0000FF"/>
                </a:solidFill>
                <a:latin typeface="Arial"/>
                <a:cs typeface="Arial"/>
              </a:rPr>
              <a:t>.	</a:t>
            </a:r>
            <a:r>
              <a:rPr sz="3100" spc="-30" baseline="-15873" dirty="0">
                <a:solidFill>
                  <a:srgbClr val="0000FF"/>
                </a:solidFill>
                <a:latin typeface="Arial"/>
                <a:cs typeface="Arial"/>
              </a:rPr>
              <a:t>D</a:t>
            </a:r>
            <a:endParaRPr sz="3100" baseline="-15873">
              <a:latin typeface="Arial"/>
              <a:cs typeface="Arial"/>
            </a:endParaRPr>
          </a:p>
          <a:p>
            <a:pPr marL="711307">
              <a:lnSpc>
                <a:spcPts val="2657"/>
              </a:lnSpc>
              <a:tabLst>
                <a:tab pos="1731058" algn="l"/>
              </a:tabLst>
            </a:pPr>
            <a:r>
              <a:rPr sz="2800" spc="-10" dirty="0">
                <a:solidFill>
                  <a:srgbClr val="0000FF"/>
                </a:solidFill>
                <a:latin typeface="Arial"/>
                <a:cs typeface="Arial"/>
              </a:rPr>
              <a:t>..	</a:t>
            </a:r>
            <a:r>
              <a:rPr sz="3100" spc="-30" baseline="-15873" dirty="0">
                <a:solidFill>
                  <a:srgbClr val="0000FF"/>
                </a:solidFill>
                <a:latin typeface="Arial"/>
                <a:cs typeface="Arial"/>
              </a:rPr>
              <a:t>D</a:t>
            </a:r>
            <a:endParaRPr sz="3100" baseline="-15873">
              <a:latin typeface="Arial"/>
              <a:cs typeface="Arial"/>
            </a:endParaRPr>
          </a:p>
          <a:p>
            <a:pPr marL="711307">
              <a:lnSpc>
                <a:spcPts val="2597"/>
              </a:lnSpc>
              <a:tabLst>
                <a:tab pos="1738611" algn="l"/>
              </a:tabLst>
            </a:pPr>
            <a:r>
              <a:rPr sz="2100" spc="-79" dirty="0">
                <a:solidFill>
                  <a:srgbClr val="0000FF"/>
                </a:solidFill>
                <a:latin typeface="Arial"/>
                <a:cs typeface="Arial"/>
              </a:rPr>
              <a:t>File-E	</a:t>
            </a:r>
            <a:r>
              <a:rPr sz="2100" spc="-20" dirty="0">
                <a:solidFill>
                  <a:srgbClr val="0000FF"/>
                </a:solidFill>
                <a:latin typeface="Arial"/>
                <a:cs typeface="Arial"/>
              </a:rPr>
              <a:t>A</a:t>
            </a:r>
            <a:endParaRPr sz="2100">
              <a:latin typeface="Arial"/>
              <a:cs typeface="Arial"/>
            </a:endParaRPr>
          </a:p>
        </p:txBody>
      </p:sp>
      <p:sp>
        <p:nvSpPr>
          <p:cNvPr id="75" name="object 75"/>
          <p:cNvSpPr/>
          <p:nvPr/>
        </p:nvSpPr>
        <p:spPr>
          <a:xfrm>
            <a:off x="3098105" y="2132075"/>
            <a:ext cx="1992534" cy="450487"/>
          </a:xfrm>
          <a:custGeom>
            <a:avLst/>
            <a:gdLst/>
            <a:ahLst/>
            <a:cxnLst/>
            <a:rect l="l" t="t" r="r" b="b"/>
            <a:pathLst>
              <a:path w="1004569" h="227330">
                <a:moveTo>
                  <a:pt x="1004405" y="226801"/>
                </a:moveTo>
                <a:lnTo>
                  <a:pt x="1004405" y="0"/>
                </a:lnTo>
                <a:lnTo>
                  <a:pt x="0" y="0"/>
                </a:lnTo>
                <a:lnTo>
                  <a:pt x="0" y="216236"/>
                </a:lnTo>
              </a:path>
            </a:pathLst>
          </a:custGeom>
          <a:ln w="12652">
            <a:solidFill>
              <a:srgbClr val="00FF00"/>
            </a:solidFill>
          </a:ln>
        </p:spPr>
        <p:txBody>
          <a:bodyPr wrap="square" lIns="0" tIns="0" rIns="0" bIns="0" rtlCol="0"/>
          <a:lstStyle/>
          <a:p>
            <a:endParaRPr/>
          </a:p>
        </p:txBody>
      </p:sp>
      <p:sp>
        <p:nvSpPr>
          <p:cNvPr id="76" name="object 76"/>
          <p:cNvSpPr/>
          <p:nvPr/>
        </p:nvSpPr>
        <p:spPr>
          <a:xfrm>
            <a:off x="3039883" y="2516953"/>
            <a:ext cx="117134" cy="55367"/>
          </a:xfrm>
          <a:custGeom>
            <a:avLst/>
            <a:gdLst/>
            <a:ahLst/>
            <a:cxnLst/>
            <a:rect l="l" t="t" r="r" b="b"/>
            <a:pathLst>
              <a:path w="59055" h="27940">
                <a:moveTo>
                  <a:pt x="58708" y="0"/>
                </a:moveTo>
                <a:lnTo>
                  <a:pt x="49735" y="4299"/>
                </a:lnTo>
                <a:lnTo>
                  <a:pt x="40591" y="12383"/>
                </a:lnTo>
                <a:lnTo>
                  <a:pt x="33166" y="21155"/>
                </a:lnTo>
                <a:lnTo>
                  <a:pt x="29354" y="27519"/>
                </a:lnTo>
                <a:lnTo>
                  <a:pt x="25541" y="21155"/>
                </a:lnTo>
                <a:lnTo>
                  <a:pt x="18117" y="12383"/>
                </a:lnTo>
                <a:lnTo>
                  <a:pt x="8972" y="4299"/>
                </a:lnTo>
                <a:lnTo>
                  <a:pt x="0" y="0"/>
                </a:lnTo>
              </a:path>
            </a:pathLst>
          </a:custGeom>
          <a:ln w="10122">
            <a:solidFill>
              <a:srgbClr val="00FF00"/>
            </a:solidFill>
          </a:ln>
        </p:spPr>
        <p:txBody>
          <a:bodyPr wrap="square" lIns="0" tIns="0" rIns="0" bIns="0" rtlCol="0"/>
          <a:lstStyle/>
          <a:p>
            <a:endParaRPr/>
          </a:p>
        </p:txBody>
      </p:sp>
      <p:sp>
        <p:nvSpPr>
          <p:cNvPr id="77" name="object 77"/>
          <p:cNvSpPr/>
          <p:nvPr/>
        </p:nvSpPr>
        <p:spPr>
          <a:xfrm>
            <a:off x="206186" y="1490017"/>
            <a:ext cx="5463729" cy="1348950"/>
          </a:xfrm>
          <a:custGeom>
            <a:avLst/>
            <a:gdLst/>
            <a:ahLst/>
            <a:cxnLst/>
            <a:rect l="l" t="t" r="r" b="b"/>
            <a:pathLst>
              <a:path w="2754630" h="680719">
                <a:moveTo>
                  <a:pt x="2462414" y="680403"/>
                </a:moveTo>
                <a:lnTo>
                  <a:pt x="2754015" y="680403"/>
                </a:lnTo>
                <a:lnTo>
                  <a:pt x="2754015" y="0"/>
                </a:lnTo>
                <a:lnTo>
                  <a:pt x="0" y="0"/>
                </a:lnTo>
                <a:lnTo>
                  <a:pt x="0" y="194401"/>
                </a:lnTo>
                <a:lnTo>
                  <a:pt x="151435" y="194401"/>
                </a:lnTo>
              </a:path>
            </a:pathLst>
          </a:custGeom>
          <a:ln w="12652">
            <a:solidFill>
              <a:srgbClr val="00FF00"/>
            </a:solidFill>
          </a:ln>
        </p:spPr>
        <p:txBody>
          <a:bodyPr wrap="square" lIns="0" tIns="0" rIns="0" bIns="0" rtlCol="0"/>
          <a:lstStyle/>
          <a:p>
            <a:endParaRPr/>
          </a:p>
        </p:txBody>
      </p:sp>
      <p:sp>
        <p:nvSpPr>
          <p:cNvPr id="78" name="object 78"/>
          <p:cNvSpPr/>
          <p:nvPr/>
        </p:nvSpPr>
        <p:spPr>
          <a:xfrm>
            <a:off x="462887" y="1817082"/>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79" name="object 79"/>
          <p:cNvSpPr/>
          <p:nvPr/>
        </p:nvSpPr>
        <p:spPr>
          <a:xfrm>
            <a:off x="3162369" y="5213958"/>
            <a:ext cx="2377944" cy="450487"/>
          </a:xfrm>
          <a:custGeom>
            <a:avLst/>
            <a:gdLst/>
            <a:ahLst/>
            <a:cxnLst/>
            <a:rect l="l" t="t" r="r" b="b"/>
            <a:pathLst>
              <a:path w="1198880" h="227330">
                <a:moveTo>
                  <a:pt x="1036805" y="226801"/>
                </a:moveTo>
                <a:lnTo>
                  <a:pt x="1198806" y="226801"/>
                </a:lnTo>
                <a:lnTo>
                  <a:pt x="1198806" y="0"/>
                </a:lnTo>
                <a:lnTo>
                  <a:pt x="0" y="0"/>
                </a:lnTo>
                <a:lnTo>
                  <a:pt x="0" y="216236"/>
                </a:lnTo>
              </a:path>
            </a:pathLst>
          </a:custGeom>
          <a:ln w="12652">
            <a:solidFill>
              <a:srgbClr val="00FF00"/>
            </a:solidFill>
          </a:ln>
        </p:spPr>
        <p:txBody>
          <a:bodyPr wrap="square" lIns="0" tIns="0" rIns="0" bIns="0" rtlCol="0"/>
          <a:lstStyle/>
          <a:p>
            <a:endParaRPr/>
          </a:p>
        </p:txBody>
      </p:sp>
      <p:sp>
        <p:nvSpPr>
          <p:cNvPr id="80" name="object 80"/>
          <p:cNvSpPr/>
          <p:nvPr/>
        </p:nvSpPr>
        <p:spPr>
          <a:xfrm>
            <a:off x="3104147" y="5598835"/>
            <a:ext cx="117134" cy="55367"/>
          </a:xfrm>
          <a:custGeom>
            <a:avLst/>
            <a:gdLst/>
            <a:ahLst/>
            <a:cxnLst/>
            <a:rect l="l" t="t" r="r" b="b"/>
            <a:pathLst>
              <a:path w="59055" h="27939">
                <a:moveTo>
                  <a:pt x="58708" y="0"/>
                </a:moveTo>
                <a:lnTo>
                  <a:pt x="49735" y="4299"/>
                </a:lnTo>
                <a:lnTo>
                  <a:pt x="40591" y="12383"/>
                </a:lnTo>
                <a:lnTo>
                  <a:pt x="33166" y="21155"/>
                </a:lnTo>
                <a:lnTo>
                  <a:pt x="29354" y="27519"/>
                </a:lnTo>
                <a:lnTo>
                  <a:pt x="25541" y="21155"/>
                </a:lnTo>
                <a:lnTo>
                  <a:pt x="18117" y="12383"/>
                </a:lnTo>
                <a:lnTo>
                  <a:pt x="8972" y="4299"/>
                </a:lnTo>
                <a:lnTo>
                  <a:pt x="0" y="0"/>
                </a:lnTo>
              </a:path>
            </a:pathLst>
          </a:custGeom>
          <a:ln w="10122">
            <a:solidFill>
              <a:srgbClr val="00FF00"/>
            </a:solidFill>
          </a:ln>
        </p:spPr>
        <p:txBody>
          <a:bodyPr wrap="square" lIns="0" tIns="0" rIns="0" bIns="0" rtlCol="0"/>
          <a:lstStyle/>
          <a:p>
            <a:endParaRPr/>
          </a:p>
        </p:txBody>
      </p:sp>
      <p:sp>
        <p:nvSpPr>
          <p:cNvPr id="81" name="object 81"/>
          <p:cNvSpPr/>
          <p:nvPr/>
        </p:nvSpPr>
        <p:spPr>
          <a:xfrm>
            <a:off x="206187" y="2003664"/>
            <a:ext cx="5527964" cy="4751524"/>
          </a:xfrm>
          <a:custGeom>
            <a:avLst/>
            <a:gdLst/>
            <a:ahLst/>
            <a:cxnLst/>
            <a:rect l="l" t="t" r="r" b="b"/>
            <a:pathLst>
              <a:path w="2787015" h="2397760">
                <a:moveTo>
                  <a:pt x="2527214" y="1976411"/>
                </a:moveTo>
                <a:lnTo>
                  <a:pt x="2786415" y="1976411"/>
                </a:lnTo>
                <a:lnTo>
                  <a:pt x="2786415" y="2397613"/>
                </a:lnTo>
                <a:lnTo>
                  <a:pt x="0" y="2397613"/>
                </a:lnTo>
                <a:lnTo>
                  <a:pt x="0" y="0"/>
                </a:lnTo>
                <a:lnTo>
                  <a:pt x="151435" y="0"/>
                </a:lnTo>
              </a:path>
            </a:pathLst>
          </a:custGeom>
          <a:ln w="12652">
            <a:solidFill>
              <a:srgbClr val="00FF00"/>
            </a:solidFill>
          </a:ln>
        </p:spPr>
        <p:txBody>
          <a:bodyPr wrap="square" lIns="0" tIns="0" rIns="0" bIns="0" rtlCol="0"/>
          <a:lstStyle/>
          <a:p>
            <a:endParaRPr/>
          </a:p>
        </p:txBody>
      </p:sp>
      <p:sp>
        <p:nvSpPr>
          <p:cNvPr id="82" name="object 82"/>
          <p:cNvSpPr/>
          <p:nvPr/>
        </p:nvSpPr>
        <p:spPr>
          <a:xfrm>
            <a:off x="462887" y="1945495"/>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83" name="object 83"/>
          <p:cNvSpPr/>
          <p:nvPr/>
        </p:nvSpPr>
        <p:spPr>
          <a:xfrm>
            <a:off x="5668697" y="3865633"/>
            <a:ext cx="622195" cy="0"/>
          </a:xfrm>
          <a:custGeom>
            <a:avLst/>
            <a:gdLst/>
            <a:ahLst/>
            <a:cxnLst/>
            <a:rect l="l" t="t" r="r" b="b"/>
            <a:pathLst>
              <a:path w="313689">
                <a:moveTo>
                  <a:pt x="0" y="0"/>
                </a:moveTo>
                <a:lnTo>
                  <a:pt x="313436" y="0"/>
                </a:lnTo>
              </a:path>
            </a:pathLst>
          </a:custGeom>
          <a:ln w="12652">
            <a:solidFill>
              <a:srgbClr val="00FF00"/>
            </a:solidFill>
          </a:ln>
        </p:spPr>
        <p:txBody>
          <a:bodyPr wrap="square" lIns="0" tIns="0" rIns="0" bIns="0" rtlCol="0"/>
          <a:lstStyle/>
          <a:p>
            <a:endParaRPr/>
          </a:p>
        </p:txBody>
      </p:sp>
      <p:sp>
        <p:nvSpPr>
          <p:cNvPr id="84" name="object 84"/>
          <p:cNvSpPr/>
          <p:nvPr/>
        </p:nvSpPr>
        <p:spPr>
          <a:xfrm>
            <a:off x="6246722" y="3807465"/>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85" name="object 85"/>
          <p:cNvSpPr/>
          <p:nvPr/>
        </p:nvSpPr>
        <p:spPr>
          <a:xfrm>
            <a:off x="5604075" y="3036995"/>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86" name="object 86"/>
          <p:cNvSpPr/>
          <p:nvPr/>
        </p:nvSpPr>
        <p:spPr>
          <a:xfrm>
            <a:off x="5668698" y="2902548"/>
            <a:ext cx="385589" cy="385235"/>
          </a:xfrm>
          <a:prstGeom prst="rect">
            <a:avLst/>
          </a:prstGeom>
          <a:blipFill>
            <a:blip r:embed="rId2" cstate="print"/>
            <a:stretch>
              <a:fillRect/>
            </a:stretch>
          </a:blipFill>
        </p:spPr>
        <p:txBody>
          <a:bodyPr wrap="square" lIns="0" tIns="0" rIns="0" bIns="0" rtlCol="0"/>
          <a:lstStyle/>
          <a:p>
            <a:endParaRPr/>
          </a:p>
        </p:txBody>
      </p:sp>
      <p:sp>
        <p:nvSpPr>
          <p:cNvPr id="87" name="object 87"/>
          <p:cNvSpPr txBox="1"/>
          <p:nvPr/>
        </p:nvSpPr>
        <p:spPr>
          <a:xfrm>
            <a:off x="5739661" y="2890801"/>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88" name="object 88"/>
          <p:cNvSpPr/>
          <p:nvPr/>
        </p:nvSpPr>
        <p:spPr>
          <a:xfrm>
            <a:off x="5604075" y="4449524"/>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89" name="object 89"/>
          <p:cNvSpPr/>
          <p:nvPr/>
        </p:nvSpPr>
        <p:spPr>
          <a:xfrm>
            <a:off x="5668698" y="4315077"/>
            <a:ext cx="385589" cy="385235"/>
          </a:xfrm>
          <a:prstGeom prst="rect">
            <a:avLst/>
          </a:prstGeom>
          <a:blipFill>
            <a:blip r:embed="rId3" cstate="print"/>
            <a:stretch>
              <a:fillRect/>
            </a:stretch>
          </a:blipFill>
        </p:spPr>
        <p:txBody>
          <a:bodyPr wrap="square" lIns="0" tIns="0" rIns="0" bIns="0" rtlCol="0"/>
          <a:lstStyle/>
          <a:p>
            <a:endParaRPr/>
          </a:p>
        </p:txBody>
      </p:sp>
      <p:sp>
        <p:nvSpPr>
          <p:cNvPr id="90" name="object 90"/>
          <p:cNvSpPr txBox="1"/>
          <p:nvPr/>
        </p:nvSpPr>
        <p:spPr>
          <a:xfrm>
            <a:off x="5739661" y="4303323"/>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91" name="object 91"/>
          <p:cNvSpPr/>
          <p:nvPr/>
        </p:nvSpPr>
        <p:spPr>
          <a:xfrm>
            <a:off x="6311346" y="3737223"/>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92" name="object 92"/>
          <p:cNvSpPr/>
          <p:nvPr/>
        </p:nvSpPr>
        <p:spPr>
          <a:xfrm>
            <a:off x="7468115" y="3737223"/>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93" name="object 93"/>
          <p:cNvSpPr/>
          <p:nvPr/>
        </p:nvSpPr>
        <p:spPr>
          <a:xfrm>
            <a:off x="6311346" y="3994047"/>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94" name="object 94"/>
          <p:cNvSpPr/>
          <p:nvPr/>
        </p:nvSpPr>
        <p:spPr>
          <a:xfrm>
            <a:off x="7468115" y="3994047"/>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95" name="object 95"/>
          <p:cNvSpPr/>
          <p:nvPr/>
        </p:nvSpPr>
        <p:spPr>
          <a:xfrm>
            <a:off x="6311346" y="5021341"/>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96" name="object 96"/>
          <p:cNvSpPr/>
          <p:nvPr/>
        </p:nvSpPr>
        <p:spPr>
          <a:xfrm>
            <a:off x="7468115" y="5021341"/>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97" name="object 97"/>
          <p:cNvSpPr/>
          <p:nvPr/>
        </p:nvSpPr>
        <p:spPr>
          <a:xfrm>
            <a:off x="6311346" y="5663400"/>
            <a:ext cx="1928301" cy="257961"/>
          </a:xfrm>
          <a:custGeom>
            <a:avLst/>
            <a:gdLst/>
            <a:ahLst/>
            <a:cxnLst/>
            <a:rect l="l" t="t" r="r" b="b"/>
            <a:pathLst>
              <a:path w="972185" h="130175">
                <a:moveTo>
                  <a:pt x="0" y="129600"/>
                </a:moveTo>
                <a:lnTo>
                  <a:pt x="0" y="0"/>
                </a:lnTo>
                <a:lnTo>
                  <a:pt x="972005" y="0"/>
                </a:lnTo>
                <a:lnTo>
                  <a:pt x="972005" y="129600"/>
                </a:lnTo>
                <a:lnTo>
                  <a:pt x="0" y="129600"/>
                </a:lnTo>
                <a:close/>
              </a:path>
            </a:pathLst>
          </a:custGeom>
          <a:ln w="10122">
            <a:solidFill>
              <a:srgbClr val="0000FF"/>
            </a:solidFill>
          </a:ln>
        </p:spPr>
        <p:txBody>
          <a:bodyPr wrap="square" lIns="0" tIns="0" rIns="0" bIns="0" rtlCol="0"/>
          <a:lstStyle/>
          <a:p>
            <a:endParaRPr/>
          </a:p>
        </p:txBody>
      </p:sp>
      <p:sp>
        <p:nvSpPr>
          <p:cNvPr id="98" name="object 98"/>
          <p:cNvSpPr/>
          <p:nvPr/>
        </p:nvSpPr>
        <p:spPr>
          <a:xfrm>
            <a:off x="7468115" y="5663400"/>
            <a:ext cx="258198" cy="257961"/>
          </a:xfrm>
          <a:custGeom>
            <a:avLst/>
            <a:gdLst/>
            <a:ahLst/>
            <a:cxnLst/>
            <a:rect l="l" t="t" r="r" b="b"/>
            <a:pathLst>
              <a:path w="130175" h="130175">
                <a:moveTo>
                  <a:pt x="0" y="129600"/>
                </a:moveTo>
                <a:lnTo>
                  <a:pt x="0" y="0"/>
                </a:lnTo>
                <a:lnTo>
                  <a:pt x="129600" y="0"/>
                </a:lnTo>
                <a:lnTo>
                  <a:pt x="129600" y="129600"/>
                </a:lnTo>
                <a:lnTo>
                  <a:pt x="0" y="129600"/>
                </a:lnTo>
                <a:close/>
              </a:path>
            </a:pathLst>
          </a:custGeom>
          <a:ln w="10122">
            <a:solidFill>
              <a:srgbClr val="0000FF"/>
            </a:solidFill>
          </a:ln>
        </p:spPr>
        <p:txBody>
          <a:bodyPr wrap="square" lIns="0" tIns="0" rIns="0" bIns="0" rtlCol="0"/>
          <a:lstStyle/>
          <a:p>
            <a:endParaRPr/>
          </a:p>
        </p:txBody>
      </p:sp>
      <p:sp>
        <p:nvSpPr>
          <p:cNvPr id="99" name="object 99"/>
          <p:cNvSpPr txBox="1"/>
          <p:nvPr/>
        </p:nvSpPr>
        <p:spPr>
          <a:xfrm>
            <a:off x="6452012" y="3494053"/>
            <a:ext cx="149881" cy="465211"/>
          </a:xfrm>
          <a:prstGeom prst="rect">
            <a:avLst/>
          </a:prstGeom>
        </p:spPr>
        <p:txBody>
          <a:bodyPr vert="horz" wrap="square" lIns="0" tIns="33992" rIns="0" bIns="0" rtlCol="0">
            <a:spAutoFit/>
          </a:bodyPr>
          <a:lstStyle/>
          <a:p>
            <a:pPr marL="25179">
              <a:spcBef>
                <a:spcPts val="268"/>
              </a:spcBef>
            </a:pPr>
            <a:r>
              <a:rPr sz="2800" dirty="0">
                <a:solidFill>
                  <a:srgbClr val="0000FF"/>
                </a:solidFill>
                <a:latin typeface="Arial"/>
                <a:cs typeface="Arial"/>
              </a:rPr>
              <a:t>.</a:t>
            </a:r>
            <a:endParaRPr sz="2800">
              <a:latin typeface="Arial"/>
              <a:cs typeface="Arial"/>
            </a:endParaRPr>
          </a:p>
        </p:txBody>
      </p:sp>
      <p:sp>
        <p:nvSpPr>
          <p:cNvPr id="100" name="object 100"/>
          <p:cNvSpPr txBox="1"/>
          <p:nvPr/>
        </p:nvSpPr>
        <p:spPr>
          <a:xfrm>
            <a:off x="7472209" y="3660205"/>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a:latin typeface="Arial"/>
              <a:cs typeface="Arial"/>
            </a:endParaRPr>
          </a:p>
        </p:txBody>
      </p:sp>
      <p:sp>
        <p:nvSpPr>
          <p:cNvPr id="101" name="object 101"/>
          <p:cNvSpPr txBox="1"/>
          <p:nvPr/>
        </p:nvSpPr>
        <p:spPr>
          <a:xfrm>
            <a:off x="6452012" y="3750881"/>
            <a:ext cx="248122" cy="465211"/>
          </a:xfrm>
          <a:prstGeom prst="rect">
            <a:avLst/>
          </a:prstGeom>
        </p:spPr>
        <p:txBody>
          <a:bodyPr vert="horz" wrap="square" lIns="0" tIns="33992" rIns="0" bIns="0" rtlCol="0">
            <a:spAutoFit/>
          </a:bodyPr>
          <a:lstStyle/>
          <a:p>
            <a:pPr marL="25179">
              <a:spcBef>
                <a:spcPts val="268"/>
              </a:spcBef>
            </a:pPr>
            <a:r>
              <a:rPr sz="2800" spc="-10" dirty="0">
                <a:solidFill>
                  <a:srgbClr val="0000FF"/>
                </a:solidFill>
                <a:latin typeface="Arial"/>
                <a:cs typeface="Arial"/>
              </a:rPr>
              <a:t>..</a:t>
            </a:r>
            <a:endParaRPr sz="2800">
              <a:latin typeface="Arial"/>
              <a:cs typeface="Arial"/>
            </a:endParaRPr>
          </a:p>
        </p:txBody>
      </p:sp>
      <p:sp>
        <p:nvSpPr>
          <p:cNvPr id="102" name="object 102"/>
          <p:cNvSpPr txBox="1"/>
          <p:nvPr/>
        </p:nvSpPr>
        <p:spPr>
          <a:xfrm>
            <a:off x="7472209" y="3917035"/>
            <a:ext cx="249382" cy="346048"/>
          </a:xfrm>
          <a:prstGeom prst="rect">
            <a:avLst/>
          </a:prstGeom>
        </p:spPr>
        <p:txBody>
          <a:bodyPr vert="horz" wrap="square" lIns="0" tIns="22661" rIns="0" bIns="0" rtlCol="0">
            <a:spAutoFit/>
          </a:bodyPr>
          <a:lstStyle/>
          <a:p>
            <a:pPr marL="25179">
              <a:spcBef>
                <a:spcPts val="178"/>
              </a:spcBef>
            </a:pPr>
            <a:r>
              <a:rPr sz="2100" spc="-20" dirty="0">
                <a:solidFill>
                  <a:srgbClr val="0000FF"/>
                </a:solidFill>
                <a:latin typeface="Arial"/>
                <a:cs typeface="Arial"/>
              </a:rPr>
              <a:t>D</a:t>
            </a:r>
            <a:endParaRPr sz="2100">
              <a:latin typeface="Arial"/>
              <a:cs typeface="Arial"/>
            </a:endParaRPr>
          </a:p>
        </p:txBody>
      </p:sp>
      <p:sp>
        <p:nvSpPr>
          <p:cNvPr id="103" name="object 103"/>
          <p:cNvSpPr txBox="1"/>
          <p:nvPr/>
        </p:nvSpPr>
        <p:spPr>
          <a:xfrm>
            <a:off x="6452011" y="4949157"/>
            <a:ext cx="1262023" cy="346048"/>
          </a:xfrm>
          <a:prstGeom prst="rect">
            <a:avLst/>
          </a:prstGeom>
        </p:spPr>
        <p:txBody>
          <a:bodyPr vert="horz" wrap="square" lIns="0" tIns="22661" rIns="0" bIns="0" rtlCol="0">
            <a:spAutoFit/>
          </a:bodyPr>
          <a:lstStyle/>
          <a:p>
            <a:pPr marL="25179">
              <a:spcBef>
                <a:spcPts val="178"/>
              </a:spcBef>
              <a:tabLst>
                <a:tab pos="1051224" algn="l"/>
              </a:tabLst>
            </a:pPr>
            <a:r>
              <a:rPr sz="2100" spc="-79" dirty="0">
                <a:solidFill>
                  <a:srgbClr val="0000FF"/>
                </a:solidFill>
                <a:latin typeface="Arial"/>
                <a:cs typeface="Arial"/>
              </a:rPr>
              <a:t>File-C	</a:t>
            </a:r>
            <a:r>
              <a:rPr sz="2100" spc="-20" dirty="0">
                <a:solidFill>
                  <a:srgbClr val="0000FF"/>
                </a:solidFill>
                <a:latin typeface="Arial"/>
                <a:cs typeface="Arial"/>
              </a:rPr>
              <a:t>A</a:t>
            </a:r>
            <a:endParaRPr sz="2100">
              <a:latin typeface="Arial"/>
              <a:cs typeface="Arial"/>
            </a:endParaRPr>
          </a:p>
        </p:txBody>
      </p:sp>
      <p:sp>
        <p:nvSpPr>
          <p:cNvPr id="104" name="object 104"/>
          <p:cNvSpPr/>
          <p:nvPr/>
        </p:nvSpPr>
        <p:spPr>
          <a:xfrm>
            <a:off x="6311346" y="3737223"/>
            <a:ext cx="1928301" cy="2568290"/>
          </a:xfrm>
          <a:custGeom>
            <a:avLst/>
            <a:gdLst/>
            <a:ahLst/>
            <a:cxnLst/>
            <a:rect l="l" t="t" r="r" b="b"/>
            <a:pathLst>
              <a:path w="972185" h="1296035">
                <a:moveTo>
                  <a:pt x="0" y="1296007"/>
                </a:moveTo>
                <a:lnTo>
                  <a:pt x="0" y="0"/>
                </a:lnTo>
                <a:lnTo>
                  <a:pt x="972005" y="0"/>
                </a:lnTo>
                <a:lnTo>
                  <a:pt x="972005" y="1296007"/>
                </a:lnTo>
                <a:lnTo>
                  <a:pt x="0" y="1296007"/>
                </a:lnTo>
                <a:close/>
              </a:path>
            </a:pathLst>
          </a:custGeom>
          <a:ln w="15183">
            <a:solidFill>
              <a:srgbClr val="BF7F3F"/>
            </a:solidFill>
          </a:ln>
        </p:spPr>
        <p:txBody>
          <a:bodyPr wrap="square" lIns="0" tIns="0" rIns="0" bIns="0" rtlCol="0"/>
          <a:lstStyle/>
          <a:p>
            <a:endParaRPr/>
          </a:p>
        </p:txBody>
      </p:sp>
      <p:sp>
        <p:nvSpPr>
          <p:cNvPr id="105" name="object 105"/>
          <p:cNvSpPr/>
          <p:nvPr/>
        </p:nvSpPr>
        <p:spPr>
          <a:xfrm>
            <a:off x="5604075" y="6118877"/>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107" name="object 107"/>
          <p:cNvSpPr/>
          <p:nvPr/>
        </p:nvSpPr>
        <p:spPr>
          <a:xfrm>
            <a:off x="5668698" y="5984428"/>
            <a:ext cx="385589" cy="385235"/>
          </a:xfrm>
          <a:prstGeom prst="rect">
            <a:avLst/>
          </a:prstGeom>
          <a:blipFill>
            <a:blip r:embed="rId2" cstate="print"/>
            <a:stretch>
              <a:fillRect/>
            </a:stretch>
          </a:blipFill>
        </p:spPr>
        <p:txBody>
          <a:bodyPr wrap="square" lIns="0" tIns="0" rIns="0" bIns="0" rtlCol="0"/>
          <a:lstStyle/>
          <a:p>
            <a:endParaRPr/>
          </a:p>
        </p:txBody>
      </p:sp>
      <p:sp>
        <p:nvSpPr>
          <p:cNvPr id="108" name="object 108"/>
          <p:cNvSpPr txBox="1"/>
          <p:nvPr/>
        </p:nvSpPr>
        <p:spPr>
          <a:xfrm>
            <a:off x="5739661" y="5972648"/>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109" name="object 109"/>
          <p:cNvSpPr/>
          <p:nvPr/>
        </p:nvSpPr>
        <p:spPr>
          <a:xfrm>
            <a:off x="5990022" y="3416193"/>
            <a:ext cx="1992534" cy="450487"/>
          </a:xfrm>
          <a:custGeom>
            <a:avLst/>
            <a:gdLst/>
            <a:ahLst/>
            <a:cxnLst/>
            <a:rect l="l" t="t" r="r" b="b"/>
            <a:pathLst>
              <a:path w="1004570" h="227330">
                <a:moveTo>
                  <a:pt x="1004405" y="226801"/>
                </a:moveTo>
                <a:lnTo>
                  <a:pt x="1004405" y="0"/>
                </a:lnTo>
                <a:lnTo>
                  <a:pt x="0" y="0"/>
                </a:lnTo>
                <a:lnTo>
                  <a:pt x="0" y="216236"/>
                </a:lnTo>
              </a:path>
            </a:pathLst>
          </a:custGeom>
          <a:ln w="12652">
            <a:solidFill>
              <a:srgbClr val="00FF00"/>
            </a:solidFill>
          </a:ln>
        </p:spPr>
        <p:txBody>
          <a:bodyPr wrap="square" lIns="0" tIns="0" rIns="0" bIns="0" rtlCol="0"/>
          <a:lstStyle/>
          <a:p>
            <a:endParaRPr/>
          </a:p>
        </p:txBody>
      </p:sp>
      <p:sp>
        <p:nvSpPr>
          <p:cNvPr id="110" name="object 110"/>
          <p:cNvSpPr/>
          <p:nvPr/>
        </p:nvSpPr>
        <p:spPr>
          <a:xfrm>
            <a:off x="5931799" y="3801071"/>
            <a:ext cx="117134" cy="55367"/>
          </a:xfrm>
          <a:custGeom>
            <a:avLst/>
            <a:gdLst/>
            <a:ahLst/>
            <a:cxnLst/>
            <a:rect l="l" t="t" r="r" b="b"/>
            <a:pathLst>
              <a:path w="59055" h="27939">
                <a:moveTo>
                  <a:pt x="58708" y="0"/>
                </a:moveTo>
                <a:lnTo>
                  <a:pt x="49735" y="4299"/>
                </a:lnTo>
                <a:lnTo>
                  <a:pt x="40591" y="12383"/>
                </a:lnTo>
                <a:lnTo>
                  <a:pt x="33166" y="21155"/>
                </a:lnTo>
                <a:lnTo>
                  <a:pt x="29354" y="27519"/>
                </a:lnTo>
                <a:lnTo>
                  <a:pt x="25541" y="21155"/>
                </a:lnTo>
                <a:lnTo>
                  <a:pt x="18117" y="12383"/>
                </a:lnTo>
                <a:lnTo>
                  <a:pt x="8972" y="4299"/>
                </a:lnTo>
                <a:lnTo>
                  <a:pt x="0" y="0"/>
                </a:lnTo>
              </a:path>
            </a:pathLst>
          </a:custGeom>
          <a:ln w="10122">
            <a:solidFill>
              <a:srgbClr val="00FF00"/>
            </a:solidFill>
          </a:ln>
        </p:spPr>
        <p:txBody>
          <a:bodyPr wrap="square" lIns="0" tIns="0" rIns="0" bIns="0" rtlCol="0"/>
          <a:lstStyle/>
          <a:p>
            <a:endParaRPr/>
          </a:p>
        </p:txBody>
      </p:sp>
      <p:sp>
        <p:nvSpPr>
          <p:cNvPr id="111" name="object 111"/>
          <p:cNvSpPr/>
          <p:nvPr/>
        </p:nvSpPr>
        <p:spPr>
          <a:xfrm>
            <a:off x="2776781" y="1811046"/>
            <a:ext cx="5784902" cy="2311586"/>
          </a:xfrm>
          <a:custGeom>
            <a:avLst/>
            <a:gdLst/>
            <a:ahLst/>
            <a:cxnLst/>
            <a:rect l="l" t="t" r="r" b="b"/>
            <a:pathLst>
              <a:path w="2916554" h="1166495">
                <a:moveTo>
                  <a:pt x="2624415" y="1166406"/>
                </a:moveTo>
                <a:lnTo>
                  <a:pt x="2916016" y="1166406"/>
                </a:lnTo>
                <a:lnTo>
                  <a:pt x="2916016" y="0"/>
                </a:lnTo>
                <a:lnTo>
                  <a:pt x="0" y="0"/>
                </a:lnTo>
                <a:lnTo>
                  <a:pt x="0" y="378237"/>
                </a:lnTo>
              </a:path>
            </a:pathLst>
          </a:custGeom>
          <a:ln w="12652">
            <a:solidFill>
              <a:srgbClr val="00FF00"/>
            </a:solidFill>
          </a:ln>
        </p:spPr>
        <p:txBody>
          <a:bodyPr wrap="square" lIns="0" tIns="0" rIns="0" bIns="0" rtlCol="0"/>
          <a:lstStyle/>
          <a:p>
            <a:endParaRPr/>
          </a:p>
        </p:txBody>
      </p:sp>
      <p:sp>
        <p:nvSpPr>
          <p:cNvPr id="112" name="object 112"/>
          <p:cNvSpPr/>
          <p:nvPr/>
        </p:nvSpPr>
        <p:spPr>
          <a:xfrm>
            <a:off x="2718558" y="2516953"/>
            <a:ext cx="117134" cy="55367"/>
          </a:xfrm>
          <a:custGeom>
            <a:avLst/>
            <a:gdLst/>
            <a:ahLst/>
            <a:cxnLst/>
            <a:rect l="l" t="t" r="r" b="b"/>
            <a:pathLst>
              <a:path w="59055" h="27940">
                <a:moveTo>
                  <a:pt x="58708" y="0"/>
                </a:moveTo>
                <a:lnTo>
                  <a:pt x="49735" y="4299"/>
                </a:lnTo>
                <a:lnTo>
                  <a:pt x="40591" y="12383"/>
                </a:lnTo>
                <a:lnTo>
                  <a:pt x="33166" y="21155"/>
                </a:lnTo>
                <a:lnTo>
                  <a:pt x="29354" y="27519"/>
                </a:lnTo>
                <a:lnTo>
                  <a:pt x="25541" y="21155"/>
                </a:lnTo>
                <a:lnTo>
                  <a:pt x="18117" y="12383"/>
                </a:lnTo>
                <a:lnTo>
                  <a:pt x="8972" y="4299"/>
                </a:lnTo>
                <a:lnTo>
                  <a:pt x="0" y="0"/>
                </a:lnTo>
              </a:path>
            </a:pathLst>
          </a:custGeom>
          <a:ln w="10122">
            <a:solidFill>
              <a:srgbClr val="00FF00"/>
            </a:solidFill>
          </a:ln>
        </p:spPr>
        <p:txBody>
          <a:bodyPr wrap="square" lIns="0" tIns="0" rIns="0" bIns="0" rtlCol="0"/>
          <a:lstStyle/>
          <a:p>
            <a:endParaRPr/>
          </a:p>
        </p:txBody>
      </p:sp>
      <p:sp>
        <p:nvSpPr>
          <p:cNvPr id="113" name="object 113"/>
          <p:cNvSpPr/>
          <p:nvPr/>
        </p:nvSpPr>
        <p:spPr>
          <a:xfrm>
            <a:off x="7982233" y="5149751"/>
            <a:ext cx="557960" cy="0"/>
          </a:xfrm>
          <a:custGeom>
            <a:avLst/>
            <a:gdLst/>
            <a:ahLst/>
            <a:cxnLst/>
            <a:rect l="l" t="t" r="r" b="b"/>
            <a:pathLst>
              <a:path w="281304">
                <a:moveTo>
                  <a:pt x="0" y="0"/>
                </a:moveTo>
                <a:lnTo>
                  <a:pt x="281036" y="0"/>
                </a:lnTo>
              </a:path>
            </a:pathLst>
          </a:custGeom>
          <a:ln w="12652">
            <a:solidFill>
              <a:srgbClr val="00FF00"/>
            </a:solidFill>
          </a:ln>
        </p:spPr>
        <p:txBody>
          <a:bodyPr wrap="square" lIns="0" tIns="0" rIns="0" bIns="0" rtlCol="0"/>
          <a:lstStyle/>
          <a:p>
            <a:endParaRPr/>
          </a:p>
        </p:txBody>
      </p:sp>
      <p:sp>
        <p:nvSpPr>
          <p:cNvPr id="114" name="object 114"/>
          <p:cNvSpPr/>
          <p:nvPr/>
        </p:nvSpPr>
        <p:spPr>
          <a:xfrm>
            <a:off x="8495992" y="5091583"/>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115" name="object 115"/>
          <p:cNvSpPr/>
          <p:nvPr/>
        </p:nvSpPr>
        <p:spPr>
          <a:xfrm>
            <a:off x="8560616" y="4957136"/>
            <a:ext cx="385589" cy="385235"/>
          </a:xfrm>
          <a:prstGeom prst="rect">
            <a:avLst/>
          </a:prstGeom>
          <a:blipFill>
            <a:blip r:embed="rId3" cstate="print"/>
            <a:stretch>
              <a:fillRect/>
            </a:stretch>
          </a:blipFill>
        </p:spPr>
        <p:txBody>
          <a:bodyPr wrap="square" lIns="0" tIns="0" rIns="0" bIns="0" rtlCol="0"/>
          <a:lstStyle/>
          <a:p>
            <a:endParaRPr/>
          </a:p>
        </p:txBody>
      </p:sp>
      <p:sp>
        <p:nvSpPr>
          <p:cNvPr id="116" name="object 116"/>
          <p:cNvSpPr txBox="1"/>
          <p:nvPr/>
        </p:nvSpPr>
        <p:spPr>
          <a:xfrm>
            <a:off x="8631559" y="4945358"/>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117" name="object 117"/>
          <p:cNvSpPr/>
          <p:nvPr/>
        </p:nvSpPr>
        <p:spPr>
          <a:xfrm>
            <a:off x="7982233" y="5791810"/>
            <a:ext cx="557960" cy="0"/>
          </a:xfrm>
          <a:custGeom>
            <a:avLst/>
            <a:gdLst/>
            <a:ahLst/>
            <a:cxnLst/>
            <a:rect l="l" t="t" r="r" b="b"/>
            <a:pathLst>
              <a:path w="281304">
                <a:moveTo>
                  <a:pt x="0" y="0"/>
                </a:moveTo>
                <a:lnTo>
                  <a:pt x="281036" y="0"/>
                </a:lnTo>
              </a:path>
            </a:pathLst>
          </a:custGeom>
          <a:ln w="12652">
            <a:solidFill>
              <a:srgbClr val="00FF00"/>
            </a:solidFill>
          </a:ln>
        </p:spPr>
        <p:txBody>
          <a:bodyPr wrap="square" lIns="0" tIns="0" rIns="0" bIns="0" rtlCol="0"/>
          <a:lstStyle/>
          <a:p>
            <a:endParaRPr/>
          </a:p>
        </p:txBody>
      </p:sp>
      <p:sp>
        <p:nvSpPr>
          <p:cNvPr id="118" name="object 118"/>
          <p:cNvSpPr/>
          <p:nvPr/>
        </p:nvSpPr>
        <p:spPr>
          <a:xfrm>
            <a:off x="8495992" y="5733642"/>
            <a:ext cx="55418" cy="117026"/>
          </a:xfrm>
          <a:custGeom>
            <a:avLst/>
            <a:gdLst/>
            <a:ahLst/>
            <a:cxnLst/>
            <a:rect l="l" t="t" r="r" b="b"/>
            <a:pathLst>
              <a:path w="27939" h="59055">
                <a:moveTo>
                  <a:pt x="0" y="0"/>
                </a:moveTo>
                <a:lnTo>
                  <a:pt x="4299" y="8972"/>
                </a:lnTo>
                <a:lnTo>
                  <a:pt x="12383" y="18117"/>
                </a:lnTo>
                <a:lnTo>
                  <a:pt x="21155" y="25541"/>
                </a:lnTo>
                <a:lnTo>
                  <a:pt x="27519" y="29354"/>
                </a:lnTo>
                <a:lnTo>
                  <a:pt x="21155" y="33166"/>
                </a:lnTo>
                <a:lnTo>
                  <a:pt x="12383" y="40591"/>
                </a:lnTo>
                <a:lnTo>
                  <a:pt x="4299" y="49735"/>
                </a:lnTo>
                <a:lnTo>
                  <a:pt x="0" y="58708"/>
                </a:lnTo>
              </a:path>
            </a:pathLst>
          </a:custGeom>
          <a:ln w="10122">
            <a:solidFill>
              <a:srgbClr val="00FF00"/>
            </a:solidFill>
          </a:ln>
        </p:spPr>
        <p:txBody>
          <a:bodyPr wrap="square" lIns="0" tIns="0" rIns="0" bIns="0" rtlCol="0"/>
          <a:lstStyle/>
          <a:p>
            <a:endParaRPr/>
          </a:p>
        </p:txBody>
      </p:sp>
      <p:sp>
        <p:nvSpPr>
          <p:cNvPr id="119" name="object 119"/>
          <p:cNvSpPr/>
          <p:nvPr/>
        </p:nvSpPr>
        <p:spPr>
          <a:xfrm>
            <a:off x="8560616" y="5599195"/>
            <a:ext cx="385589" cy="385235"/>
          </a:xfrm>
          <a:prstGeom prst="rect">
            <a:avLst/>
          </a:prstGeom>
          <a:blipFill>
            <a:blip r:embed="rId3" cstate="print"/>
            <a:stretch>
              <a:fillRect/>
            </a:stretch>
          </a:blipFill>
        </p:spPr>
        <p:txBody>
          <a:bodyPr wrap="square" lIns="0" tIns="0" rIns="0" bIns="0" rtlCol="0"/>
          <a:lstStyle/>
          <a:p>
            <a:endParaRPr/>
          </a:p>
        </p:txBody>
      </p:sp>
      <p:sp>
        <p:nvSpPr>
          <p:cNvPr id="120" name="object 120"/>
          <p:cNvSpPr txBox="1"/>
          <p:nvPr/>
        </p:nvSpPr>
        <p:spPr>
          <a:xfrm>
            <a:off x="8631559" y="5587417"/>
            <a:ext cx="207818" cy="346048"/>
          </a:xfrm>
          <a:prstGeom prst="rect">
            <a:avLst/>
          </a:prstGeom>
        </p:spPr>
        <p:txBody>
          <a:bodyPr vert="horz" wrap="square" lIns="0" tIns="22661" rIns="0" bIns="0" rtlCol="0">
            <a:spAutoFit/>
          </a:bodyPr>
          <a:lstStyle/>
          <a:p>
            <a:pPr marL="25179">
              <a:spcBef>
                <a:spcPts val="178"/>
              </a:spcBef>
            </a:pPr>
            <a:r>
              <a:rPr sz="2100" i="1" spc="69" dirty="0">
                <a:solidFill>
                  <a:srgbClr val="FFF200"/>
                </a:solidFill>
                <a:latin typeface="Trebuchet MS"/>
                <a:cs typeface="Trebuchet MS"/>
              </a:rPr>
              <a:t>F</a:t>
            </a:r>
            <a:endParaRPr sz="2100">
              <a:latin typeface="Trebuchet MS"/>
              <a:cs typeface="Trebuchet MS"/>
            </a:endParaRPr>
          </a:p>
        </p:txBody>
      </p:sp>
      <p:sp>
        <p:nvSpPr>
          <p:cNvPr id="121" name="object 121"/>
          <p:cNvSpPr/>
          <p:nvPr/>
        </p:nvSpPr>
        <p:spPr>
          <a:xfrm>
            <a:off x="2455456" y="1490018"/>
            <a:ext cx="3214255" cy="5136579"/>
          </a:xfrm>
          <a:custGeom>
            <a:avLst/>
            <a:gdLst/>
            <a:ahLst/>
            <a:cxnLst/>
            <a:rect l="l" t="t" r="r" b="b"/>
            <a:pathLst>
              <a:path w="1620520" h="2592070">
                <a:moveTo>
                  <a:pt x="0" y="2592014"/>
                </a:moveTo>
                <a:lnTo>
                  <a:pt x="0" y="0"/>
                </a:lnTo>
                <a:lnTo>
                  <a:pt x="1620009" y="0"/>
                </a:lnTo>
                <a:lnTo>
                  <a:pt x="1620009" y="2592014"/>
                </a:lnTo>
                <a:lnTo>
                  <a:pt x="0" y="2592014"/>
                </a:lnTo>
                <a:close/>
              </a:path>
            </a:pathLst>
          </a:custGeom>
          <a:solidFill>
            <a:srgbClr val="E1F4FD"/>
          </a:solidFill>
        </p:spPr>
        <p:txBody>
          <a:bodyPr wrap="square" lIns="0" tIns="0" rIns="0" bIns="0" rtlCol="0"/>
          <a:lstStyle/>
          <a:p>
            <a:endParaRPr/>
          </a:p>
        </p:txBody>
      </p:sp>
      <p:sp>
        <p:nvSpPr>
          <p:cNvPr id="122" name="object 122"/>
          <p:cNvSpPr/>
          <p:nvPr/>
        </p:nvSpPr>
        <p:spPr>
          <a:xfrm>
            <a:off x="2455456" y="1490018"/>
            <a:ext cx="3214255" cy="5136579"/>
          </a:xfrm>
          <a:custGeom>
            <a:avLst/>
            <a:gdLst/>
            <a:ahLst/>
            <a:cxnLst/>
            <a:rect l="l" t="t" r="r" b="b"/>
            <a:pathLst>
              <a:path w="1620520" h="2592070">
                <a:moveTo>
                  <a:pt x="0" y="2592014"/>
                </a:moveTo>
                <a:lnTo>
                  <a:pt x="0" y="0"/>
                </a:lnTo>
                <a:lnTo>
                  <a:pt x="1620009" y="0"/>
                </a:lnTo>
                <a:lnTo>
                  <a:pt x="1620009" y="2592014"/>
                </a:lnTo>
                <a:lnTo>
                  <a:pt x="0" y="2592014"/>
                </a:lnTo>
                <a:close/>
              </a:path>
            </a:pathLst>
          </a:custGeom>
          <a:ln w="15183">
            <a:solidFill>
              <a:srgbClr val="BF7F3F"/>
            </a:solidFill>
          </a:ln>
        </p:spPr>
        <p:txBody>
          <a:bodyPr wrap="square" lIns="0" tIns="0" rIns="0" bIns="0" rtlCol="0"/>
          <a:lstStyle/>
          <a:p>
            <a:endParaRPr/>
          </a:p>
        </p:txBody>
      </p:sp>
      <p:sp>
        <p:nvSpPr>
          <p:cNvPr id="123" name="object 123"/>
          <p:cNvSpPr txBox="1"/>
          <p:nvPr/>
        </p:nvSpPr>
        <p:spPr>
          <a:xfrm>
            <a:off x="2655413" y="1798252"/>
            <a:ext cx="749405" cy="346048"/>
          </a:xfrm>
          <a:prstGeom prst="rect">
            <a:avLst/>
          </a:prstGeom>
        </p:spPr>
        <p:txBody>
          <a:bodyPr vert="horz" wrap="square" lIns="0" tIns="22661" rIns="0" bIns="0" rtlCol="0">
            <a:spAutoFit/>
          </a:bodyPr>
          <a:lstStyle/>
          <a:p>
            <a:pPr marL="25179">
              <a:spcBef>
                <a:spcPts val="178"/>
              </a:spcBef>
            </a:pPr>
            <a:r>
              <a:rPr sz="2100" spc="-89" dirty="0">
                <a:solidFill>
                  <a:srgbClr val="00AEEF"/>
                </a:solidFill>
                <a:latin typeface="Arial"/>
                <a:cs typeface="Arial"/>
              </a:rPr>
              <a:t>DATA</a:t>
            </a:r>
            <a:endParaRPr sz="2100">
              <a:latin typeface="Arial"/>
              <a:cs typeface="Arial"/>
            </a:endParaRPr>
          </a:p>
        </p:txBody>
      </p:sp>
      <p:sp>
        <p:nvSpPr>
          <p:cNvPr id="124" name="object 124"/>
          <p:cNvSpPr txBox="1"/>
          <p:nvPr/>
        </p:nvSpPr>
        <p:spPr>
          <a:xfrm>
            <a:off x="3298037" y="2251786"/>
            <a:ext cx="779633" cy="346048"/>
          </a:xfrm>
          <a:prstGeom prst="rect">
            <a:avLst/>
          </a:prstGeom>
        </p:spPr>
        <p:txBody>
          <a:bodyPr vert="horz" wrap="square" lIns="0" tIns="22661" rIns="0" bIns="0" rtlCol="0">
            <a:spAutoFit/>
          </a:bodyPr>
          <a:lstStyle/>
          <a:p>
            <a:pPr marL="25179">
              <a:spcBef>
                <a:spcPts val="178"/>
              </a:spcBef>
            </a:pPr>
            <a:r>
              <a:rPr sz="2100" b="1" spc="-69" dirty="0">
                <a:solidFill>
                  <a:srgbClr val="00FF00"/>
                </a:solidFill>
                <a:latin typeface="Arial"/>
                <a:cs typeface="Arial"/>
              </a:rPr>
              <a:t>Sub-1</a:t>
            </a:r>
            <a:endParaRPr sz="2100">
              <a:latin typeface="Arial"/>
              <a:cs typeface="Arial"/>
            </a:endParaRPr>
          </a:p>
        </p:txBody>
      </p:sp>
      <p:sp>
        <p:nvSpPr>
          <p:cNvPr id="125" name="object 125"/>
          <p:cNvSpPr txBox="1"/>
          <p:nvPr/>
        </p:nvSpPr>
        <p:spPr>
          <a:xfrm>
            <a:off x="3940686" y="2701974"/>
            <a:ext cx="709101" cy="346048"/>
          </a:xfrm>
          <a:prstGeom prst="rect">
            <a:avLst/>
          </a:prstGeom>
        </p:spPr>
        <p:txBody>
          <a:bodyPr vert="horz" wrap="square" lIns="0" tIns="22661" rIns="0" bIns="0" rtlCol="0">
            <a:spAutoFit/>
          </a:bodyPr>
          <a:lstStyle/>
          <a:p>
            <a:pPr marL="25179">
              <a:spcBef>
                <a:spcPts val="178"/>
              </a:spcBef>
            </a:pPr>
            <a:r>
              <a:rPr sz="2100" spc="-69" dirty="0">
                <a:latin typeface="Arial"/>
                <a:cs typeface="Arial"/>
              </a:rPr>
              <a:t>File-F</a:t>
            </a:r>
            <a:endParaRPr sz="2100">
              <a:latin typeface="Arial"/>
              <a:cs typeface="Arial"/>
            </a:endParaRPr>
          </a:p>
        </p:txBody>
      </p:sp>
      <p:sp>
        <p:nvSpPr>
          <p:cNvPr id="126" name="object 126"/>
          <p:cNvSpPr txBox="1"/>
          <p:nvPr/>
        </p:nvSpPr>
        <p:spPr>
          <a:xfrm>
            <a:off x="3940686" y="3150675"/>
            <a:ext cx="930774" cy="346048"/>
          </a:xfrm>
          <a:prstGeom prst="rect">
            <a:avLst/>
          </a:prstGeom>
        </p:spPr>
        <p:txBody>
          <a:bodyPr vert="horz" wrap="square" lIns="0" tIns="22661" rIns="0" bIns="0" rtlCol="0">
            <a:spAutoFit/>
          </a:bodyPr>
          <a:lstStyle/>
          <a:p>
            <a:pPr marL="25179">
              <a:spcBef>
                <a:spcPts val="178"/>
              </a:spcBef>
            </a:pPr>
            <a:r>
              <a:rPr sz="2100" b="1" spc="-59" dirty="0">
                <a:solidFill>
                  <a:srgbClr val="00FF00"/>
                </a:solidFill>
                <a:latin typeface="Arial"/>
                <a:cs typeface="Arial"/>
              </a:rPr>
              <a:t>Sub-11</a:t>
            </a:r>
            <a:endParaRPr sz="2100">
              <a:latin typeface="Arial"/>
              <a:cs typeface="Arial"/>
            </a:endParaRPr>
          </a:p>
        </p:txBody>
      </p:sp>
      <p:sp>
        <p:nvSpPr>
          <p:cNvPr id="127" name="object 127"/>
          <p:cNvSpPr txBox="1"/>
          <p:nvPr/>
        </p:nvSpPr>
        <p:spPr>
          <a:xfrm>
            <a:off x="4583334" y="3480865"/>
            <a:ext cx="750664" cy="897971"/>
          </a:xfrm>
          <a:prstGeom prst="rect">
            <a:avLst/>
          </a:prstGeom>
        </p:spPr>
        <p:txBody>
          <a:bodyPr vert="horz" wrap="square" lIns="0" tIns="25179" rIns="0" bIns="0" rtlCol="0">
            <a:spAutoFit/>
          </a:bodyPr>
          <a:lstStyle/>
          <a:p>
            <a:pPr marL="25179" marR="10072">
              <a:lnSpc>
                <a:spcPct val="135300"/>
              </a:lnSpc>
              <a:spcBef>
                <a:spcPts val="198"/>
              </a:spcBef>
            </a:pPr>
            <a:r>
              <a:rPr sz="2100" spc="-79" dirty="0">
                <a:latin typeface="Arial"/>
                <a:cs typeface="Arial"/>
              </a:rPr>
              <a:t>File-C  </a:t>
            </a:r>
            <a:r>
              <a:rPr sz="2100" spc="-50" dirty="0">
                <a:latin typeface="Arial"/>
                <a:cs typeface="Arial"/>
              </a:rPr>
              <a:t>File-D</a:t>
            </a:r>
            <a:endParaRPr sz="2100">
              <a:latin typeface="Arial"/>
              <a:cs typeface="Arial"/>
            </a:endParaRPr>
          </a:p>
        </p:txBody>
      </p:sp>
      <p:sp>
        <p:nvSpPr>
          <p:cNvPr id="128" name="object 128"/>
          <p:cNvSpPr txBox="1"/>
          <p:nvPr/>
        </p:nvSpPr>
        <p:spPr>
          <a:xfrm>
            <a:off x="3940685" y="4499726"/>
            <a:ext cx="735550" cy="346048"/>
          </a:xfrm>
          <a:prstGeom prst="rect">
            <a:avLst/>
          </a:prstGeom>
        </p:spPr>
        <p:txBody>
          <a:bodyPr vert="horz" wrap="square" lIns="0" tIns="22661" rIns="0" bIns="0" rtlCol="0">
            <a:spAutoFit/>
          </a:bodyPr>
          <a:lstStyle/>
          <a:p>
            <a:pPr marL="25179">
              <a:spcBef>
                <a:spcPts val="178"/>
              </a:spcBef>
            </a:pPr>
            <a:r>
              <a:rPr sz="2100" spc="-50" dirty="0">
                <a:latin typeface="Arial"/>
                <a:cs typeface="Arial"/>
              </a:rPr>
              <a:t>File-B</a:t>
            </a:r>
            <a:endParaRPr sz="2100">
              <a:latin typeface="Arial"/>
              <a:cs typeface="Arial"/>
            </a:endParaRPr>
          </a:p>
        </p:txBody>
      </p:sp>
      <p:sp>
        <p:nvSpPr>
          <p:cNvPr id="129" name="object 129"/>
          <p:cNvSpPr txBox="1"/>
          <p:nvPr/>
        </p:nvSpPr>
        <p:spPr>
          <a:xfrm>
            <a:off x="3298037" y="5141761"/>
            <a:ext cx="735550" cy="346048"/>
          </a:xfrm>
          <a:prstGeom prst="rect">
            <a:avLst/>
          </a:prstGeom>
        </p:spPr>
        <p:txBody>
          <a:bodyPr vert="horz" wrap="square" lIns="0" tIns="22661" rIns="0" bIns="0" rtlCol="0">
            <a:spAutoFit/>
          </a:bodyPr>
          <a:lstStyle/>
          <a:p>
            <a:pPr marL="25179">
              <a:spcBef>
                <a:spcPts val="178"/>
              </a:spcBef>
            </a:pPr>
            <a:r>
              <a:rPr sz="2100" spc="-50" dirty="0">
                <a:latin typeface="Arial"/>
                <a:cs typeface="Arial"/>
              </a:rPr>
              <a:t>File-A</a:t>
            </a:r>
            <a:endParaRPr sz="2100">
              <a:latin typeface="Arial"/>
              <a:cs typeface="Arial"/>
            </a:endParaRPr>
          </a:p>
        </p:txBody>
      </p:sp>
      <p:sp>
        <p:nvSpPr>
          <p:cNvPr id="130" name="object 130"/>
          <p:cNvSpPr txBox="1"/>
          <p:nvPr/>
        </p:nvSpPr>
        <p:spPr>
          <a:xfrm>
            <a:off x="3298037" y="5783065"/>
            <a:ext cx="779633" cy="346048"/>
          </a:xfrm>
          <a:prstGeom prst="rect">
            <a:avLst/>
          </a:prstGeom>
        </p:spPr>
        <p:txBody>
          <a:bodyPr vert="horz" wrap="square" lIns="0" tIns="22661" rIns="0" bIns="0" rtlCol="0">
            <a:spAutoFit/>
          </a:bodyPr>
          <a:lstStyle/>
          <a:p>
            <a:pPr marL="25179">
              <a:spcBef>
                <a:spcPts val="178"/>
              </a:spcBef>
            </a:pPr>
            <a:r>
              <a:rPr sz="2100" b="1" spc="-69" dirty="0">
                <a:solidFill>
                  <a:srgbClr val="00FF00"/>
                </a:solidFill>
                <a:latin typeface="Arial"/>
                <a:cs typeface="Arial"/>
              </a:rPr>
              <a:t>Sub-2</a:t>
            </a:r>
            <a:endParaRPr sz="2100">
              <a:latin typeface="Arial"/>
              <a:cs typeface="Arial"/>
            </a:endParaRPr>
          </a:p>
        </p:txBody>
      </p:sp>
      <p:sp>
        <p:nvSpPr>
          <p:cNvPr id="131" name="object 131"/>
          <p:cNvSpPr txBox="1"/>
          <p:nvPr/>
        </p:nvSpPr>
        <p:spPr>
          <a:xfrm>
            <a:off x="3940686" y="6233251"/>
            <a:ext cx="716658" cy="346048"/>
          </a:xfrm>
          <a:prstGeom prst="rect">
            <a:avLst/>
          </a:prstGeom>
        </p:spPr>
        <p:txBody>
          <a:bodyPr vert="horz" wrap="square" lIns="0" tIns="22661" rIns="0" bIns="0" rtlCol="0">
            <a:spAutoFit/>
          </a:bodyPr>
          <a:lstStyle/>
          <a:p>
            <a:pPr marL="25179">
              <a:spcBef>
                <a:spcPts val="178"/>
              </a:spcBef>
            </a:pPr>
            <a:r>
              <a:rPr sz="2100" spc="-79" dirty="0">
                <a:latin typeface="Arial"/>
                <a:cs typeface="Arial"/>
              </a:rPr>
              <a:t>File-E</a:t>
            </a:r>
            <a:endParaRPr sz="2100">
              <a:latin typeface="Arial"/>
              <a:cs typeface="Arial"/>
            </a:endParaRPr>
          </a:p>
        </p:txBody>
      </p:sp>
      <p:sp>
        <p:nvSpPr>
          <p:cNvPr id="132" name="object 132"/>
          <p:cNvSpPr/>
          <p:nvPr/>
        </p:nvSpPr>
        <p:spPr>
          <a:xfrm>
            <a:off x="2648251" y="1875254"/>
            <a:ext cx="0" cy="257961"/>
          </a:xfrm>
          <a:custGeom>
            <a:avLst/>
            <a:gdLst/>
            <a:ahLst/>
            <a:cxnLst/>
            <a:rect l="l" t="t" r="r" b="b"/>
            <a:pathLst>
              <a:path h="130175">
                <a:moveTo>
                  <a:pt x="0" y="129600"/>
                </a:moveTo>
                <a:lnTo>
                  <a:pt x="0" y="0"/>
                </a:lnTo>
              </a:path>
            </a:pathLst>
          </a:custGeom>
          <a:ln w="10122">
            <a:solidFill>
              <a:srgbClr val="0000FF"/>
            </a:solidFill>
          </a:ln>
        </p:spPr>
        <p:txBody>
          <a:bodyPr wrap="square" lIns="0" tIns="0" rIns="0" bIns="0" rtlCol="0"/>
          <a:lstStyle/>
          <a:p>
            <a:endParaRPr/>
          </a:p>
        </p:txBody>
      </p:sp>
      <p:sp>
        <p:nvSpPr>
          <p:cNvPr id="133" name="object 133"/>
          <p:cNvSpPr/>
          <p:nvPr/>
        </p:nvSpPr>
        <p:spPr>
          <a:xfrm>
            <a:off x="2648252" y="2132075"/>
            <a:ext cx="772076" cy="0"/>
          </a:xfrm>
          <a:custGeom>
            <a:avLst/>
            <a:gdLst/>
            <a:ahLst/>
            <a:cxnLst/>
            <a:rect l="l" t="t" r="r" b="b"/>
            <a:pathLst>
              <a:path w="389255">
                <a:moveTo>
                  <a:pt x="0" y="0"/>
                </a:moveTo>
                <a:lnTo>
                  <a:pt x="388802" y="0"/>
                </a:lnTo>
              </a:path>
            </a:pathLst>
          </a:custGeom>
          <a:ln w="10122">
            <a:solidFill>
              <a:srgbClr val="0000FF"/>
            </a:solidFill>
          </a:ln>
        </p:spPr>
        <p:txBody>
          <a:bodyPr wrap="square" lIns="0" tIns="0" rIns="0" bIns="0" rtlCol="0"/>
          <a:lstStyle/>
          <a:p>
            <a:endParaRPr/>
          </a:p>
        </p:txBody>
      </p:sp>
      <p:sp>
        <p:nvSpPr>
          <p:cNvPr id="134" name="object 134"/>
          <p:cNvSpPr/>
          <p:nvPr/>
        </p:nvSpPr>
        <p:spPr>
          <a:xfrm>
            <a:off x="3290898" y="2324694"/>
            <a:ext cx="0" cy="257961"/>
          </a:xfrm>
          <a:custGeom>
            <a:avLst/>
            <a:gdLst/>
            <a:ahLst/>
            <a:cxnLst/>
            <a:rect l="l" t="t" r="r" b="b"/>
            <a:pathLst>
              <a:path h="130175">
                <a:moveTo>
                  <a:pt x="0" y="129600"/>
                </a:moveTo>
                <a:lnTo>
                  <a:pt x="0" y="0"/>
                </a:lnTo>
              </a:path>
            </a:pathLst>
          </a:custGeom>
          <a:ln w="10122">
            <a:solidFill>
              <a:srgbClr val="0000FF"/>
            </a:solidFill>
          </a:ln>
        </p:spPr>
        <p:txBody>
          <a:bodyPr wrap="square" lIns="0" tIns="0" rIns="0" bIns="0" rtlCol="0"/>
          <a:lstStyle/>
          <a:p>
            <a:endParaRPr/>
          </a:p>
        </p:txBody>
      </p:sp>
      <p:sp>
        <p:nvSpPr>
          <p:cNvPr id="135" name="object 135"/>
          <p:cNvSpPr/>
          <p:nvPr/>
        </p:nvSpPr>
        <p:spPr>
          <a:xfrm>
            <a:off x="3290898" y="2581517"/>
            <a:ext cx="836311" cy="0"/>
          </a:xfrm>
          <a:custGeom>
            <a:avLst/>
            <a:gdLst/>
            <a:ahLst/>
            <a:cxnLst/>
            <a:rect l="l" t="t" r="r" b="b"/>
            <a:pathLst>
              <a:path w="421639">
                <a:moveTo>
                  <a:pt x="0" y="0"/>
                </a:moveTo>
                <a:lnTo>
                  <a:pt x="421202" y="0"/>
                </a:lnTo>
              </a:path>
            </a:pathLst>
          </a:custGeom>
          <a:ln w="10122">
            <a:solidFill>
              <a:srgbClr val="0000FF"/>
            </a:solidFill>
          </a:ln>
        </p:spPr>
        <p:txBody>
          <a:bodyPr wrap="square" lIns="0" tIns="0" rIns="0" bIns="0" rtlCol="0"/>
          <a:lstStyle/>
          <a:p>
            <a:endParaRPr/>
          </a:p>
        </p:txBody>
      </p:sp>
      <p:sp>
        <p:nvSpPr>
          <p:cNvPr id="136" name="object 136"/>
          <p:cNvSpPr/>
          <p:nvPr/>
        </p:nvSpPr>
        <p:spPr>
          <a:xfrm>
            <a:off x="3933546" y="3223577"/>
            <a:ext cx="0" cy="257961"/>
          </a:xfrm>
          <a:custGeom>
            <a:avLst/>
            <a:gdLst/>
            <a:ahLst/>
            <a:cxnLst/>
            <a:rect l="l" t="t" r="r" b="b"/>
            <a:pathLst>
              <a:path h="130175">
                <a:moveTo>
                  <a:pt x="0" y="129600"/>
                </a:moveTo>
                <a:lnTo>
                  <a:pt x="0" y="0"/>
                </a:lnTo>
              </a:path>
            </a:pathLst>
          </a:custGeom>
          <a:ln w="10122">
            <a:solidFill>
              <a:srgbClr val="0000FF"/>
            </a:solidFill>
          </a:ln>
        </p:spPr>
        <p:txBody>
          <a:bodyPr wrap="square" lIns="0" tIns="0" rIns="0" bIns="0" rtlCol="0"/>
          <a:lstStyle/>
          <a:p>
            <a:endParaRPr/>
          </a:p>
        </p:txBody>
      </p:sp>
      <p:sp>
        <p:nvSpPr>
          <p:cNvPr id="137" name="object 137"/>
          <p:cNvSpPr/>
          <p:nvPr/>
        </p:nvSpPr>
        <p:spPr>
          <a:xfrm>
            <a:off x="3933548" y="3480398"/>
            <a:ext cx="900545" cy="0"/>
          </a:xfrm>
          <a:custGeom>
            <a:avLst/>
            <a:gdLst/>
            <a:ahLst/>
            <a:cxnLst/>
            <a:rect l="l" t="t" r="r" b="b"/>
            <a:pathLst>
              <a:path w="454025">
                <a:moveTo>
                  <a:pt x="0" y="0"/>
                </a:moveTo>
                <a:lnTo>
                  <a:pt x="453602" y="0"/>
                </a:lnTo>
              </a:path>
            </a:pathLst>
          </a:custGeom>
          <a:ln w="10122">
            <a:solidFill>
              <a:srgbClr val="0000FF"/>
            </a:solidFill>
          </a:ln>
        </p:spPr>
        <p:txBody>
          <a:bodyPr wrap="square" lIns="0" tIns="0" rIns="0" bIns="0" rtlCol="0"/>
          <a:lstStyle/>
          <a:p>
            <a:endParaRPr/>
          </a:p>
        </p:txBody>
      </p:sp>
      <p:sp>
        <p:nvSpPr>
          <p:cNvPr id="138" name="object 138"/>
          <p:cNvSpPr/>
          <p:nvPr/>
        </p:nvSpPr>
        <p:spPr>
          <a:xfrm>
            <a:off x="3290898" y="5856017"/>
            <a:ext cx="0" cy="257961"/>
          </a:xfrm>
          <a:custGeom>
            <a:avLst/>
            <a:gdLst/>
            <a:ahLst/>
            <a:cxnLst/>
            <a:rect l="l" t="t" r="r" b="b"/>
            <a:pathLst>
              <a:path h="130175">
                <a:moveTo>
                  <a:pt x="0" y="129600"/>
                </a:moveTo>
                <a:lnTo>
                  <a:pt x="0" y="0"/>
                </a:lnTo>
              </a:path>
            </a:pathLst>
          </a:custGeom>
          <a:ln w="10122">
            <a:solidFill>
              <a:srgbClr val="0000FF"/>
            </a:solidFill>
          </a:ln>
        </p:spPr>
        <p:txBody>
          <a:bodyPr wrap="square" lIns="0" tIns="0" rIns="0" bIns="0" rtlCol="0"/>
          <a:lstStyle/>
          <a:p>
            <a:endParaRPr/>
          </a:p>
        </p:txBody>
      </p:sp>
      <p:sp>
        <p:nvSpPr>
          <p:cNvPr id="139" name="object 139"/>
          <p:cNvSpPr/>
          <p:nvPr/>
        </p:nvSpPr>
        <p:spPr>
          <a:xfrm>
            <a:off x="3290898" y="6112840"/>
            <a:ext cx="836311" cy="0"/>
          </a:xfrm>
          <a:custGeom>
            <a:avLst/>
            <a:gdLst/>
            <a:ahLst/>
            <a:cxnLst/>
            <a:rect l="l" t="t" r="r" b="b"/>
            <a:pathLst>
              <a:path w="421639">
                <a:moveTo>
                  <a:pt x="0" y="0"/>
                </a:moveTo>
                <a:lnTo>
                  <a:pt x="421202" y="0"/>
                </a:lnTo>
              </a:path>
            </a:pathLst>
          </a:custGeom>
          <a:ln w="10122">
            <a:solidFill>
              <a:srgbClr val="0000FF"/>
            </a:solidFill>
          </a:ln>
        </p:spPr>
        <p:txBody>
          <a:bodyPr wrap="square" lIns="0" tIns="0" rIns="0" bIns="0" rtlCol="0"/>
          <a:lstStyle/>
          <a:p>
            <a:endParaRPr/>
          </a:p>
        </p:txBody>
      </p:sp>
      <p:sp>
        <p:nvSpPr>
          <p:cNvPr id="140" name="object 140"/>
          <p:cNvSpPr/>
          <p:nvPr/>
        </p:nvSpPr>
        <p:spPr>
          <a:xfrm>
            <a:off x="2712516" y="2132075"/>
            <a:ext cx="0" cy="3853063"/>
          </a:xfrm>
          <a:custGeom>
            <a:avLst/>
            <a:gdLst/>
            <a:ahLst/>
            <a:cxnLst/>
            <a:rect l="l" t="t" r="r" b="b"/>
            <a:pathLst>
              <a:path h="1944370">
                <a:moveTo>
                  <a:pt x="0" y="0"/>
                </a:moveTo>
                <a:lnTo>
                  <a:pt x="0" y="1944011"/>
                </a:lnTo>
              </a:path>
            </a:pathLst>
          </a:custGeom>
          <a:ln w="10122">
            <a:solidFill>
              <a:srgbClr val="0000FF"/>
            </a:solidFill>
          </a:ln>
        </p:spPr>
        <p:txBody>
          <a:bodyPr wrap="square" lIns="0" tIns="0" rIns="0" bIns="0" rtlCol="0"/>
          <a:lstStyle/>
          <a:p>
            <a:endParaRPr/>
          </a:p>
        </p:txBody>
      </p:sp>
      <p:sp>
        <p:nvSpPr>
          <p:cNvPr id="141" name="object 141"/>
          <p:cNvSpPr/>
          <p:nvPr/>
        </p:nvSpPr>
        <p:spPr>
          <a:xfrm>
            <a:off x="3355164" y="2581517"/>
            <a:ext cx="0" cy="2119059"/>
          </a:xfrm>
          <a:custGeom>
            <a:avLst/>
            <a:gdLst/>
            <a:ahLst/>
            <a:cxnLst/>
            <a:rect l="l" t="t" r="r" b="b"/>
            <a:pathLst>
              <a:path h="1069339">
                <a:moveTo>
                  <a:pt x="0" y="0"/>
                </a:moveTo>
                <a:lnTo>
                  <a:pt x="0" y="1069206"/>
                </a:lnTo>
              </a:path>
            </a:pathLst>
          </a:custGeom>
          <a:ln w="10122">
            <a:solidFill>
              <a:srgbClr val="0000FF"/>
            </a:solidFill>
          </a:ln>
        </p:spPr>
        <p:txBody>
          <a:bodyPr wrap="square" lIns="0" tIns="0" rIns="0" bIns="0" rtlCol="0"/>
          <a:lstStyle/>
          <a:p>
            <a:endParaRPr/>
          </a:p>
        </p:txBody>
      </p:sp>
      <p:sp>
        <p:nvSpPr>
          <p:cNvPr id="142" name="object 142"/>
          <p:cNvSpPr/>
          <p:nvPr/>
        </p:nvSpPr>
        <p:spPr>
          <a:xfrm>
            <a:off x="3997811" y="3480399"/>
            <a:ext cx="0" cy="771368"/>
          </a:xfrm>
          <a:custGeom>
            <a:avLst/>
            <a:gdLst/>
            <a:ahLst/>
            <a:cxnLst/>
            <a:rect l="l" t="t" r="r" b="b"/>
            <a:pathLst>
              <a:path h="389255">
                <a:moveTo>
                  <a:pt x="0" y="0"/>
                </a:moveTo>
                <a:lnTo>
                  <a:pt x="0" y="388802"/>
                </a:lnTo>
              </a:path>
            </a:pathLst>
          </a:custGeom>
          <a:ln w="10122">
            <a:solidFill>
              <a:srgbClr val="0000FF"/>
            </a:solidFill>
          </a:ln>
        </p:spPr>
        <p:txBody>
          <a:bodyPr wrap="square" lIns="0" tIns="0" rIns="0" bIns="0" rtlCol="0"/>
          <a:lstStyle/>
          <a:p>
            <a:endParaRPr/>
          </a:p>
        </p:txBody>
      </p:sp>
      <p:sp>
        <p:nvSpPr>
          <p:cNvPr id="143" name="object 143"/>
          <p:cNvSpPr/>
          <p:nvPr/>
        </p:nvSpPr>
        <p:spPr>
          <a:xfrm>
            <a:off x="3355164" y="6112840"/>
            <a:ext cx="0" cy="322137"/>
          </a:xfrm>
          <a:custGeom>
            <a:avLst/>
            <a:gdLst/>
            <a:ahLst/>
            <a:cxnLst/>
            <a:rect l="l" t="t" r="r" b="b"/>
            <a:pathLst>
              <a:path h="162560">
                <a:moveTo>
                  <a:pt x="0" y="0"/>
                </a:moveTo>
                <a:lnTo>
                  <a:pt x="0" y="162000"/>
                </a:lnTo>
              </a:path>
            </a:pathLst>
          </a:custGeom>
          <a:ln w="10122">
            <a:solidFill>
              <a:srgbClr val="0000FF"/>
            </a:solidFill>
          </a:ln>
        </p:spPr>
        <p:txBody>
          <a:bodyPr wrap="square" lIns="0" tIns="0" rIns="0" bIns="0" rtlCol="0"/>
          <a:lstStyle/>
          <a:p>
            <a:endParaRPr/>
          </a:p>
        </p:txBody>
      </p:sp>
      <p:sp>
        <p:nvSpPr>
          <p:cNvPr id="144" name="object 144"/>
          <p:cNvSpPr/>
          <p:nvPr/>
        </p:nvSpPr>
        <p:spPr>
          <a:xfrm>
            <a:off x="2712516" y="2453104"/>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45" name="object 145"/>
          <p:cNvSpPr/>
          <p:nvPr/>
        </p:nvSpPr>
        <p:spPr>
          <a:xfrm>
            <a:off x="3233931" y="2400954"/>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46" name="object 146"/>
          <p:cNvSpPr/>
          <p:nvPr/>
        </p:nvSpPr>
        <p:spPr>
          <a:xfrm>
            <a:off x="3355164" y="2902547"/>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47" name="object 147"/>
          <p:cNvSpPr/>
          <p:nvPr/>
        </p:nvSpPr>
        <p:spPr>
          <a:xfrm>
            <a:off x="3876580" y="2850396"/>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48" name="object 148"/>
          <p:cNvSpPr/>
          <p:nvPr/>
        </p:nvSpPr>
        <p:spPr>
          <a:xfrm>
            <a:off x="3355164" y="3351987"/>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49" name="object 149"/>
          <p:cNvSpPr/>
          <p:nvPr/>
        </p:nvSpPr>
        <p:spPr>
          <a:xfrm>
            <a:off x="3876580" y="3299837"/>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50" name="object 150"/>
          <p:cNvSpPr/>
          <p:nvPr/>
        </p:nvSpPr>
        <p:spPr>
          <a:xfrm>
            <a:off x="3997811" y="3801428"/>
            <a:ext cx="561739" cy="0"/>
          </a:xfrm>
          <a:custGeom>
            <a:avLst/>
            <a:gdLst/>
            <a:ahLst/>
            <a:cxnLst/>
            <a:rect l="l" t="t" r="r" b="b"/>
            <a:pathLst>
              <a:path w="283210">
                <a:moveTo>
                  <a:pt x="0" y="0"/>
                </a:moveTo>
                <a:lnTo>
                  <a:pt x="282617" y="0"/>
                </a:lnTo>
              </a:path>
            </a:pathLst>
          </a:custGeom>
          <a:ln w="10122">
            <a:solidFill>
              <a:srgbClr val="0000FF"/>
            </a:solidFill>
          </a:ln>
        </p:spPr>
        <p:txBody>
          <a:bodyPr wrap="square" lIns="0" tIns="0" rIns="0" bIns="0" rtlCol="0"/>
          <a:lstStyle/>
          <a:p>
            <a:endParaRPr/>
          </a:p>
        </p:txBody>
      </p:sp>
      <p:sp>
        <p:nvSpPr>
          <p:cNvPr id="151" name="object 151"/>
          <p:cNvSpPr/>
          <p:nvPr/>
        </p:nvSpPr>
        <p:spPr>
          <a:xfrm>
            <a:off x="4519229" y="3749277"/>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52" name="object 152"/>
          <p:cNvSpPr/>
          <p:nvPr/>
        </p:nvSpPr>
        <p:spPr>
          <a:xfrm>
            <a:off x="3997811" y="4250868"/>
            <a:ext cx="561739" cy="0"/>
          </a:xfrm>
          <a:custGeom>
            <a:avLst/>
            <a:gdLst/>
            <a:ahLst/>
            <a:cxnLst/>
            <a:rect l="l" t="t" r="r" b="b"/>
            <a:pathLst>
              <a:path w="283210">
                <a:moveTo>
                  <a:pt x="0" y="0"/>
                </a:moveTo>
                <a:lnTo>
                  <a:pt x="282617" y="0"/>
                </a:lnTo>
              </a:path>
            </a:pathLst>
          </a:custGeom>
          <a:ln w="10122">
            <a:solidFill>
              <a:srgbClr val="0000FF"/>
            </a:solidFill>
          </a:ln>
        </p:spPr>
        <p:txBody>
          <a:bodyPr wrap="square" lIns="0" tIns="0" rIns="0" bIns="0" rtlCol="0"/>
          <a:lstStyle/>
          <a:p>
            <a:endParaRPr/>
          </a:p>
        </p:txBody>
      </p:sp>
      <p:sp>
        <p:nvSpPr>
          <p:cNvPr id="153" name="object 153"/>
          <p:cNvSpPr/>
          <p:nvPr/>
        </p:nvSpPr>
        <p:spPr>
          <a:xfrm>
            <a:off x="4519229" y="4198720"/>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54" name="object 154"/>
          <p:cNvSpPr/>
          <p:nvPr/>
        </p:nvSpPr>
        <p:spPr>
          <a:xfrm>
            <a:off x="3355164" y="4700311"/>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55" name="object 155"/>
          <p:cNvSpPr/>
          <p:nvPr/>
        </p:nvSpPr>
        <p:spPr>
          <a:xfrm>
            <a:off x="3876580" y="4648160"/>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56" name="object 156"/>
          <p:cNvSpPr/>
          <p:nvPr/>
        </p:nvSpPr>
        <p:spPr>
          <a:xfrm>
            <a:off x="2712516" y="5342370"/>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57" name="object 157"/>
          <p:cNvSpPr/>
          <p:nvPr/>
        </p:nvSpPr>
        <p:spPr>
          <a:xfrm>
            <a:off x="3233931" y="5290219"/>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58" name="object 158"/>
          <p:cNvSpPr/>
          <p:nvPr/>
        </p:nvSpPr>
        <p:spPr>
          <a:xfrm>
            <a:off x="2712516" y="5984427"/>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59" name="object 159"/>
          <p:cNvSpPr/>
          <p:nvPr/>
        </p:nvSpPr>
        <p:spPr>
          <a:xfrm>
            <a:off x="3233931" y="5932278"/>
            <a:ext cx="49121" cy="104443"/>
          </a:xfrm>
          <a:custGeom>
            <a:avLst/>
            <a:gdLst/>
            <a:ahLst/>
            <a:cxnLst/>
            <a:rect l="l" t="t" r="r" b="b"/>
            <a:pathLst>
              <a:path w="24764"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60" name="object 160"/>
          <p:cNvSpPr/>
          <p:nvPr/>
        </p:nvSpPr>
        <p:spPr>
          <a:xfrm>
            <a:off x="3355164" y="6433869"/>
            <a:ext cx="561739" cy="0"/>
          </a:xfrm>
          <a:custGeom>
            <a:avLst/>
            <a:gdLst/>
            <a:ahLst/>
            <a:cxnLst/>
            <a:rect l="l" t="t" r="r" b="b"/>
            <a:pathLst>
              <a:path w="283210">
                <a:moveTo>
                  <a:pt x="0" y="0"/>
                </a:moveTo>
                <a:lnTo>
                  <a:pt x="282618" y="0"/>
                </a:lnTo>
              </a:path>
            </a:pathLst>
          </a:custGeom>
          <a:ln w="10122">
            <a:solidFill>
              <a:srgbClr val="0000FF"/>
            </a:solidFill>
          </a:ln>
        </p:spPr>
        <p:txBody>
          <a:bodyPr wrap="square" lIns="0" tIns="0" rIns="0" bIns="0" rtlCol="0"/>
          <a:lstStyle/>
          <a:p>
            <a:endParaRPr/>
          </a:p>
        </p:txBody>
      </p:sp>
      <p:sp>
        <p:nvSpPr>
          <p:cNvPr id="161" name="object 161"/>
          <p:cNvSpPr/>
          <p:nvPr/>
        </p:nvSpPr>
        <p:spPr>
          <a:xfrm>
            <a:off x="3876580" y="6381719"/>
            <a:ext cx="49121" cy="104443"/>
          </a:xfrm>
          <a:custGeom>
            <a:avLst/>
            <a:gdLst/>
            <a:ahLst/>
            <a:cxnLst/>
            <a:rect l="l" t="t" r="r" b="b"/>
            <a:pathLst>
              <a:path w="24764" h="52704">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00FF"/>
            </a:solidFill>
          </a:ln>
        </p:spPr>
        <p:txBody>
          <a:bodyPr wrap="square" lIns="0" tIns="0" rIns="0" bIns="0" rtlCol="0"/>
          <a:lstStyle/>
          <a:p>
            <a:endParaRPr/>
          </a:p>
        </p:txBody>
      </p:sp>
      <p:sp>
        <p:nvSpPr>
          <p:cNvPr id="163" name="Rectangle 1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164" name="Rectangle 163"/>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Thư mục con</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65" name="object 138"/>
          <p:cNvSpPr txBox="1"/>
          <p:nvPr/>
        </p:nvSpPr>
        <p:spPr>
          <a:xfrm>
            <a:off x="6330393" y="6406636"/>
            <a:ext cx="1930820" cy="312843"/>
          </a:xfrm>
          <a:prstGeom prst="rect">
            <a:avLst/>
          </a:prstGeom>
        </p:spPr>
        <p:txBody>
          <a:bodyPr vert="horz" wrap="square" lIns="0" tIns="0" rIns="0" bIns="0" rtlCol="0">
            <a:spAutoFit/>
          </a:bodyPr>
          <a:lstStyle/>
          <a:p>
            <a:pPr marL="25179">
              <a:lnSpc>
                <a:spcPts val="2558"/>
              </a:lnSpc>
            </a:pPr>
            <a:r>
              <a:rPr sz="2100" spc="-89" dirty="0">
                <a:solidFill>
                  <a:srgbClr val="BF7F3F"/>
                </a:solidFill>
                <a:latin typeface="Arial"/>
                <a:cs typeface="Arial"/>
              </a:rPr>
              <a:t>Sub-directo</a:t>
            </a:r>
            <a:r>
              <a:rPr lang="en-US" sz="2100" spc="-89" dirty="0">
                <a:solidFill>
                  <a:srgbClr val="BF7F3F"/>
                </a:solidFill>
                <a:latin typeface="Arial"/>
                <a:cs typeface="Arial"/>
              </a:rPr>
              <a:t>ry</a:t>
            </a:r>
            <a:r>
              <a:rPr sz="2100" u="heavy" spc="208" dirty="0">
                <a:solidFill>
                  <a:srgbClr val="BF7F3F"/>
                </a:solidFill>
                <a:latin typeface="Times New Roman"/>
                <a:cs typeface="Times New Roman"/>
                <a:hlinkClick r:id="rId4" action="ppaction://hlinksldjump"/>
              </a:rPr>
              <a:t> </a:t>
            </a:r>
            <a:endParaRPr sz="2100" dirty="0">
              <a:latin typeface="Times New Roman"/>
              <a:cs typeface="Times New Roman"/>
            </a:endParaRPr>
          </a:p>
        </p:txBody>
      </p:sp>
    </p:spTree>
    <p:extLst>
      <p:ext uri="{BB962C8B-B14F-4D97-AF65-F5344CB8AC3E}">
        <p14:creationId xmlns:p14="http://schemas.microsoft.com/office/powerpoint/2010/main" val="1848513038"/>
      </p:ext>
    </p:extLst>
  </p:cSld>
  <p:clrMapOvr>
    <a:masterClrMapping/>
  </p:clrMapOvr>
  <p:transition>
    <p:split orient="ver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356686" y="1786636"/>
            <a:ext cx="6426684" cy="2553384"/>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688848" y="4682161"/>
            <a:ext cx="3297382" cy="346048"/>
          </a:xfrm>
          <a:prstGeom prst="rect">
            <a:avLst/>
          </a:prstGeom>
        </p:spPr>
        <p:txBody>
          <a:bodyPr vert="horz" wrap="square" lIns="0" tIns="22661" rIns="0" bIns="0" rtlCol="0">
            <a:spAutoFit/>
          </a:bodyPr>
          <a:lstStyle/>
          <a:p>
            <a:pPr marL="25179">
              <a:spcBef>
                <a:spcPts val="178"/>
              </a:spcBef>
            </a:pPr>
            <a:r>
              <a:rPr sz="2100" dirty="0">
                <a:latin typeface="Arial"/>
                <a:cs typeface="Arial"/>
              </a:rPr>
              <a:t>Ví d</a:t>
            </a:r>
            <a:r>
              <a:rPr lang="en-US" sz="2100" dirty="0">
                <a:latin typeface="Arial"/>
                <a:cs typeface="Arial"/>
              </a:rPr>
              <a:t>ụ</a:t>
            </a:r>
            <a:r>
              <a:rPr sz="2100" dirty="0">
                <a:latin typeface="Arial"/>
                <a:cs typeface="Arial"/>
              </a:rPr>
              <a:t>: Byte thu</a:t>
            </a:r>
            <a:r>
              <a:rPr lang="en-US" sz="2100" dirty="0">
                <a:latin typeface="Arial"/>
                <a:cs typeface="Arial"/>
              </a:rPr>
              <a:t>ộ</a:t>
            </a:r>
            <a:r>
              <a:rPr sz="2100" dirty="0">
                <a:latin typeface="Arial"/>
                <a:cs typeface="Arial"/>
              </a:rPr>
              <a:t>c tính  </a:t>
            </a:r>
            <a:r>
              <a:rPr sz="2100" b="1" spc="-50" dirty="0">
                <a:solidFill>
                  <a:srgbClr val="007FBF"/>
                </a:solidFill>
                <a:latin typeface="Arial"/>
                <a:cs typeface="Arial"/>
              </a:rPr>
              <a:t>0Fh</a:t>
            </a:r>
            <a:r>
              <a:rPr sz="2100" spc="-50" dirty="0">
                <a:latin typeface="Arial"/>
                <a:cs typeface="Arial"/>
              </a:rPr>
              <a:t>:</a:t>
            </a:r>
            <a:endParaRPr sz="2100" dirty="0">
              <a:latin typeface="Arial"/>
              <a:cs typeface="Arial"/>
            </a:endParaRPr>
          </a:p>
        </p:txBody>
      </p:sp>
      <p:graphicFrame>
        <p:nvGraphicFramePr>
          <p:cNvPr id="35" name="object 35"/>
          <p:cNvGraphicFramePr>
            <a:graphicFrameLocks noGrp="1"/>
          </p:cNvGraphicFramePr>
          <p:nvPr>
            <p:extLst>
              <p:ext uri="{D42A27DB-BD31-4B8C-83A1-F6EECF244321}">
                <p14:modId xmlns:p14="http://schemas.microsoft.com/office/powerpoint/2010/main" val="3617603644"/>
              </p:ext>
            </p:extLst>
          </p:nvPr>
        </p:nvGraphicFramePr>
        <p:xfrm>
          <a:off x="4047038" y="4732725"/>
          <a:ext cx="3508142" cy="327171"/>
        </p:xfrm>
        <a:graphic>
          <a:graphicData uri="http://schemas.openxmlformats.org/drawingml/2006/table">
            <a:tbl>
              <a:tblPr firstRow="1" bandRow="1">
                <a:tableStyleId>{2D5ABB26-0587-4C30-8999-92F81FD0307C}</a:tableStyleId>
              </a:tblPr>
              <a:tblGrid>
                <a:gridCol w="438534">
                  <a:extLst>
                    <a:ext uri="{9D8B030D-6E8A-4147-A177-3AD203B41FA5}">
                      <a16:colId xmlns:a16="http://schemas.microsoft.com/office/drawing/2014/main" val="20000"/>
                    </a:ext>
                  </a:extLst>
                </a:gridCol>
                <a:gridCol w="438508">
                  <a:extLst>
                    <a:ext uri="{9D8B030D-6E8A-4147-A177-3AD203B41FA5}">
                      <a16:colId xmlns:a16="http://schemas.microsoft.com/office/drawing/2014/main" val="20001"/>
                    </a:ext>
                  </a:extLst>
                </a:gridCol>
                <a:gridCol w="438508">
                  <a:extLst>
                    <a:ext uri="{9D8B030D-6E8A-4147-A177-3AD203B41FA5}">
                      <a16:colId xmlns:a16="http://schemas.microsoft.com/office/drawing/2014/main" val="20002"/>
                    </a:ext>
                  </a:extLst>
                </a:gridCol>
                <a:gridCol w="438534">
                  <a:extLst>
                    <a:ext uri="{9D8B030D-6E8A-4147-A177-3AD203B41FA5}">
                      <a16:colId xmlns:a16="http://schemas.microsoft.com/office/drawing/2014/main" val="20003"/>
                    </a:ext>
                  </a:extLst>
                </a:gridCol>
                <a:gridCol w="438508">
                  <a:extLst>
                    <a:ext uri="{9D8B030D-6E8A-4147-A177-3AD203B41FA5}">
                      <a16:colId xmlns:a16="http://schemas.microsoft.com/office/drawing/2014/main" val="20004"/>
                    </a:ext>
                  </a:extLst>
                </a:gridCol>
                <a:gridCol w="438508">
                  <a:extLst>
                    <a:ext uri="{9D8B030D-6E8A-4147-A177-3AD203B41FA5}">
                      <a16:colId xmlns:a16="http://schemas.microsoft.com/office/drawing/2014/main" val="20005"/>
                    </a:ext>
                  </a:extLst>
                </a:gridCol>
                <a:gridCol w="438534">
                  <a:extLst>
                    <a:ext uri="{9D8B030D-6E8A-4147-A177-3AD203B41FA5}">
                      <a16:colId xmlns:a16="http://schemas.microsoft.com/office/drawing/2014/main" val="20006"/>
                    </a:ext>
                  </a:extLst>
                </a:gridCol>
                <a:gridCol w="438508">
                  <a:extLst>
                    <a:ext uri="{9D8B030D-6E8A-4147-A177-3AD203B41FA5}">
                      <a16:colId xmlns:a16="http://schemas.microsoft.com/office/drawing/2014/main" val="20007"/>
                    </a:ext>
                  </a:extLst>
                </a:gridCol>
              </a:tblGrid>
              <a:tr h="327171">
                <a:tc>
                  <a:txBody>
                    <a:bodyPr/>
                    <a:lstStyle/>
                    <a:p>
                      <a:pPr algn="ctr">
                        <a:lnSpc>
                          <a:spcPts val="1165"/>
                        </a:lnSpc>
                      </a:pPr>
                      <a:r>
                        <a:rPr sz="2100" dirty="0">
                          <a:latin typeface="Arial"/>
                          <a:cs typeface="Arial"/>
                        </a:rPr>
                        <a:t>0</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6" name="object 36"/>
          <p:cNvSpPr txBox="1"/>
          <p:nvPr/>
        </p:nvSpPr>
        <p:spPr>
          <a:xfrm>
            <a:off x="838200" y="4896310"/>
            <a:ext cx="7766304" cy="1314183"/>
          </a:xfrm>
          <a:prstGeom prst="rect">
            <a:avLst/>
          </a:prstGeom>
        </p:spPr>
        <p:txBody>
          <a:bodyPr vert="horz" wrap="square" lIns="0" tIns="176253" rIns="0" bIns="0" rtlCol="0">
            <a:spAutoFit/>
          </a:bodyPr>
          <a:lstStyle/>
          <a:p>
            <a:pPr marL="25179">
              <a:spcBef>
                <a:spcPts val="1388"/>
              </a:spcBef>
            </a:pPr>
            <a:r>
              <a:rPr sz="2100" i="1" spc="307" dirty="0">
                <a:latin typeface="DejaVu Sans"/>
                <a:cs typeface="DejaVu Sans"/>
              </a:rPr>
              <a:t>⇒ </a:t>
            </a:r>
            <a:r>
              <a:rPr sz="2100" dirty="0">
                <a:latin typeface="Arial" panose="020B0604020202020204" pitchFamily="34" charset="0"/>
                <a:cs typeface="Arial" panose="020B0604020202020204" pitchFamily="34" charset="0"/>
              </a:rPr>
              <a:t>Có  các  thu</a:t>
            </a:r>
            <a:r>
              <a:rPr lang="en-US" sz="2100" dirty="0">
                <a:latin typeface="Arial" panose="020B0604020202020204" pitchFamily="34" charset="0"/>
                <a:cs typeface="Arial" panose="020B0604020202020204" pitchFamily="34" charset="0"/>
              </a:rPr>
              <a:t>ộ</a:t>
            </a:r>
            <a:r>
              <a:rPr sz="2100" dirty="0">
                <a:latin typeface="Arial" panose="020B0604020202020204" pitchFamily="34" charset="0"/>
                <a:cs typeface="Arial" panose="020B0604020202020204" pitchFamily="34" charset="0"/>
              </a:rPr>
              <a:t>c tính </a:t>
            </a:r>
            <a:r>
              <a:rPr sz="2100" dirty="0">
                <a:solidFill>
                  <a:srgbClr val="0000FF"/>
                </a:solidFill>
                <a:latin typeface="Arial" panose="020B0604020202020204" pitchFamily="34" charset="0"/>
                <a:cs typeface="Arial" panose="020B0604020202020204" pitchFamily="34" charset="0"/>
              </a:rPr>
              <a:t>Volume  label+System+Hidden+Read only</a:t>
            </a:r>
            <a:endParaRPr sz="2100" dirty="0">
              <a:latin typeface="Arial" panose="020B0604020202020204" pitchFamily="34" charset="0"/>
              <a:cs typeface="Arial" panose="020B0604020202020204" pitchFamily="34" charset="0"/>
            </a:endParaRPr>
          </a:p>
          <a:p>
            <a:pPr marL="25179">
              <a:spcBef>
                <a:spcPts val="1180"/>
              </a:spcBef>
            </a:pPr>
            <a:r>
              <a:rPr sz="2100" b="1" dirty="0">
                <a:latin typeface="Arial" panose="020B0604020202020204" pitchFamily="34" charset="0"/>
                <a:cs typeface="Arial" panose="020B0604020202020204" pitchFamily="34" charset="0"/>
              </a:rPr>
              <a:t>Ghi  chú:  </a:t>
            </a:r>
            <a:r>
              <a:rPr sz="2100" dirty="0">
                <a:latin typeface="Arial" panose="020B0604020202020204" pitchFamily="34" charset="0"/>
                <a:cs typeface="Arial" panose="020B0604020202020204" pitchFamily="34" charset="0"/>
              </a:rPr>
              <a:t>Giá  tri byte  thu</a:t>
            </a:r>
            <a:r>
              <a:rPr lang="en-US" sz="2100" dirty="0">
                <a:latin typeface="Arial" panose="020B0604020202020204" pitchFamily="34" charset="0"/>
                <a:cs typeface="Arial" panose="020B0604020202020204" pitchFamily="34" charset="0"/>
              </a:rPr>
              <a:t>ộ</a:t>
            </a:r>
            <a:r>
              <a:rPr sz="2100" dirty="0">
                <a:latin typeface="Arial" panose="020B0604020202020204" pitchFamily="34" charset="0"/>
                <a:cs typeface="Arial" panose="020B0604020202020204" pitchFamily="34" charset="0"/>
              </a:rPr>
              <a:t>c tính </a:t>
            </a:r>
            <a:r>
              <a:rPr sz="2100" b="1" dirty="0">
                <a:solidFill>
                  <a:srgbClr val="FF0000"/>
                </a:solidFill>
                <a:latin typeface="Arial" panose="020B0604020202020204" pitchFamily="34" charset="0"/>
                <a:cs typeface="Arial" panose="020B0604020202020204" pitchFamily="34" charset="0"/>
              </a:rPr>
              <a:t>0x0F </a:t>
            </a:r>
            <a:r>
              <a:rPr sz="2100" dirty="0">
                <a:latin typeface="Arial" panose="020B0604020202020204" pitchFamily="34" charset="0"/>
                <a:cs typeface="Arial" panose="020B0604020202020204" pitchFamily="34" charset="0"/>
              </a:rPr>
              <a:t>không  s</a:t>
            </a:r>
            <a:r>
              <a:rPr lang="en-US" sz="2100" dirty="0">
                <a:latin typeface="Arial" panose="020B0604020202020204" pitchFamily="34" charset="0"/>
                <a:cs typeface="Arial" panose="020B0604020202020204" pitchFamily="34" charset="0"/>
              </a:rPr>
              <a:t>ử</a:t>
            </a:r>
            <a:r>
              <a:rPr sz="2100" dirty="0">
                <a:latin typeface="Arial" panose="020B0604020202020204" pitchFamily="34" charset="0"/>
                <a:cs typeface="Arial" panose="020B0604020202020204" pitchFamily="34" charset="0"/>
              </a:rPr>
              <a:t>   d</a:t>
            </a:r>
            <a:r>
              <a:rPr lang="en-US" sz="2100" dirty="0">
                <a:latin typeface="Arial" panose="020B0604020202020204" pitchFamily="34" charset="0"/>
                <a:cs typeface="Arial" panose="020B0604020202020204" pitchFamily="34" charset="0"/>
              </a:rPr>
              <a:t>ụ</a:t>
            </a:r>
            <a:r>
              <a:rPr sz="2100" dirty="0">
                <a:latin typeface="Arial" panose="020B0604020202020204" pitchFamily="34" charset="0"/>
                <a:cs typeface="Arial" panose="020B0604020202020204" pitchFamily="34" charset="0"/>
              </a:rPr>
              <a:t>ng trong</a:t>
            </a:r>
          </a:p>
          <a:p>
            <a:pPr marL="25179">
              <a:spcBef>
                <a:spcPts val="59"/>
              </a:spcBef>
            </a:pPr>
            <a:r>
              <a:rPr sz="2100" i="1" dirty="0">
                <a:latin typeface="Arial" panose="020B0604020202020204" pitchFamily="34" charset="0"/>
                <a:cs typeface="Arial" panose="020B0604020202020204" pitchFamily="34" charset="0"/>
              </a:rPr>
              <a:t>MS-DOS  ⇒ </a:t>
            </a:r>
            <a:r>
              <a:rPr sz="2100" dirty="0">
                <a:latin typeface="Arial" panose="020B0604020202020204" pitchFamily="34" charset="0"/>
                <a:cs typeface="Arial" panose="020B0604020202020204" pitchFamily="34" charset="0"/>
              </a:rPr>
              <a:t>Dùng </a:t>
            </a:r>
            <a:r>
              <a:rPr sz="2100" dirty="0" err="1">
                <a:latin typeface="Arial" panose="020B0604020202020204" pitchFamily="34" charset="0"/>
                <a:cs typeface="Arial" panose="020B0604020202020204" pitchFamily="34" charset="0"/>
              </a:rPr>
              <a:t>đ</a:t>
            </a:r>
            <a:r>
              <a:rPr lang="en-US" sz="2100" dirty="0" err="1">
                <a:latin typeface="Arial" panose="020B0604020202020204" pitchFamily="34" charset="0"/>
                <a:cs typeface="Arial" panose="020B0604020202020204" pitchFamily="34" charset="0"/>
              </a:rPr>
              <a:t>ể</a:t>
            </a:r>
            <a:r>
              <a:rPr sz="2100" dirty="0">
                <a:latin typeface="Arial" panose="020B0604020202020204" pitchFamily="34" charset="0"/>
                <a:cs typeface="Arial" panose="020B0604020202020204" pitchFamily="34" charset="0"/>
              </a:rPr>
              <a:t> </a:t>
            </a:r>
            <a:r>
              <a:rPr sz="2100" dirty="0" err="1">
                <a:latin typeface="Arial" panose="020B0604020202020204" pitchFamily="34" charset="0"/>
                <a:cs typeface="Arial" panose="020B0604020202020204" pitchFamily="34" charset="0"/>
              </a:rPr>
              <a:t>đánh</a:t>
            </a:r>
            <a:r>
              <a:rPr sz="2100" dirty="0">
                <a:latin typeface="Arial" panose="020B0604020202020204" pitchFamily="34" charset="0"/>
                <a:cs typeface="Arial" panose="020B0604020202020204" pitchFamily="34" charset="0"/>
              </a:rPr>
              <a:t> </a:t>
            </a:r>
            <a:r>
              <a:rPr sz="2100" dirty="0" err="1">
                <a:latin typeface="Arial" panose="020B0604020202020204" pitchFamily="34" charset="0"/>
                <a:cs typeface="Arial" panose="020B0604020202020204" pitchFamily="34" charset="0"/>
              </a:rPr>
              <a:t>d</a:t>
            </a:r>
            <a:r>
              <a:rPr lang="en-US" sz="2100" dirty="0" err="1">
                <a:latin typeface="Arial" panose="020B0604020202020204" pitchFamily="34" charset="0"/>
                <a:cs typeface="Arial" panose="020B0604020202020204" pitchFamily="34" charset="0"/>
              </a:rPr>
              <a:t>ấ</a:t>
            </a:r>
            <a:r>
              <a:rPr sz="2100" dirty="0" err="1">
                <a:latin typeface="Arial" panose="020B0604020202020204" pitchFamily="34" charset="0"/>
                <a:cs typeface="Arial" panose="020B0604020202020204" pitchFamily="34" charset="0"/>
              </a:rPr>
              <a:t>u</a:t>
            </a:r>
            <a:r>
              <a:rPr sz="2100" dirty="0">
                <a:latin typeface="Arial" panose="020B0604020202020204" pitchFamily="34" charset="0"/>
                <a:cs typeface="Arial" panose="020B0604020202020204" pitchFamily="34" charset="0"/>
              </a:rPr>
              <a:t> là </a:t>
            </a:r>
            <a:r>
              <a:rPr sz="2100" dirty="0" err="1">
                <a:latin typeface="Arial" panose="020B0604020202020204" pitchFamily="34" charset="0"/>
                <a:cs typeface="Arial" panose="020B0604020202020204" pitchFamily="34" charset="0"/>
              </a:rPr>
              <a:t>ph</a:t>
            </a:r>
            <a:r>
              <a:rPr lang="en-US" sz="2100" dirty="0" err="1">
                <a:latin typeface="Arial" panose="020B0604020202020204" pitchFamily="34" charset="0"/>
                <a:cs typeface="Arial" panose="020B0604020202020204" pitchFamily="34" charset="0"/>
              </a:rPr>
              <a:t>ầ</a:t>
            </a:r>
            <a:r>
              <a:rPr sz="2100" dirty="0" err="1">
                <a:latin typeface="Arial" panose="020B0604020202020204" pitchFamily="34" charset="0"/>
                <a:cs typeface="Arial" panose="020B0604020202020204" pitchFamily="34" charset="0"/>
              </a:rPr>
              <a:t>n</a:t>
            </a:r>
            <a:r>
              <a:rPr sz="2100" dirty="0">
                <a:latin typeface="Arial" panose="020B0604020202020204" pitchFamily="34" charset="0"/>
                <a:cs typeface="Arial" panose="020B0604020202020204" pitchFamily="34" charset="0"/>
              </a:rPr>
              <a:t> </a:t>
            </a:r>
            <a:r>
              <a:rPr sz="2100" dirty="0" err="1">
                <a:latin typeface="Arial" panose="020B0604020202020204" pitchFamily="34" charset="0"/>
                <a:cs typeface="Arial" panose="020B0604020202020204" pitchFamily="34" charset="0"/>
              </a:rPr>
              <a:t>t</a:t>
            </a:r>
            <a:r>
              <a:rPr lang="en-US" sz="2100" dirty="0" err="1">
                <a:latin typeface="Arial" panose="020B0604020202020204" pitchFamily="34" charset="0"/>
                <a:cs typeface="Arial" panose="020B0604020202020204" pitchFamily="34" charset="0"/>
              </a:rPr>
              <a:t>ử</a:t>
            </a:r>
            <a:r>
              <a:rPr sz="2100" dirty="0">
                <a:latin typeface="Arial" panose="020B0604020202020204" pitchFamily="34" charset="0"/>
                <a:cs typeface="Arial" panose="020B0604020202020204" pitchFamily="34" charset="0"/>
              </a:rPr>
              <a:t> </a:t>
            </a:r>
            <a:r>
              <a:rPr sz="2100" i="1" dirty="0">
                <a:latin typeface="Arial" panose="020B0604020202020204" pitchFamily="34" charset="0"/>
                <a:cs typeface="Arial" panose="020B0604020202020204" pitchFamily="34" charset="0"/>
              </a:rPr>
              <a:t>Long  File Name</a:t>
            </a:r>
            <a:endParaRPr sz="2100" dirty="0">
              <a:latin typeface="Arial" panose="020B0604020202020204" pitchFamily="34" charset="0"/>
              <a:cs typeface="Arial" panose="020B0604020202020204" pitchFamily="34" charset="0"/>
            </a:endParaRPr>
          </a:p>
        </p:txBody>
      </p:sp>
      <p:sp>
        <p:nvSpPr>
          <p:cNvPr id="38" name="Rectangle 3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9" name="Rectangle 3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 : Trường thuộc tính</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1132556"/>
      </p:ext>
    </p:extLst>
  </p:cSld>
  <p:clrMapOvr>
    <a:masterClrMapping/>
  </p:clrMapOvr>
  <p:transition>
    <p:cu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714039" y="2500101"/>
            <a:ext cx="7855047" cy="960205"/>
          </a:xfrm>
          <a:prstGeom prst="rect">
            <a:avLst/>
          </a:prstGeom>
          <a:blipFill>
            <a:blip r:embed="rId2" cstate="print"/>
            <a:stretch>
              <a:fillRect/>
            </a:stretch>
          </a:blipFill>
        </p:spPr>
        <p:txBody>
          <a:bodyPr wrap="square" lIns="0" tIns="0" rIns="0" bIns="0" rtlCol="0"/>
          <a:lstStyle/>
          <a:p>
            <a:endParaRPr/>
          </a:p>
        </p:txBody>
      </p:sp>
      <p:graphicFrame>
        <p:nvGraphicFramePr>
          <p:cNvPr id="34" name="object 34"/>
          <p:cNvGraphicFramePr>
            <a:graphicFrameLocks noGrp="1"/>
          </p:cNvGraphicFramePr>
          <p:nvPr>
            <p:extLst>
              <p:ext uri="{D42A27DB-BD31-4B8C-83A1-F6EECF244321}">
                <p14:modId xmlns:p14="http://schemas.microsoft.com/office/powerpoint/2010/main" val="2385170468"/>
              </p:ext>
            </p:extLst>
          </p:nvPr>
        </p:nvGraphicFramePr>
        <p:xfrm>
          <a:off x="714037" y="4114800"/>
          <a:ext cx="7855048" cy="688574"/>
        </p:xfrm>
        <a:graphic>
          <a:graphicData uri="http://schemas.openxmlformats.org/drawingml/2006/table">
            <a:tbl>
              <a:tblPr firstRow="1" bandRow="1">
                <a:tableStyleId>{2D5ABB26-0587-4C30-8999-92F81FD0307C}</a:tableStyleId>
              </a:tblPr>
              <a:tblGrid>
                <a:gridCol w="484033">
                  <a:extLst>
                    <a:ext uri="{9D8B030D-6E8A-4147-A177-3AD203B41FA5}">
                      <a16:colId xmlns:a16="http://schemas.microsoft.com/office/drawing/2014/main" val="20000"/>
                    </a:ext>
                  </a:extLst>
                </a:gridCol>
                <a:gridCol w="484005">
                  <a:extLst>
                    <a:ext uri="{9D8B030D-6E8A-4147-A177-3AD203B41FA5}">
                      <a16:colId xmlns:a16="http://schemas.microsoft.com/office/drawing/2014/main" val="20001"/>
                    </a:ext>
                  </a:extLst>
                </a:gridCol>
                <a:gridCol w="484033">
                  <a:extLst>
                    <a:ext uri="{9D8B030D-6E8A-4147-A177-3AD203B41FA5}">
                      <a16:colId xmlns:a16="http://schemas.microsoft.com/office/drawing/2014/main" val="20002"/>
                    </a:ext>
                  </a:extLst>
                </a:gridCol>
                <a:gridCol w="484005">
                  <a:extLst>
                    <a:ext uri="{9D8B030D-6E8A-4147-A177-3AD203B41FA5}">
                      <a16:colId xmlns:a16="http://schemas.microsoft.com/office/drawing/2014/main" val="20003"/>
                    </a:ext>
                  </a:extLst>
                </a:gridCol>
                <a:gridCol w="511712">
                  <a:extLst>
                    <a:ext uri="{9D8B030D-6E8A-4147-A177-3AD203B41FA5}">
                      <a16:colId xmlns:a16="http://schemas.microsoft.com/office/drawing/2014/main" val="20004"/>
                    </a:ext>
                  </a:extLst>
                </a:gridCol>
                <a:gridCol w="511712">
                  <a:extLst>
                    <a:ext uri="{9D8B030D-6E8A-4147-A177-3AD203B41FA5}">
                      <a16:colId xmlns:a16="http://schemas.microsoft.com/office/drawing/2014/main" val="20005"/>
                    </a:ext>
                  </a:extLst>
                </a:gridCol>
                <a:gridCol w="484033">
                  <a:extLst>
                    <a:ext uri="{9D8B030D-6E8A-4147-A177-3AD203B41FA5}">
                      <a16:colId xmlns:a16="http://schemas.microsoft.com/office/drawing/2014/main" val="20006"/>
                    </a:ext>
                  </a:extLst>
                </a:gridCol>
                <a:gridCol w="484005">
                  <a:extLst>
                    <a:ext uri="{9D8B030D-6E8A-4147-A177-3AD203B41FA5}">
                      <a16:colId xmlns:a16="http://schemas.microsoft.com/office/drawing/2014/main" val="20007"/>
                    </a:ext>
                  </a:extLst>
                </a:gridCol>
                <a:gridCol w="484005">
                  <a:extLst>
                    <a:ext uri="{9D8B030D-6E8A-4147-A177-3AD203B41FA5}">
                      <a16:colId xmlns:a16="http://schemas.microsoft.com/office/drawing/2014/main" val="20008"/>
                    </a:ext>
                  </a:extLst>
                </a:gridCol>
                <a:gridCol w="484033">
                  <a:extLst>
                    <a:ext uri="{9D8B030D-6E8A-4147-A177-3AD203B41FA5}">
                      <a16:colId xmlns:a16="http://schemas.microsoft.com/office/drawing/2014/main" val="20009"/>
                    </a:ext>
                  </a:extLst>
                </a:gridCol>
                <a:gridCol w="511712">
                  <a:extLst>
                    <a:ext uri="{9D8B030D-6E8A-4147-A177-3AD203B41FA5}">
                      <a16:colId xmlns:a16="http://schemas.microsoft.com/office/drawing/2014/main" val="20010"/>
                    </a:ext>
                  </a:extLst>
                </a:gridCol>
                <a:gridCol w="511712">
                  <a:extLst>
                    <a:ext uri="{9D8B030D-6E8A-4147-A177-3AD203B41FA5}">
                      <a16:colId xmlns:a16="http://schemas.microsoft.com/office/drawing/2014/main" val="20011"/>
                    </a:ext>
                  </a:extLst>
                </a:gridCol>
                <a:gridCol w="484005">
                  <a:extLst>
                    <a:ext uri="{9D8B030D-6E8A-4147-A177-3AD203B41FA5}">
                      <a16:colId xmlns:a16="http://schemas.microsoft.com/office/drawing/2014/main" val="20012"/>
                    </a:ext>
                  </a:extLst>
                </a:gridCol>
                <a:gridCol w="484033">
                  <a:extLst>
                    <a:ext uri="{9D8B030D-6E8A-4147-A177-3AD203B41FA5}">
                      <a16:colId xmlns:a16="http://schemas.microsoft.com/office/drawing/2014/main" val="20013"/>
                    </a:ext>
                  </a:extLst>
                </a:gridCol>
                <a:gridCol w="484005">
                  <a:extLst>
                    <a:ext uri="{9D8B030D-6E8A-4147-A177-3AD203B41FA5}">
                      <a16:colId xmlns:a16="http://schemas.microsoft.com/office/drawing/2014/main" val="20014"/>
                    </a:ext>
                  </a:extLst>
                </a:gridCol>
                <a:gridCol w="484005">
                  <a:extLst>
                    <a:ext uri="{9D8B030D-6E8A-4147-A177-3AD203B41FA5}">
                      <a16:colId xmlns:a16="http://schemas.microsoft.com/office/drawing/2014/main" val="20015"/>
                    </a:ext>
                  </a:extLst>
                </a:gridCol>
              </a:tblGrid>
              <a:tr h="688574">
                <a:tc>
                  <a:txBody>
                    <a:bodyPr/>
                    <a:lstStyle/>
                    <a:p>
                      <a:pPr algn="ctr">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5090">
                        <a:lnSpc>
                          <a:spcPts val="1165"/>
                        </a:lnSpc>
                      </a:pPr>
                      <a:r>
                        <a:rPr sz="2100" dirty="0">
                          <a:latin typeface="Arial"/>
                          <a:cs typeface="Arial"/>
                        </a:rPr>
                        <a:t>1</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5090">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dirty="0">
                          <a:latin typeface="Arial"/>
                          <a:cs typeface="Arial"/>
                        </a:rPr>
                        <a:t>0</a:t>
                      </a: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5" name="object 35"/>
          <p:cNvSpPr txBox="1"/>
          <p:nvPr/>
        </p:nvSpPr>
        <p:spPr>
          <a:xfrm>
            <a:off x="688848" y="3644276"/>
            <a:ext cx="3444744" cy="746157"/>
          </a:xfrm>
          <a:prstGeom prst="rect">
            <a:avLst/>
          </a:prstGeom>
        </p:spPr>
        <p:txBody>
          <a:bodyPr vert="horz" wrap="square" lIns="0" tIns="22661" rIns="0" bIns="0" rtlCol="0">
            <a:spAutoFit/>
          </a:bodyPr>
          <a:lstStyle/>
          <a:p>
            <a:pPr marL="25179">
              <a:spcBef>
                <a:spcPts val="178"/>
              </a:spcBef>
            </a:pPr>
            <a:r>
              <a:rPr sz="2100" spc="-59" dirty="0">
                <a:latin typeface="Arial"/>
                <a:cs typeface="Arial"/>
              </a:rPr>
              <a:t>Ví </a:t>
            </a:r>
            <a:r>
              <a:rPr sz="2100" spc="109" dirty="0">
                <a:latin typeface="Arial"/>
                <a:cs typeface="Arial"/>
              </a:rPr>
              <a:t>d</a:t>
            </a:r>
            <a:r>
              <a:rPr lang="en-US" sz="2100" spc="109" dirty="0">
                <a:latin typeface="Arial"/>
                <a:cs typeface="Arial"/>
              </a:rPr>
              <a:t>ụ</a:t>
            </a:r>
            <a:r>
              <a:rPr sz="2100" spc="109" dirty="0">
                <a:latin typeface="Arial"/>
                <a:cs typeface="Arial"/>
              </a:rPr>
              <a:t>: </a:t>
            </a:r>
            <a:r>
              <a:rPr sz="2100" spc="-139" dirty="0">
                <a:latin typeface="Arial"/>
                <a:cs typeface="Arial"/>
              </a:rPr>
              <a:t>15  </a:t>
            </a:r>
            <a:r>
              <a:rPr sz="2100" spc="-89" dirty="0">
                <a:latin typeface="Arial"/>
                <a:cs typeface="Arial"/>
              </a:rPr>
              <a:t>gi</a:t>
            </a:r>
            <a:r>
              <a:rPr lang="en-US" sz="2100" spc="-89" dirty="0">
                <a:latin typeface="Arial"/>
                <a:cs typeface="Arial"/>
              </a:rPr>
              <a:t>ờ</a:t>
            </a:r>
            <a:r>
              <a:rPr sz="2100" spc="-89" dirty="0">
                <a:latin typeface="Arial"/>
                <a:cs typeface="Arial"/>
              </a:rPr>
              <a:t>  </a:t>
            </a:r>
            <a:r>
              <a:rPr sz="2100" spc="-139" dirty="0">
                <a:latin typeface="Arial"/>
                <a:cs typeface="Arial"/>
              </a:rPr>
              <a:t>34  </a:t>
            </a:r>
            <a:r>
              <a:rPr sz="2100" spc="-40" dirty="0">
                <a:latin typeface="Arial"/>
                <a:cs typeface="Arial"/>
              </a:rPr>
              <a:t>phút </a:t>
            </a:r>
            <a:r>
              <a:rPr sz="2100" spc="-139" dirty="0">
                <a:latin typeface="Arial"/>
                <a:cs typeface="Arial"/>
              </a:rPr>
              <a:t>45</a:t>
            </a:r>
            <a:r>
              <a:rPr sz="2100" spc="-79" dirty="0">
                <a:latin typeface="Arial"/>
                <a:cs typeface="Arial"/>
              </a:rPr>
              <a:t> </a:t>
            </a:r>
            <a:r>
              <a:rPr sz="2100" spc="-119" dirty="0">
                <a:latin typeface="Arial"/>
                <a:cs typeface="Arial"/>
              </a:rPr>
              <a:t>giây</a:t>
            </a:r>
            <a:endParaRPr sz="2100" dirty="0">
              <a:latin typeface="Arial"/>
              <a:cs typeface="Arial"/>
            </a:endParaRPr>
          </a:p>
          <a:p>
            <a:pPr>
              <a:spcBef>
                <a:spcPts val="30"/>
              </a:spcBef>
            </a:pPr>
            <a:endParaRPr sz="2600" dirty="0">
              <a:latin typeface="Times New Roman"/>
              <a:cs typeface="Times New Roman"/>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9" name="Rectangle 28"/>
          <p:cNvSpPr/>
          <p:nvPr/>
        </p:nvSpPr>
        <p:spPr>
          <a:xfrm>
            <a:off x="838200" y="4953000"/>
            <a:ext cx="2202847" cy="400110"/>
          </a:xfrm>
          <a:prstGeom prst="rect">
            <a:avLst/>
          </a:prstGeom>
        </p:spPr>
        <p:txBody>
          <a:bodyPr wrap="none">
            <a:spAutoFit/>
          </a:bodyPr>
          <a:lstStyle/>
          <a:p>
            <a:pPr marL="25179"/>
            <a:r>
              <a:rPr lang="en-US" altLang="ja-JP" sz="2000" dirty="0">
                <a:latin typeface="Arial"/>
                <a:cs typeface="Arial"/>
              </a:rPr>
              <a:t>Có  giá  trị : </a:t>
            </a:r>
            <a:r>
              <a:rPr lang="en-US" altLang="ja-JP" sz="2000" b="1" dirty="0">
                <a:solidFill>
                  <a:srgbClr val="00009E"/>
                </a:solidFill>
                <a:latin typeface="Arial"/>
                <a:cs typeface="Arial"/>
              </a:rPr>
              <a:t>7C56</a:t>
            </a:r>
            <a:endParaRPr lang="en-US" altLang="ja-JP" sz="2000" dirty="0">
              <a:latin typeface="Arial"/>
              <a:cs typeface="Arial"/>
            </a:endParaRPr>
          </a:p>
        </p:txBody>
      </p:sp>
    </p:spTree>
    <p:extLst>
      <p:ext uri="{BB962C8B-B14F-4D97-AF65-F5344CB8AC3E}">
        <p14:creationId xmlns:p14="http://schemas.microsoft.com/office/powerpoint/2010/main" val="37299152"/>
      </p:ext>
    </p:extLst>
  </p:cSld>
  <p:clrMapOvr>
    <a:masterClrMapping/>
  </p:clrMapOvr>
  <p:transition>
    <p:cu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714038" y="2478940"/>
            <a:ext cx="7854536" cy="1013153"/>
          </a:xfrm>
          <a:prstGeom prst="rect">
            <a:avLst/>
          </a:prstGeom>
          <a:blipFill>
            <a:blip r:embed="rId2" cstate="print"/>
            <a:stretch>
              <a:fillRect/>
            </a:stretch>
          </a:blipFill>
        </p:spPr>
        <p:txBody>
          <a:bodyPr wrap="square" lIns="0" tIns="0" rIns="0" bIns="0" rtlCol="0"/>
          <a:lstStyle/>
          <a:p>
            <a:endParaRPr/>
          </a:p>
        </p:txBody>
      </p:sp>
      <p:sp>
        <p:nvSpPr>
          <p:cNvPr id="35" name="object 35"/>
          <p:cNvSpPr txBox="1"/>
          <p:nvPr/>
        </p:nvSpPr>
        <p:spPr>
          <a:xfrm>
            <a:off x="688849" y="3676036"/>
            <a:ext cx="3316274" cy="1715653"/>
          </a:xfrm>
          <a:prstGeom prst="rect">
            <a:avLst/>
          </a:prstGeom>
        </p:spPr>
        <p:txBody>
          <a:bodyPr vert="horz" wrap="square" lIns="0" tIns="22661" rIns="0" bIns="0" rtlCol="0">
            <a:spAutoFit/>
          </a:bodyPr>
          <a:lstStyle/>
          <a:p>
            <a:pPr marL="25179">
              <a:spcBef>
                <a:spcPts val="178"/>
              </a:spcBef>
            </a:pPr>
            <a:r>
              <a:rPr sz="2100" dirty="0">
                <a:latin typeface="Arial"/>
                <a:cs typeface="Arial"/>
              </a:rPr>
              <a:t>Ví d</a:t>
            </a:r>
            <a:r>
              <a:rPr lang="en-US" sz="2100" dirty="0">
                <a:latin typeface="Arial"/>
                <a:cs typeface="Arial"/>
              </a:rPr>
              <a:t>ụ</a:t>
            </a:r>
            <a:r>
              <a:rPr sz="2100" dirty="0">
                <a:latin typeface="Arial"/>
                <a:cs typeface="Arial"/>
              </a:rPr>
              <a:t>: 17  tháng  5  năm 2011</a:t>
            </a:r>
          </a:p>
          <a:p>
            <a:pPr>
              <a:spcBef>
                <a:spcPts val="30"/>
              </a:spcBef>
            </a:pPr>
            <a:endParaRPr sz="2600" dirty="0">
              <a:latin typeface="Times New Roman"/>
              <a:cs typeface="Times New Roman"/>
            </a:endParaRPr>
          </a:p>
          <a:p>
            <a:pPr marL="25179"/>
            <a:endParaRPr lang="en-US" sz="2100" dirty="0">
              <a:latin typeface="Arial"/>
              <a:cs typeface="Arial"/>
            </a:endParaRPr>
          </a:p>
          <a:p>
            <a:pPr marL="25179"/>
            <a:r>
              <a:rPr sz="2100" dirty="0">
                <a:latin typeface="Arial"/>
                <a:cs typeface="Arial"/>
              </a:rPr>
              <a:t>Có  giá  tr</a:t>
            </a:r>
            <a:r>
              <a:rPr lang="en-US" sz="2100" dirty="0">
                <a:latin typeface="Arial"/>
                <a:cs typeface="Arial"/>
              </a:rPr>
              <a:t>ị</a:t>
            </a:r>
            <a:r>
              <a:rPr sz="2100" dirty="0">
                <a:latin typeface="Arial"/>
                <a:cs typeface="Arial"/>
              </a:rPr>
              <a:t> : </a:t>
            </a:r>
            <a:r>
              <a:rPr sz="2100" b="1" dirty="0">
                <a:solidFill>
                  <a:srgbClr val="00009E"/>
                </a:solidFill>
                <a:latin typeface="Arial"/>
                <a:cs typeface="Arial"/>
              </a:rPr>
              <a:t>3EB1</a:t>
            </a:r>
            <a:endParaRPr sz="2100" dirty="0">
              <a:latin typeface="Arial"/>
              <a:cs typeface="Arial"/>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một phần tử : Trường ngày tháng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38" y="4044753"/>
            <a:ext cx="7864984" cy="45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814440"/>
      </p:ext>
    </p:extLst>
  </p:cSld>
  <p:clrMapOvr>
    <a:masterClrMapping/>
  </p:clrMapOvr>
  <p:transition>
    <p:cu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graphicFrame>
        <p:nvGraphicFramePr>
          <p:cNvPr id="33" name="object 33"/>
          <p:cNvGraphicFramePr>
            <a:graphicFrameLocks noGrp="1"/>
          </p:cNvGraphicFramePr>
          <p:nvPr>
            <p:extLst>
              <p:ext uri="{D42A27DB-BD31-4B8C-83A1-F6EECF244321}">
                <p14:modId xmlns:p14="http://schemas.microsoft.com/office/powerpoint/2010/main" val="1832203098"/>
              </p:ext>
            </p:extLst>
          </p:nvPr>
        </p:nvGraphicFramePr>
        <p:xfrm>
          <a:off x="238503" y="2315366"/>
          <a:ext cx="2856218" cy="3397540"/>
        </p:xfrm>
        <a:graphic>
          <a:graphicData uri="http://schemas.openxmlformats.org/drawingml/2006/table">
            <a:tbl>
              <a:tblPr firstRow="1" bandRow="1">
                <a:tableStyleId>{2D5ABB26-0587-4C30-8999-92F81FD0307C}</a:tableStyleId>
              </a:tblPr>
              <a:tblGrid>
                <a:gridCol w="2856218">
                  <a:extLst>
                    <a:ext uri="{9D8B030D-6E8A-4147-A177-3AD203B41FA5}">
                      <a16:colId xmlns:a16="http://schemas.microsoft.com/office/drawing/2014/main" val="20000"/>
                    </a:ext>
                  </a:extLst>
                </a:gridCol>
              </a:tblGrid>
              <a:tr h="679508">
                <a:tc>
                  <a:txBody>
                    <a:bodyPr/>
                    <a:lstStyle/>
                    <a:p>
                      <a:pPr algn="ctr">
                        <a:lnSpc>
                          <a:spcPct val="100000"/>
                        </a:lnSpc>
                        <a:spcBef>
                          <a:spcPts val="310"/>
                        </a:spcBef>
                      </a:pPr>
                      <a:r>
                        <a:rPr sz="2100" spc="-10" dirty="0">
                          <a:solidFill>
                            <a:srgbClr val="0000FF"/>
                          </a:solidFill>
                          <a:latin typeface="Arial"/>
                          <a:cs typeface="Arial"/>
                        </a:rPr>
                        <a:t>...</a:t>
                      </a:r>
                      <a:endParaRPr sz="2100" dirty="0">
                        <a:latin typeface="Arial"/>
                        <a:cs typeface="Arial"/>
                      </a:endParaRPr>
                    </a:p>
                  </a:txBody>
                  <a:tcPr marL="0" marR="0" marT="78018"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0"/>
                  </a:ext>
                </a:extLst>
              </a:tr>
              <a:tr h="679508">
                <a:tc>
                  <a:txBody>
                    <a:bodyPr/>
                    <a:lstStyle/>
                    <a:p>
                      <a:pPr algn="ctr">
                        <a:lnSpc>
                          <a:spcPct val="100000"/>
                        </a:lnSpc>
                        <a:spcBef>
                          <a:spcPts val="780"/>
                        </a:spcBef>
                      </a:pPr>
                      <a:r>
                        <a:rPr sz="2100" spc="-120" dirty="0">
                          <a:solidFill>
                            <a:srgbClr val="0000FF"/>
                          </a:solidFill>
                          <a:latin typeface="Arial"/>
                          <a:cs typeface="Arial"/>
                        </a:rPr>
                        <a:t>Ph</a:t>
                      </a:r>
                      <a:r>
                        <a:rPr lang="en-US" sz="2100" spc="-120" dirty="0">
                          <a:solidFill>
                            <a:srgbClr val="0000FF"/>
                          </a:solidFill>
                          <a:latin typeface="Arial"/>
                          <a:cs typeface="Arial"/>
                        </a:rPr>
                        <a:t>ầ</a:t>
                      </a:r>
                      <a:r>
                        <a:rPr sz="2100" spc="-120" dirty="0">
                          <a:solidFill>
                            <a:srgbClr val="0000FF"/>
                          </a:solidFill>
                          <a:latin typeface="Arial"/>
                          <a:cs typeface="Arial"/>
                        </a:rPr>
                        <a:t>n  </a:t>
                      </a:r>
                      <a:r>
                        <a:rPr sz="2100" spc="-55" dirty="0">
                          <a:solidFill>
                            <a:srgbClr val="0000FF"/>
                          </a:solidFill>
                          <a:latin typeface="Arial"/>
                          <a:cs typeface="Arial"/>
                        </a:rPr>
                        <a:t>t</a:t>
                      </a:r>
                      <a:r>
                        <a:rPr lang="en-US" sz="2100" spc="-55" dirty="0">
                          <a:solidFill>
                            <a:srgbClr val="0000FF"/>
                          </a:solidFill>
                          <a:latin typeface="Arial"/>
                          <a:cs typeface="Arial"/>
                        </a:rPr>
                        <a:t>ử</a:t>
                      </a:r>
                      <a:r>
                        <a:rPr sz="2100" spc="-55" dirty="0">
                          <a:solidFill>
                            <a:srgbClr val="0000FF"/>
                          </a:solidFill>
                          <a:latin typeface="Arial"/>
                          <a:cs typeface="Arial"/>
                        </a:rPr>
                        <a:t>  </a:t>
                      </a:r>
                      <a:r>
                        <a:rPr sz="2100" spc="-35" dirty="0">
                          <a:solidFill>
                            <a:srgbClr val="0000FF"/>
                          </a:solidFill>
                          <a:latin typeface="Arial"/>
                          <a:cs typeface="Arial"/>
                        </a:rPr>
                        <a:t>LFN</a:t>
                      </a:r>
                      <a:r>
                        <a:rPr sz="2100" spc="-105" dirty="0">
                          <a:solidFill>
                            <a:srgbClr val="0000FF"/>
                          </a:solidFill>
                          <a:latin typeface="Arial"/>
                          <a:cs typeface="Arial"/>
                        </a:rPr>
                        <a:t> </a:t>
                      </a:r>
                      <a:r>
                        <a:rPr sz="2100" spc="-65" dirty="0">
                          <a:solidFill>
                            <a:srgbClr val="0000FF"/>
                          </a:solidFill>
                          <a:latin typeface="Arial"/>
                          <a:cs typeface="Arial"/>
                        </a:rPr>
                        <a:t>3</a:t>
                      </a:r>
                      <a:endParaRPr sz="2100" dirty="0">
                        <a:latin typeface="Arial"/>
                        <a:cs typeface="Arial"/>
                      </a:endParaRPr>
                    </a:p>
                  </a:txBody>
                  <a:tcPr marL="0" marR="0" marT="196302"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1"/>
                  </a:ext>
                </a:extLst>
              </a:tr>
              <a:tr h="679508">
                <a:tc>
                  <a:txBody>
                    <a:bodyPr/>
                    <a:lstStyle/>
                    <a:p>
                      <a:pPr algn="ctr">
                        <a:lnSpc>
                          <a:spcPct val="100000"/>
                        </a:lnSpc>
                        <a:spcBef>
                          <a:spcPts val="780"/>
                        </a:spcBef>
                      </a:pPr>
                      <a:r>
                        <a:rPr sz="2100" spc="-120" dirty="0">
                          <a:solidFill>
                            <a:srgbClr val="0000FF"/>
                          </a:solidFill>
                          <a:latin typeface="Arial"/>
                          <a:cs typeface="Arial"/>
                        </a:rPr>
                        <a:t>Ph</a:t>
                      </a:r>
                      <a:r>
                        <a:rPr lang="en-US" sz="2100" spc="-120" dirty="0">
                          <a:solidFill>
                            <a:srgbClr val="0000FF"/>
                          </a:solidFill>
                          <a:latin typeface="Arial"/>
                          <a:cs typeface="Arial"/>
                        </a:rPr>
                        <a:t>ầ</a:t>
                      </a:r>
                      <a:r>
                        <a:rPr sz="2100" spc="-120" dirty="0">
                          <a:solidFill>
                            <a:srgbClr val="0000FF"/>
                          </a:solidFill>
                          <a:latin typeface="Arial"/>
                          <a:cs typeface="Arial"/>
                        </a:rPr>
                        <a:t>n  </a:t>
                      </a:r>
                      <a:r>
                        <a:rPr sz="2100" spc="-55" dirty="0">
                          <a:solidFill>
                            <a:srgbClr val="0000FF"/>
                          </a:solidFill>
                          <a:latin typeface="Arial"/>
                          <a:cs typeface="Arial"/>
                        </a:rPr>
                        <a:t>t</a:t>
                      </a:r>
                      <a:r>
                        <a:rPr lang="en-US" sz="2100" spc="-55" dirty="0">
                          <a:solidFill>
                            <a:srgbClr val="0000FF"/>
                          </a:solidFill>
                          <a:latin typeface="Arial"/>
                          <a:cs typeface="Arial"/>
                        </a:rPr>
                        <a:t>ử</a:t>
                      </a:r>
                      <a:r>
                        <a:rPr sz="2100" spc="-55" dirty="0">
                          <a:solidFill>
                            <a:srgbClr val="0000FF"/>
                          </a:solidFill>
                          <a:latin typeface="Arial"/>
                          <a:cs typeface="Arial"/>
                        </a:rPr>
                        <a:t>  </a:t>
                      </a:r>
                      <a:r>
                        <a:rPr sz="2100" spc="-35" dirty="0">
                          <a:solidFill>
                            <a:srgbClr val="0000FF"/>
                          </a:solidFill>
                          <a:latin typeface="Arial"/>
                          <a:cs typeface="Arial"/>
                        </a:rPr>
                        <a:t>LFN</a:t>
                      </a:r>
                      <a:r>
                        <a:rPr sz="2100" spc="-105" dirty="0">
                          <a:solidFill>
                            <a:srgbClr val="0000FF"/>
                          </a:solidFill>
                          <a:latin typeface="Arial"/>
                          <a:cs typeface="Arial"/>
                        </a:rPr>
                        <a:t> </a:t>
                      </a:r>
                      <a:r>
                        <a:rPr sz="2100" spc="-65" dirty="0">
                          <a:solidFill>
                            <a:srgbClr val="0000FF"/>
                          </a:solidFill>
                          <a:latin typeface="Arial"/>
                          <a:cs typeface="Arial"/>
                        </a:rPr>
                        <a:t>2</a:t>
                      </a:r>
                      <a:endParaRPr sz="2100" dirty="0">
                        <a:latin typeface="Arial"/>
                        <a:cs typeface="Arial"/>
                      </a:endParaRPr>
                    </a:p>
                  </a:txBody>
                  <a:tcPr marL="0" marR="0" marT="196302"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2"/>
                  </a:ext>
                </a:extLst>
              </a:tr>
              <a:tr h="679508">
                <a:tc>
                  <a:txBody>
                    <a:bodyPr/>
                    <a:lstStyle/>
                    <a:p>
                      <a:pPr algn="ctr">
                        <a:lnSpc>
                          <a:spcPct val="100000"/>
                        </a:lnSpc>
                        <a:spcBef>
                          <a:spcPts val="780"/>
                        </a:spcBef>
                      </a:pPr>
                      <a:r>
                        <a:rPr sz="2100" spc="-120" dirty="0">
                          <a:solidFill>
                            <a:srgbClr val="0000FF"/>
                          </a:solidFill>
                          <a:latin typeface="Arial"/>
                          <a:cs typeface="Arial"/>
                        </a:rPr>
                        <a:t>Ph</a:t>
                      </a:r>
                      <a:r>
                        <a:rPr lang="en-US" sz="2100" spc="-120" dirty="0">
                          <a:solidFill>
                            <a:srgbClr val="0000FF"/>
                          </a:solidFill>
                          <a:latin typeface="Arial"/>
                          <a:cs typeface="Arial"/>
                        </a:rPr>
                        <a:t>ầ</a:t>
                      </a:r>
                      <a:r>
                        <a:rPr sz="2100" spc="-120" dirty="0">
                          <a:solidFill>
                            <a:srgbClr val="0000FF"/>
                          </a:solidFill>
                          <a:latin typeface="Arial"/>
                          <a:cs typeface="Arial"/>
                        </a:rPr>
                        <a:t>n  </a:t>
                      </a:r>
                      <a:r>
                        <a:rPr sz="2100" spc="-55" dirty="0">
                          <a:solidFill>
                            <a:srgbClr val="0000FF"/>
                          </a:solidFill>
                          <a:latin typeface="Arial"/>
                          <a:cs typeface="Arial"/>
                        </a:rPr>
                        <a:t>t</a:t>
                      </a:r>
                      <a:r>
                        <a:rPr lang="en-US" sz="2100" spc="-55" dirty="0">
                          <a:solidFill>
                            <a:srgbClr val="0000FF"/>
                          </a:solidFill>
                          <a:latin typeface="Arial"/>
                          <a:cs typeface="Arial"/>
                        </a:rPr>
                        <a:t>ử</a:t>
                      </a:r>
                      <a:r>
                        <a:rPr sz="2100" spc="-55" dirty="0">
                          <a:solidFill>
                            <a:srgbClr val="0000FF"/>
                          </a:solidFill>
                          <a:latin typeface="Arial"/>
                          <a:cs typeface="Arial"/>
                        </a:rPr>
                        <a:t>  </a:t>
                      </a:r>
                      <a:r>
                        <a:rPr sz="2100" spc="-35" dirty="0">
                          <a:solidFill>
                            <a:srgbClr val="0000FF"/>
                          </a:solidFill>
                          <a:latin typeface="Arial"/>
                          <a:cs typeface="Arial"/>
                        </a:rPr>
                        <a:t>LFN</a:t>
                      </a:r>
                      <a:r>
                        <a:rPr sz="2100" spc="-105" dirty="0">
                          <a:solidFill>
                            <a:srgbClr val="0000FF"/>
                          </a:solidFill>
                          <a:latin typeface="Arial"/>
                          <a:cs typeface="Arial"/>
                        </a:rPr>
                        <a:t> </a:t>
                      </a:r>
                      <a:r>
                        <a:rPr sz="2100" spc="-65" dirty="0">
                          <a:solidFill>
                            <a:srgbClr val="0000FF"/>
                          </a:solidFill>
                          <a:latin typeface="Arial"/>
                          <a:cs typeface="Arial"/>
                        </a:rPr>
                        <a:t>1</a:t>
                      </a:r>
                      <a:endParaRPr sz="2100" dirty="0">
                        <a:latin typeface="Arial"/>
                        <a:cs typeface="Arial"/>
                      </a:endParaRPr>
                    </a:p>
                  </a:txBody>
                  <a:tcPr marL="0" marR="0" marT="196302"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3"/>
                  </a:ext>
                </a:extLst>
              </a:tr>
              <a:tr h="679508">
                <a:tc>
                  <a:txBody>
                    <a:bodyPr/>
                    <a:lstStyle/>
                    <a:p>
                      <a:pPr algn="ctr">
                        <a:lnSpc>
                          <a:spcPct val="100000"/>
                        </a:lnSpc>
                        <a:spcBef>
                          <a:spcPts val="645"/>
                        </a:spcBef>
                      </a:pPr>
                      <a:r>
                        <a:rPr sz="2100" spc="-120" dirty="0">
                          <a:solidFill>
                            <a:srgbClr val="0000FF"/>
                          </a:solidFill>
                          <a:latin typeface="Arial"/>
                          <a:cs typeface="Arial"/>
                        </a:rPr>
                        <a:t>Ph</a:t>
                      </a:r>
                      <a:r>
                        <a:rPr lang="en-US" sz="2100" spc="-120" dirty="0">
                          <a:solidFill>
                            <a:srgbClr val="0000FF"/>
                          </a:solidFill>
                          <a:latin typeface="Arial"/>
                          <a:cs typeface="Arial"/>
                        </a:rPr>
                        <a:t>ầ</a:t>
                      </a:r>
                      <a:r>
                        <a:rPr sz="2100" spc="-120" dirty="0">
                          <a:solidFill>
                            <a:srgbClr val="0000FF"/>
                          </a:solidFill>
                          <a:latin typeface="Arial"/>
                          <a:cs typeface="Arial"/>
                        </a:rPr>
                        <a:t>n  </a:t>
                      </a:r>
                      <a:r>
                        <a:rPr sz="2100" spc="-55" dirty="0">
                          <a:solidFill>
                            <a:srgbClr val="0000FF"/>
                          </a:solidFill>
                          <a:latin typeface="Arial"/>
                          <a:cs typeface="Arial"/>
                        </a:rPr>
                        <a:t>t</a:t>
                      </a:r>
                      <a:r>
                        <a:rPr lang="en-US" sz="2100" spc="-55" dirty="0">
                          <a:solidFill>
                            <a:srgbClr val="0000FF"/>
                          </a:solidFill>
                          <a:latin typeface="Arial"/>
                          <a:cs typeface="Arial"/>
                        </a:rPr>
                        <a:t>ử</a:t>
                      </a:r>
                      <a:r>
                        <a:rPr sz="2100" spc="-55" dirty="0">
                          <a:solidFill>
                            <a:srgbClr val="0000FF"/>
                          </a:solidFill>
                          <a:latin typeface="Arial"/>
                          <a:cs typeface="Arial"/>
                        </a:rPr>
                        <a:t>  </a:t>
                      </a:r>
                      <a:r>
                        <a:rPr sz="2100" spc="-50" dirty="0">
                          <a:solidFill>
                            <a:srgbClr val="0000FF"/>
                          </a:solidFill>
                          <a:latin typeface="Arial"/>
                          <a:cs typeface="Arial"/>
                        </a:rPr>
                        <a:t>8.3</a:t>
                      </a:r>
                      <a:r>
                        <a:rPr sz="2100" spc="-95" dirty="0">
                          <a:solidFill>
                            <a:srgbClr val="0000FF"/>
                          </a:solidFill>
                          <a:latin typeface="Arial"/>
                          <a:cs typeface="Arial"/>
                        </a:rPr>
                        <a:t> </a:t>
                      </a:r>
                      <a:r>
                        <a:rPr sz="2100" spc="0" dirty="0">
                          <a:solidFill>
                            <a:srgbClr val="0000FF"/>
                          </a:solidFill>
                          <a:latin typeface="Arial"/>
                          <a:cs typeface="Arial"/>
                        </a:rPr>
                        <a:t>(ttt</a:t>
                      </a:r>
                      <a:r>
                        <a:rPr sz="2100" i="1" spc="0" dirty="0">
                          <a:solidFill>
                            <a:srgbClr val="0000FF"/>
                          </a:solidFill>
                          <a:latin typeface="DejaVu Sans"/>
                          <a:cs typeface="DejaVu Sans"/>
                        </a:rPr>
                        <a:t>∼</a:t>
                      </a:r>
                      <a:r>
                        <a:rPr sz="2100" spc="0" dirty="0">
                          <a:solidFill>
                            <a:srgbClr val="0000FF"/>
                          </a:solidFill>
                          <a:latin typeface="Arial"/>
                          <a:cs typeface="Arial"/>
                        </a:rPr>
                        <a:t>n.xxx)</a:t>
                      </a:r>
                      <a:endParaRPr sz="2100" dirty="0">
                        <a:latin typeface="Arial"/>
                        <a:cs typeface="Arial"/>
                      </a:endParaRPr>
                    </a:p>
                  </a:txBody>
                  <a:tcPr marL="0" marR="0" marT="162327" marB="0">
                    <a:lnL w="12700">
                      <a:solidFill>
                        <a:srgbClr val="0000FF"/>
                      </a:solidFill>
                      <a:prstDash val="solid"/>
                    </a:lnL>
                    <a:lnR w="12700">
                      <a:solidFill>
                        <a:srgbClr val="0000FF"/>
                      </a:solidFill>
                      <a:prstDash val="solid"/>
                    </a:lnR>
                    <a:lnT w="12700">
                      <a:solidFill>
                        <a:srgbClr val="0000FF"/>
                      </a:solidFill>
                      <a:prstDash val="solid"/>
                    </a:lnT>
                    <a:lnB w="12700">
                      <a:solidFill>
                        <a:srgbClr val="0000FF"/>
                      </a:solidFill>
                      <a:prstDash val="solid"/>
                    </a:lnB>
                  </a:tcPr>
                </a:tc>
                <a:extLst>
                  <a:ext uri="{0D108BD9-81ED-4DB2-BD59-A6C34878D82A}">
                    <a16:rowId xmlns:a16="http://schemas.microsoft.com/office/drawing/2014/main" val="10004"/>
                  </a:ext>
                </a:extLst>
              </a:tr>
            </a:tbl>
          </a:graphicData>
        </a:graphic>
      </p:graphicFrame>
      <p:graphicFrame>
        <p:nvGraphicFramePr>
          <p:cNvPr id="34" name="object 34"/>
          <p:cNvGraphicFramePr>
            <a:graphicFrameLocks noGrp="1"/>
          </p:cNvGraphicFramePr>
          <p:nvPr>
            <p:extLst>
              <p:ext uri="{D42A27DB-BD31-4B8C-83A1-F6EECF244321}">
                <p14:modId xmlns:p14="http://schemas.microsoft.com/office/powerpoint/2010/main" val="2834185314"/>
              </p:ext>
            </p:extLst>
          </p:nvPr>
        </p:nvGraphicFramePr>
        <p:xfrm>
          <a:off x="3232012" y="1669728"/>
          <a:ext cx="5690461" cy="4051887"/>
        </p:xfrm>
        <a:graphic>
          <a:graphicData uri="http://schemas.openxmlformats.org/drawingml/2006/table">
            <a:tbl>
              <a:tblPr firstRow="1" bandRow="1">
                <a:tableStyleId>{2D5ABB26-0587-4C30-8999-92F81FD0307C}</a:tableStyleId>
              </a:tblPr>
              <a:tblGrid>
                <a:gridCol w="692650">
                  <a:extLst>
                    <a:ext uri="{9D8B030D-6E8A-4147-A177-3AD203B41FA5}">
                      <a16:colId xmlns:a16="http://schemas.microsoft.com/office/drawing/2014/main" val="20000"/>
                    </a:ext>
                  </a:extLst>
                </a:gridCol>
                <a:gridCol w="697991">
                  <a:extLst>
                    <a:ext uri="{9D8B030D-6E8A-4147-A177-3AD203B41FA5}">
                      <a16:colId xmlns:a16="http://schemas.microsoft.com/office/drawing/2014/main" val="20001"/>
                    </a:ext>
                  </a:extLst>
                </a:gridCol>
                <a:gridCol w="4299820">
                  <a:extLst>
                    <a:ext uri="{9D8B030D-6E8A-4147-A177-3AD203B41FA5}">
                      <a16:colId xmlns:a16="http://schemas.microsoft.com/office/drawing/2014/main" val="20002"/>
                    </a:ext>
                  </a:extLst>
                </a:gridCol>
              </a:tblGrid>
              <a:tr h="402672">
                <a:tc>
                  <a:txBody>
                    <a:bodyPr/>
                    <a:lstStyle/>
                    <a:p>
                      <a:pPr marR="64769" algn="r">
                        <a:lnSpc>
                          <a:spcPct val="100000"/>
                        </a:lnSpc>
                        <a:spcBef>
                          <a:spcPts val="100"/>
                        </a:spcBef>
                      </a:pPr>
                      <a:r>
                        <a:rPr sz="2100" spc="-5" dirty="0">
                          <a:latin typeface="Arial"/>
                          <a:cs typeface="Arial"/>
                        </a:rPr>
                        <a:t>Ofs</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64769" algn="r">
                        <a:lnSpc>
                          <a:spcPct val="100000"/>
                        </a:lnSpc>
                        <a:spcBef>
                          <a:spcPts val="100"/>
                        </a:spcBef>
                      </a:pPr>
                      <a:r>
                        <a:rPr sz="2100" dirty="0">
                          <a:latin typeface="Arial"/>
                          <a:cs typeface="Arial"/>
                        </a:rPr>
                        <a:t>Kt</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
                        </a:spcBef>
                      </a:pPr>
                      <a:r>
                        <a:rPr sz="2100" spc="-10" dirty="0">
                          <a:latin typeface="Arial"/>
                          <a:cs typeface="Arial"/>
                        </a:rPr>
                        <a:t>Ý </a:t>
                      </a:r>
                      <a:r>
                        <a:rPr sz="2100" spc="-65" dirty="0">
                          <a:latin typeface="Arial"/>
                          <a:cs typeface="Arial"/>
                        </a:rPr>
                        <a:t>nghĩa</a:t>
                      </a:r>
                      <a:endParaRPr sz="2100">
                        <a:latin typeface="Arial"/>
                        <a:cs typeface="Arial"/>
                      </a:endParaRPr>
                    </a:p>
                  </a:txBody>
                  <a:tcPr marL="0" marR="0" marT="2516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27171">
                <a:tc>
                  <a:txBody>
                    <a:bodyPr/>
                    <a:lstStyle/>
                    <a:p>
                      <a:pPr marR="64769" algn="r">
                        <a:lnSpc>
                          <a:spcPts val="1165"/>
                        </a:lnSpc>
                      </a:pPr>
                      <a:r>
                        <a:rPr sz="2100" dirty="0">
                          <a:latin typeface="Arial"/>
                          <a:cs typeface="Arial"/>
                        </a:rPr>
                        <a:t>0</a:t>
                      </a: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R="64769" algn="r">
                        <a:lnSpc>
                          <a:spcPts val="1165"/>
                        </a:lnSpc>
                      </a:pPr>
                      <a:r>
                        <a:rPr sz="2100" spc="-5" dirty="0">
                          <a:latin typeface="Arial"/>
                          <a:cs typeface="Arial"/>
                        </a:rPr>
                        <a:t>1B</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tc>
                  <a:txBody>
                    <a:bodyPr/>
                    <a:lstStyle/>
                    <a:p>
                      <a:pPr marL="72390">
                        <a:lnSpc>
                          <a:spcPts val="1165"/>
                        </a:lnSpc>
                      </a:pPr>
                      <a:r>
                        <a:rPr sz="2100" spc="-60" dirty="0">
                          <a:latin typeface="Arial"/>
                          <a:cs typeface="Arial"/>
                        </a:rPr>
                        <a:t>Trưong  </a:t>
                      </a:r>
                      <a:r>
                        <a:rPr sz="2100" spc="0" dirty="0">
                          <a:latin typeface="Arial"/>
                          <a:cs typeface="Arial"/>
                        </a:rPr>
                        <a:t>th</a:t>
                      </a:r>
                      <a:r>
                        <a:rPr lang="en-US" sz="2100" spc="0" dirty="0">
                          <a:latin typeface="Arial"/>
                          <a:cs typeface="Arial"/>
                        </a:rPr>
                        <a:t>ứ</a:t>
                      </a:r>
                      <a:r>
                        <a:rPr sz="2100" spc="-114" dirty="0">
                          <a:latin typeface="Arial"/>
                          <a:cs typeface="Arial"/>
                        </a:rPr>
                        <a:t> </a:t>
                      </a:r>
                      <a:r>
                        <a:rPr sz="2100" spc="10" dirty="0">
                          <a:latin typeface="Arial"/>
                          <a:cs typeface="Arial"/>
                        </a:rPr>
                        <a:t>t</a:t>
                      </a:r>
                      <a:r>
                        <a:rPr lang="en-US" sz="2100" spc="10" dirty="0">
                          <a:latin typeface="Arial"/>
                          <a:cs typeface="Arial"/>
                        </a:rPr>
                        <a:t>ự</a:t>
                      </a:r>
                      <a:r>
                        <a:rPr sz="2100" spc="10" dirty="0">
                          <a:latin typeface="Arial"/>
                          <a:cs typeface="Arial"/>
                        </a:rPr>
                        <a:t>.</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1"/>
                  </a:ext>
                </a:extLst>
              </a:tr>
              <a:tr h="352338">
                <a:tc>
                  <a:txBody>
                    <a:bodyPr/>
                    <a:lstStyle/>
                    <a:p>
                      <a:pPr marR="64769" algn="r">
                        <a:lnSpc>
                          <a:spcPts val="1215"/>
                        </a:lnSpc>
                      </a:pPr>
                      <a:r>
                        <a:rPr sz="2100" dirty="0">
                          <a:latin typeface="Arial"/>
                          <a:cs typeface="Arial"/>
                        </a:rPr>
                        <a:t>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5W</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5  </a:t>
                      </a:r>
                      <a:r>
                        <a:rPr sz="2100" spc="-35" dirty="0">
                          <a:latin typeface="Arial"/>
                          <a:cs typeface="Arial"/>
                        </a:rPr>
                        <a:t>ký </a:t>
                      </a:r>
                      <a:r>
                        <a:rPr sz="2100" spc="15" dirty="0">
                          <a:latin typeface="Arial"/>
                          <a:cs typeface="Arial"/>
                        </a:rPr>
                        <a:t>t</a:t>
                      </a:r>
                      <a:r>
                        <a:rPr lang="en-US" sz="2100" spc="15" dirty="0">
                          <a:latin typeface="Arial"/>
                          <a:cs typeface="Arial"/>
                        </a:rPr>
                        <a:t>ự</a:t>
                      </a:r>
                      <a:r>
                        <a:rPr sz="2100" spc="15" dirty="0">
                          <a:latin typeface="Arial"/>
                          <a:cs typeface="Arial"/>
                        </a:rPr>
                        <a:t> </a:t>
                      </a:r>
                      <a:r>
                        <a:rPr sz="2100" spc="-55" dirty="0">
                          <a:latin typeface="Arial"/>
                          <a:cs typeface="Arial"/>
                        </a:rPr>
                        <a:t>unicode  </a:t>
                      </a:r>
                      <a:r>
                        <a:rPr sz="2100" spc="-150" dirty="0">
                          <a:latin typeface="Arial"/>
                          <a:cs typeface="Arial"/>
                        </a:rPr>
                        <a:t>đ</a:t>
                      </a:r>
                      <a:r>
                        <a:rPr lang="en-US" sz="2100" spc="-150" dirty="0">
                          <a:latin typeface="Arial"/>
                          <a:cs typeface="Arial"/>
                        </a:rPr>
                        <a:t>ầ</a:t>
                      </a:r>
                      <a:r>
                        <a:rPr sz="2100" spc="-150" dirty="0">
                          <a:latin typeface="Arial"/>
                          <a:cs typeface="Arial"/>
                        </a:rPr>
                        <a:t>u</a:t>
                      </a:r>
                      <a:r>
                        <a:rPr sz="2100" spc="-25" dirty="0">
                          <a:latin typeface="Arial"/>
                          <a:cs typeface="Arial"/>
                        </a:rPr>
                        <a:t> </a:t>
                      </a:r>
                      <a:r>
                        <a:rPr sz="2100" spc="-20" dirty="0">
                          <a:latin typeface="Arial"/>
                          <a:cs typeface="Arial"/>
                        </a:rPr>
                        <a:t>tiên</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2"/>
                  </a:ext>
                </a:extLst>
              </a:tr>
              <a:tr h="327171">
                <a:tc>
                  <a:txBody>
                    <a:bodyPr/>
                    <a:lstStyle/>
                    <a:p>
                      <a:pPr marR="64769" algn="r">
                        <a:lnSpc>
                          <a:spcPts val="1215"/>
                        </a:lnSpc>
                      </a:pPr>
                      <a:r>
                        <a:rPr sz="2100" spc="-5" dirty="0">
                          <a:latin typeface="Arial"/>
                          <a:cs typeface="Arial"/>
                        </a:rPr>
                        <a:t>11</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30" dirty="0">
                          <a:latin typeface="Arial"/>
                          <a:cs typeface="Arial"/>
                        </a:rPr>
                        <a:t>Thu</a:t>
                      </a:r>
                      <a:r>
                        <a:rPr lang="en-US" sz="2100" spc="-30" dirty="0">
                          <a:latin typeface="Arial"/>
                          <a:cs typeface="Arial"/>
                        </a:rPr>
                        <a:t>ộ</a:t>
                      </a:r>
                      <a:r>
                        <a:rPr sz="2100" spc="-30" dirty="0">
                          <a:latin typeface="Arial"/>
                          <a:cs typeface="Arial"/>
                        </a:rPr>
                        <a:t>c  </a:t>
                      </a:r>
                      <a:r>
                        <a:rPr sz="2100" spc="-15" dirty="0">
                          <a:latin typeface="Arial"/>
                          <a:cs typeface="Arial"/>
                        </a:rPr>
                        <a:t>tính.  </a:t>
                      </a:r>
                      <a:r>
                        <a:rPr sz="2100" spc="-50" dirty="0">
                          <a:latin typeface="Arial"/>
                          <a:cs typeface="Arial"/>
                        </a:rPr>
                        <a:t>Đánh  </a:t>
                      </a:r>
                      <a:r>
                        <a:rPr sz="2100" spc="35" dirty="0">
                          <a:latin typeface="Arial"/>
                          <a:cs typeface="Arial"/>
                        </a:rPr>
                        <a:t>d</a:t>
                      </a:r>
                      <a:r>
                        <a:rPr lang="en-US" sz="2100" spc="35" dirty="0">
                          <a:latin typeface="Arial"/>
                          <a:cs typeface="Arial"/>
                        </a:rPr>
                        <a:t>ấ</a:t>
                      </a:r>
                      <a:r>
                        <a:rPr sz="2100" spc="40" dirty="0">
                          <a:latin typeface="Arial"/>
                          <a:cs typeface="Arial"/>
                        </a:rPr>
                        <a:t>u </a:t>
                      </a:r>
                      <a:r>
                        <a:rPr sz="2100" spc="-40" dirty="0">
                          <a:latin typeface="Arial"/>
                          <a:cs typeface="Arial"/>
                        </a:rPr>
                        <a:t>là  </a:t>
                      </a:r>
                      <a:r>
                        <a:rPr sz="2100" spc="-125" dirty="0">
                          <a:latin typeface="Arial"/>
                          <a:cs typeface="Arial"/>
                        </a:rPr>
                        <a:t>ph</a:t>
                      </a:r>
                      <a:r>
                        <a:rPr lang="en-US" sz="2100" spc="-125" dirty="0">
                          <a:latin typeface="Arial"/>
                          <a:cs typeface="Arial"/>
                        </a:rPr>
                        <a:t>ầ</a:t>
                      </a:r>
                      <a:r>
                        <a:rPr sz="2100" spc="-125" dirty="0">
                          <a:latin typeface="Arial"/>
                          <a:cs typeface="Arial"/>
                        </a:rPr>
                        <a:t>n  </a:t>
                      </a:r>
                      <a:r>
                        <a:rPr sz="2100" spc="-55" dirty="0">
                          <a:latin typeface="Arial"/>
                          <a:cs typeface="Arial"/>
                        </a:rPr>
                        <a:t>t</a:t>
                      </a:r>
                      <a:r>
                        <a:rPr lang="en-US" sz="2100" spc="-55" dirty="0">
                          <a:latin typeface="Arial"/>
                          <a:cs typeface="Arial"/>
                        </a:rPr>
                        <a:t>ử</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3"/>
                  </a:ext>
                </a:extLst>
              </a:tr>
              <a:tr h="327171">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i="1" spc="-30" dirty="0">
                          <a:latin typeface="Arial"/>
                          <a:cs typeface="Arial"/>
                        </a:rPr>
                        <a:t>LFN</a:t>
                      </a:r>
                      <a:r>
                        <a:rPr sz="2100" spc="-30" dirty="0">
                          <a:latin typeface="Arial"/>
                          <a:cs typeface="Arial"/>
                        </a:rPr>
                        <a:t>. </a:t>
                      </a:r>
                      <a:r>
                        <a:rPr sz="2100" spc="-50" dirty="0">
                          <a:latin typeface="Arial"/>
                          <a:cs typeface="Arial"/>
                        </a:rPr>
                        <a:t>Luôn </a:t>
                      </a:r>
                      <a:r>
                        <a:rPr sz="2100" spc="-65" dirty="0">
                          <a:latin typeface="Arial"/>
                          <a:cs typeface="Arial"/>
                        </a:rPr>
                        <a:t>có  </a:t>
                      </a:r>
                      <a:r>
                        <a:rPr sz="2100" spc="-50" dirty="0">
                          <a:latin typeface="Arial"/>
                          <a:cs typeface="Arial"/>
                        </a:rPr>
                        <a:t>giá </a:t>
                      </a:r>
                      <a:r>
                        <a:rPr sz="2100" spc="30" dirty="0">
                          <a:latin typeface="Arial"/>
                          <a:cs typeface="Arial"/>
                        </a:rPr>
                        <a:t>tr</a:t>
                      </a:r>
                      <a:r>
                        <a:rPr lang="en-US" sz="2100" spc="30" dirty="0">
                          <a:latin typeface="Arial"/>
                          <a:cs typeface="Arial"/>
                        </a:rPr>
                        <a:t>ị</a:t>
                      </a:r>
                      <a:r>
                        <a:rPr sz="2100" spc="260" dirty="0">
                          <a:latin typeface="Arial"/>
                          <a:cs typeface="Arial"/>
                        </a:rPr>
                        <a:t> </a:t>
                      </a:r>
                      <a:r>
                        <a:rPr sz="2100" spc="-60" dirty="0">
                          <a:latin typeface="Arial"/>
                          <a:cs typeface="Arial"/>
                        </a:rPr>
                        <a:t>0Fh</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4"/>
                  </a:ext>
                </a:extLst>
              </a:tr>
              <a:tr h="352338">
                <a:tc>
                  <a:txBody>
                    <a:bodyPr/>
                    <a:lstStyle/>
                    <a:p>
                      <a:pPr marR="64769" algn="r">
                        <a:lnSpc>
                          <a:spcPts val="1215"/>
                        </a:lnSpc>
                      </a:pPr>
                      <a:r>
                        <a:rPr sz="2100" spc="-5" dirty="0">
                          <a:latin typeface="Arial"/>
                          <a:cs typeface="Arial"/>
                        </a:rPr>
                        <a:t>12</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65" dirty="0">
                          <a:latin typeface="Arial"/>
                          <a:cs typeface="Arial"/>
                        </a:rPr>
                        <a:t>Đ</a:t>
                      </a:r>
                      <a:r>
                        <a:rPr lang="en-US" sz="2100" spc="-65" dirty="0">
                          <a:latin typeface="Arial"/>
                          <a:cs typeface="Arial"/>
                        </a:rPr>
                        <a:t>ể</a:t>
                      </a:r>
                      <a:r>
                        <a:rPr sz="2100" spc="-65" dirty="0">
                          <a:latin typeface="Arial"/>
                          <a:cs typeface="Arial"/>
                        </a:rPr>
                        <a:t>  </a:t>
                      </a:r>
                      <a:r>
                        <a:rPr sz="2100" spc="-60" dirty="0">
                          <a:latin typeface="Arial"/>
                          <a:cs typeface="Arial"/>
                        </a:rPr>
                        <a:t>dành</a:t>
                      </a:r>
                      <a:r>
                        <a:rPr sz="2100" spc="-114" dirty="0">
                          <a:latin typeface="Arial"/>
                          <a:cs typeface="Arial"/>
                        </a:rPr>
                        <a:t> </a:t>
                      </a:r>
                      <a:r>
                        <a:rPr sz="2100" spc="-10" dirty="0">
                          <a:latin typeface="Arial"/>
                          <a:cs typeface="Arial"/>
                        </a:rPr>
                        <a:t>(00)</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5"/>
                  </a:ext>
                </a:extLst>
              </a:tr>
              <a:tr h="327171">
                <a:tc>
                  <a:txBody>
                    <a:bodyPr/>
                    <a:lstStyle/>
                    <a:p>
                      <a:pPr marR="64769" algn="r">
                        <a:lnSpc>
                          <a:spcPts val="1215"/>
                        </a:lnSpc>
                      </a:pPr>
                      <a:r>
                        <a:rPr sz="2100" spc="-5" dirty="0">
                          <a:latin typeface="Arial"/>
                          <a:cs typeface="Arial"/>
                        </a:rPr>
                        <a:t>13</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1B</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70" dirty="0">
                          <a:latin typeface="Arial"/>
                          <a:cs typeface="Arial"/>
                        </a:rPr>
                        <a:t>Checksum:  </a:t>
                      </a:r>
                      <a:r>
                        <a:rPr sz="2100" spc="-75" dirty="0">
                          <a:latin typeface="Arial"/>
                          <a:cs typeface="Arial"/>
                        </a:rPr>
                        <a:t>Cho  </a:t>
                      </a:r>
                      <a:r>
                        <a:rPr sz="2100" spc="-70" dirty="0">
                          <a:latin typeface="Arial"/>
                          <a:cs typeface="Arial"/>
                        </a:rPr>
                        <a:t>phép  </a:t>
                      </a:r>
                      <a:r>
                        <a:rPr sz="2100" spc="-50" dirty="0">
                          <a:latin typeface="Arial"/>
                          <a:cs typeface="Arial"/>
                        </a:rPr>
                        <a:t>ki</a:t>
                      </a:r>
                      <a:r>
                        <a:rPr lang="en-US" sz="2100" spc="-50" dirty="0">
                          <a:latin typeface="Arial"/>
                          <a:cs typeface="Arial"/>
                        </a:rPr>
                        <a:t>ể</a:t>
                      </a:r>
                      <a:r>
                        <a:rPr sz="2100" spc="-50" dirty="0">
                          <a:latin typeface="Arial"/>
                          <a:cs typeface="Arial"/>
                        </a:rPr>
                        <a:t>m  </a:t>
                      </a:r>
                      <a:r>
                        <a:rPr sz="2100" dirty="0">
                          <a:latin typeface="Arial"/>
                          <a:cs typeface="Arial"/>
                        </a:rPr>
                        <a:t>tra</a:t>
                      </a:r>
                      <a:r>
                        <a:rPr sz="2100" spc="-35" dirty="0">
                          <a:latin typeface="Arial"/>
                          <a:cs typeface="Arial"/>
                        </a:rPr>
                        <a:t> </a:t>
                      </a:r>
                      <a:r>
                        <a:rPr sz="2100" spc="-30" dirty="0">
                          <a:latin typeface="Arial"/>
                          <a:cs typeface="Arial"/>
                        </a:rPr>
                        <a:t>tên</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6"/>
                  </a:ext>
                </a:extLst>
              </a:tr>
              <a:tr h="327171">
                <a:tc>
                  <a:txBody>
                    <a:bodyPr/>
                    <a:lstStyle/>
                    <a:p>
                      <a:pPr>
                        <a:lnSpc>
                          <a:spcPct val="100000"/>
                        </a:lnSpc>
                      </a:pPr>
                      <a:endParaRPr sz="2000" dirty="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a:lnSpc>
                          <a:spcPct val="100000"/>
                        </a:lnSpc>
                      </a:pPr>
                      <a:endParaRPr sz="2000" dirty="0">
                        <a:latin typeface="Times New Roman"/>
                        <a:cs typeface="Times New Roman"/>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20" dirty="0">
                          <a:latin typeface="Arial"/>
                          <a:cs typeface="Arial"/>
                        </a:rPr>
                        <a:t>file </a:t>
                      </a:r>
                      <a:r>
                        <a:rPr sz="2100" spc="-45" dirty="0">
                          <a:latin typeface="Arial"/>
                          <a:cs typeface="Arial"/>
                        </a:rPr>
                        <a:t>dài  </a:t>
                      </a:r>
                      <a:r>
                        <a:rPr sz="2100" spc="-65" dirty="0">
                          <a:latin typeface="Arial"/>
                          <a:cs typeface="Arial"/>
                        </a:rPr>
                        <a:t>có  </a:t>
                      </a:r>
                      <a:r>
                        <a:rPr lang="en-US" sz="2100" spc="-45" dirty="0">
                          <a:latin typeface="Arial"/>
                          <a:cs typeface="Arial"/>
                        </a:rPr>
                        <a:t>ứ</a:t>
                      </a:r>
                      <a:r>
                        <a:rPr sz="2100" spc="-45" dirty="0">
                          <a:latin typeface="Arial"/>
                          <a:cs typeface="Arial"/>
                        </a:rPr>
                        <a:t>ng  </a:t>
                      </a:r>
                      <a:r>
                        <a:rPr sz="2100" spc="-35" dirty="0">
                          <a:latin typeface="Arial"/>
                          <a:cs typeface="Arial"/>
                        </a:rPr>
                        <a:t>v</a:t>
                      </a:r>
                      <a:r>
                        <a:rPr lang="en-US" sz="2100" spc="-35" dirty="0">
                          <a:latin typeface="Arial"/>
                          <a:cs typeface="Arial"/>
                        </a:rPr>
                        <a:t>ớ</a:t>
                      </a:r>
                      <a:r>
                        <a:rPr sz="2100" spc="-35" dirty="0">
                          <a:latin typeface="Arial"/>
                          <a:cs typeface="Arial"/>
                        </a:rPr>
                        <a:t>i </a:t>
                      </a:r>
                      <a:r>
                        <a:rPr sz="2100" spc="-30" dirty="0">
                          <a:latin typeface="Arial"/>
                          <a:cs typeface="Arial"/>
                        </a:rPr>
                        <a:t>tên </a:t>
                      </a:r>
                      <a:r>
                        <a:rPr sz="2100" spc="-20" dirty="0">
                          <a:latin typeface="Arial"/>
                          <a:cs typeface="Arial"/>
                        </a:rPr>
                        <a:t>file</a:t>
                      </a:r>
                      <a:r>
                        <a:rPr sz="2100" spc="-25" dirty="0">
                          <a:latin typeface="Arial"/>
                          <a:cs typeface="Arial"/>
                        </a:rPr>
                        <a:t> </a:t>
                      </a:r>
                      <a:r>
                        <a:rPr sz="2100" spc="-65" dirty="0">
                          <a:latin typeface="Arial"/>
                          <a:cs typeface="Arial"/>
                        </a:rPr>
                        <a:t>8.3?</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7"/>
                  </a:ext>
                </a:extLst>
              </a:tr>
              <a:tr h="327171">
                <a:tc>
                  <a:txBody>
                    <a:bodyPr/>
                    <a:lstStyle/>
                    <a:p>
                      <a:pPr marR="64769" algn="r">
                        <a:lnSpc>
                          <a:spcPts val="1175"/>
                        </a:lnSpc>
                      </a:pPr>
                      <a:r>
                        <a:rPr sz="2100" spc="-5" dirty="0">
                          <a:latin typeface="Arial"/>
                          <a:cs typeface="Arial"/>
                        </a:rPr>
                        <a:t>14</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6W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85" dirty="0">
                          <a:latin typeface="Arial"/>
                          <a:cs typeface="Arial"/>
                        </a:rPr>
                        <a:t>Các  </a:t>
                      </a:r>
                      <a:r>
                        <a:rPr sz="2100" spc="-35" dirty="0">
                          <a:latin typeface="Arial"/>
                          <a:cs typeface="Arial"/>
                        </a:rPr>
                        <a:t>ký  </a:t>
                      </a:r>
                      <a:r>
                        <a:rPr sz="2100" spc="15" dirty="0">
                          <a:latin typeface="Arial"/>
                          <a:cs typeface="Arial"/>
                        </a:rPr>
                        <a:t>t</a:t>
                      </a:r>
                      <a:r>
                        <a:rPr lang="en-US" sz="2100" spc="15" dirty="0">
                          <a:latin typeface="Arial"/>
                          <a:cs typeface="Arial"/>
                        </a:rPr>
                        <a:t>ự</a:t>
                      </a:r>
                      <a:r>
                        <a:rPr sz="2100" spc="15" dirty="0">
                          <a:latin typeface="Arial"/>
                          <a:cs typeface="Arial"/>
                        </a:rPr>
                        <a:t> </a:t>
                      </a:r>
                      <a:r>
                        <a:rPr sz="2100" spc="-55" dirty="0">
                          <a:latin typeface="Arial"/>
                          <a:cs typeface="Arial"/>
                        </a:rPr>
                        <a:t>unicode</a:t>
                      </a:r>
                      <a:r>
                        <a:rPr sz="2100" spc="-145" dirty="0">
                          <a:latin typeface="Arial"/>
                          <a:cs typeface="Arial"/>
                        </a:rPr>
                        <a:t> </a:t>
                      </a:r>
                      <a:r>
                        <a:rPr sz="2100" spc="-45" dirty="0">
                          <a:latin typeface="Arial"/>
                          <a:cs typeface="Arial"/>
                        </a:rPr>
                        <a:t>6,7,8,9,10,11</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8"/>
                  </a:ext>
                </a:extLst>
              </a:tr>
              <a:tr h="327171">
                <a:tc>
                  <a:txBody>
                    <a:bodyPr/>
                    <a:lstStyle/>
                    <a:p>
                      <a:pPr marR="64769" algn="r">
                        <a:lnSpc>
                          <a:spcPts val="1215"/>
                        </a:lnSpc>
                      </a:pPr>
                      <a:r>
                        <a:rPr sz="2100" spc="-5" dirty="0">
                          <a:latin typeface="Arial"/>
                          <a:cs typeface="Arial"/>
                        </a:rPr>
                        <a:t>26</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215"/>
                        </a:lnSpc>
                      </a:pPr>
                      <a:r>
                        <a:rPr sz="2100" spc="-5" dirty="0">
                          <a:latin typeface="Arial"/>
                          <a:cs typeface="Arial"/>
                        </a:rPr>
                        <a:t>1W</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215"/>
                        </a:lnSpc>
                      </a:pPr>
                      <a:r>
                        <a:rPr sz="2100" spc="-95" dirty="0">
                          <a:latin typeface="Arial"/>
                          <a:cs typeface="Arial"/>
                        </a:rPr>
                        <a:t>S</a:t>
                      </a:r>
                      <a:r>
                        <a:rPr lang="en-US" sz="2100" spc="-95" dirty="0">
                          <a:latin typeface="Arial"/>
                          <a:cs typeface="Arial"/>
                        </a:rPr>
                        <a:t>ố</a:t>
                      </a:r>
                      <a:r>
                        <a:rPr sz="2100" spc="-95" dirty="0">
                          <a:latin typeface="Arial"/>
                          <a:cs typeface="Arial"/>
                        </a:rPr>
                        <a:t> </a:t>
                      </a:r>
                      <a:r>
                        <a:rPr sz="2100" spc="-120" dirty="0">
                          <a:latin typeface="Arial"/>
                          <a:cs typeface="Arial"/>
                        </a:rPr>
                        <a:t>hi</a:t>
                      </a:r>
                      <a:r>
                        <a:rPr lang="en-US" sz="2100" spc="-120" dirty="0">
                          <a:latin typeface="Arial"/>
                          <a:cs typeface="Arial"/>
                        </a:rPr>
                        <a:t>ệ</a:t>
                      </a:r>
                      <a:r>
                        <a:rPr sz="2100" spc="-120" dirty="0">
                          <a:latin typeface="Arial"/>
                          <a:cs typeface="Arial"/>
                        </a:rPr>
                        <a:t>u  </a:t>
                      </a:r>
                      <a:r>
                        <a:rPr sz="2100" spc="-35" dirty="0">
                          <a:latin typeface="Arial"/>
                          <a:cs typeface="Arial"/>
                        </a:rPr>
                        <a:t>cluster. </a:t>
                      </a:r>
                      <a:r>
                        <a:rPr sz="2100" spc="-40" dirty="0">
                          <a:latin typeface="Arial"/>
                          <a:cs typeface="Arial"/>
                        </a:rPr>
                        <a:t>Không </a:t>
                      </a:r>
                      <a:r>
                        <a:rPr sz="2100" spc="-55" dirty="0">
                          <a:latin typeface="Arial"/>
                          <a:cs typeface="Arial"/>
                        </a:rPr>
                        <a:t>dùng</a:t>
                      </a:r>
                      <a:r>
                        <a:rPr sz="2100" spc="-65" dirty="0">
                          <a:latin typeface="Arial"/>
                          <a:cs typeface="Arial"/>
                        </a:rPr>
                        <a:t> </a:t>
                      </a:r>
                      <a:r>
                        <a:rPr sz="2100" spc="-30" dirty="0">
                          <a:latin typeface="Arial"/>
                          <a:cs typeface="Arial"/>
                        </a:rPr>
                        <a:t>(0000)</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09"/>
                  </a:ext>
                </a:extLst>
              </a:tr>
              <a:tr h="327171">
                <a:tc>
                  <a:txBody>
                    <a:bodyPr/>
                    <a:lstStyle/>
                    <a:p>
                      <a:pPr marR="64769" algn="r">
                        <a:lnSpc>
                          <a:spcPts val="1175"/>
                        </a:lnSpc>
                      </a:pPr>
                      <a:r>
                        <a:rPr sz="2100" spc="-5" dirty="0">
                          <a:latin typeface="Arial"/>
                          <a:cs typeface="Arial"/>
                        </a:rPr>
                        <a:t>28</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R="64769" algn="r">
                        <a:lnSpc>
                          <a:spcPts val="1175"/>
                        </a:lnSpc>
                      </a:pPr>
                      <a:r>
                        <a:rPr sz="2100" spc="-5" dirty="0">
                          <a:latin typeface="Arial"/>
                          <a:cs typeface="Arial"/>
                        </a:rPr>
                        <a:t>1W</a:t>
                      </a:r>
                      <a:endParaRPr sz="2100">
                        <a:latin typeface="Arial"/>
                        <a:cs typeface="Arial"/>
                      </a:endParaRPr>
                    </a:p>
                  </a:txBody>
                  <a:tcPr marL="0" marR="0" marT="0" marB="0" anchor="b">
                    <a:lnL w="6350">
                      <a:solidFill>
                        <a:srgbClr val="000000"/>
                      </a:solidFill>
                      <a:prstDash val="solid"/>
                    </a:lnL>
                    <a:lnR w="6350">
                      <a:solidFill>
                        <a:srgbClr val="000000"/>
                      </a:solidFill>
                      <a:prstDash val="solid"/>
                    </a:lnR>
                  </a:tcPr>
                </a:tc>
                <a:tc>
                  <a:txBody>
                    <a:bodyPr/>
                    <a:lstStyle/>
                    <a:p>
                      <a:pPr marL="72390">
                        <a:lnSpc>
                          <a:spcPts val="1175"/>
                        </a:lnSpc>
                      </a:pPr>
                      <a:r>
                        <a:rPr sz="2100" spc="-15" dirty="0">
                          <a:latin typeface="Arial"/>
                          <a:cs typeface="Arial"/>
                        </a:rPr>
                        <a:t>Ký </a:t>
                      </a:r>
                      <a:r>
                        <a:rPr sz="2100" spc="15" dirty="0">
                          <a:latin typeface="Arial"/>
                          <a:cs typeface="Arial"/>
                        </a:rPr>
                        <a:t>t</a:t>
                      </a:r>
                      <a:r>
                        <a:rPr lang="en-US" sz="2100" spc="15" dirty="0">
                          <a:latin typeface="Arial"/>
                          <a:cs typeface="Arial"/>
                        </a:rPr>
                        <a:t>ự</a:t>
                      </a:r>
                      <a:r>
                        <a:rPr sz="2100" spc="15" dirty="0">
                          <a:latin typeface="Arial"/>
                          <a:cs typeface="Arial"/>
                        </a:rPr>
                        <a:t> </a:t>
                      </a:r>
                      <a:r>
                        <a:rPr sz="2100" spc="-55" dirty="0">
                          <a:latin typeface="Arial"/>
                          <a:cs typeface="Arial"/>
                        </a:rPr>
                        <a:t>unicode</a:t>
                      </a:r>
                      <a:r>
                        <a:rPr sz="2100" spc="130" dirty="0">
                          <a:latin typeface="Arial"/>
                          <a:cs typeface="Arial"/>
                        </a:rPr>
                        <a:t> </a:t>
                      </a:r>
                      <a:r>
                        <a:rPr sz="2100" spc="-70" dirty="0">
                          <a:latin typeface="Arial"/>
                          <a:cs typeface="Arial"/>
                        </a:rPr>
                        <a:t>12</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tcPr>
                </a:tc>
                <a:extLst>
                  <a:ext uri="{0D108BD9-81ED-4DB2-BD59-A6C34878D82A}">
                    <a16:rowId xmlns:a16="http://schemas.microsoft.com/office/drawing/2014/main" val="10010"/>
                  </a:ext>
                </a:extLst>
              </a:tr>
              <a:tr h="327171">
                <a:tc>
                  <a:txBody>
                    <a:bodyPr/>
                    <a:lstStyle/>
                    <a:p>
                      <a:pPr marR="64769" algn="r">
                        <a:lnSpc>
                          <a:spcPts val="1175"/>
                        </a:lnSpc>
                      </a:pPr>
                      <a:r>
                        <a:rPr sz="2100" spc="-5" dirty="0">
                          <a:latin typeface="Arial"/>
                          <a:cs typeface="Arial"/>
                        </a:rPr>
                        <a:t>30</a:t>
                      </a:r>
                      <a:endParaRPr sz="210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R="64769" algn="r">
                        <a:lnSpc>
                          <a:spcPts val="1175"/>
                        </a:lnSpc>
                      </a:pPr>
                      <a:r>
                        <a:rPr sz="2100" spc="-5" dirty="0">
                          <a:latin typeface="Arial"/>
                          <a:cs typeface="Arial"/>
                        </a:rPr>
                        <a:t>1W</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72390">
                        <a:lnSpc>
                          <a:spcPts val="1175"/>
                        </a:lnSpc>
                      </a:pPr>
                      <a:r>
                        <a:rPr sz="2100" spc="-15" dirty="0">
                          <a:latin typeface="Arial"/>
                          <a:cs typeface="Arial"/>
                        </a:rPr>
                        <a:t>Ký </a:t>
                      </a:r>
                      <a:r>
                        <a:rPr sz="2100" spc="15" dirty="0">
                          <a:latin typeface="Arial"/>
                          <a:cs typeface="Arial"/>
                        </a:rPr>
                        <a:t>t</a:t>
                      </a:r>
                      <a:r>
                        <a:rPr lang="en-US" sz="2100" spc="15" dirty="0">
                          <a:latin typeface="Arial"/>
                          <a:cs typeface="Arial"/>
                        </a:rPr>
                        <a:t>ự</a:t>
                      </a:r>
                      <a:r>
                        <a:rPr sz="2100" spc="15" dirty="0">
                          <a:latin typeface="Arial"/>
                          <a:cs typeface="Arial"/>
                        </a:rPr>
                        <a:t> </a:t>
                      </a:r>
                      <a:r>
                        <a:rPr sz="2100" spc="-55" dirty="0">
                          <a:latin typeface="Arial"/>
                          <a:cs typeface="Arial"/>
                        </a:rPr>
                        <a:t>unicode</a:t>
                      </a:r>
                      <a:r>
                        <a:rPr sz="2100" spc="130" dirty="0">
                          <a:latin typeface="Arial"/>
                          <a:cs typeface="Arial"/>
                        </a:rPr>
                        <a:t> </a:t>
                      </a:r>
                      <a:r>
                        <a:rPr sz="2100" spc="-70" dirty="0">
                          <a:latin typeface="Arial"/>
                          <a:cs typeface="Arial"/>
                        </a:rPr>
                        <a:t>13</a:t>
                      </a:r>
                      <a:endParaRPr sz="2100" dirty="0">
                        <a:latin typeface="Arial"/>
                        <a:cs typeface="Arial"/>
                      </a:endParaRPr>
                    </a:p>
                  </a:txBody>
                  <a:tcPr marL="0" marR="0" marT="0" marB="0" anchor="b">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11"/>
                  </a:ext>
                </a:extLst>
              </a:tr>
            </a:tbl>
          </a:graphicData>
        </a:graphic>
      </p:graphicFrame>
      <p:sp>
        <p:nvSpPr>
          <p:cNvPr id="32" name="Rectangle 3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Hệ thống Long File Name (LFN)</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589349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Buf =Read(SoNT.dat)</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Đọc</a:t>
            </a:r>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89940" y="3744740"/>
            <a:ext cx="1524351"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35979" y="3375408"/>
            <a:ext cx="934660" cy="369332"/>
          </a:xfrm>
          <a:prstGeom prst="rect">
            <a:avLst/>
          </a:prstGeom>
          <a:noFill/>
        </p:spPr>
        <p:txBody>
          <a:bodyPr wrap="square" rtlCol="0">
            <a:spAutoFit/>
          </a:bodyPr>
          <a:lstStyle/>
          <a:p>
            <a:r>
              <a:rPr lang="en-US" altLang="ja-JP" dirty="0"/>
              <a:t>r</a:t>
            </a:r>
            <a:r>
              <a:rPr kumimoji="1" lang="en-US" altLang="ja-JP" dirty="0"/>
              <a:t>p</a:t>
            </a:r>
            <a:endParaRPr kumimoji="1" lang="ja-JP" altLang="en-US" dirty="0"/>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68" name="TextBox 67"/>
          <p:cNvSpPr txBox="1"/>
          <p:nvPr/>
        </p:nvSpPr>
        <p:spPr>
          <a:xfrm>
            <a:off x="6638304" y="2859035"/>
            <a:ext cx="934660" cy="369332"/>
          </a:xfrm>
          <a:prstGeom prst="rect">
            <a:avLst/>
          </a:prstGeom>
          <a:noFill/>
        </p:spPr>
        <p:txBody>
          <a:bodyPr wrap="square" rtlCol="0">
            <a:spAutoFit/>
          </a:bodyPr>
          <a:lstStyle/>
          <a:p>
            <a:r>
              <a:rPr lang="en-US" altLang="ja-JP" dirty="0">
                <a:solidFill>
                  <a:srgbClr val="0070C0"/>
                </a:solidFill>
                <a:latin typeface="Tahoma" panose="020B0604030504040204" pitchFamily="34" charset="0"/>
                <a:ea typeface="Tahoma" panose="020B0604030504040204" pitchFamily="34" charset="0"/>
                <a:cs typeface="Tahoma" panose="020B0604030504040204" pitchFamily="34" charset="0"/>
              </a:rPr>
              <a:t>Buf:23</a:t>
            </a:r>
            <a:endParaRPr kumimoji="1" lang="ja-JP" altLang="en-US" dirty="0">
              <a:solidFill>
                <a:srgbClr val="0070C0"/>
              </a:solidFill>
              <a:latin typeface="Tahoma" panose="020B0604030504040204" pitchFamily="34" charset="0"/>
              <a:cs typeface="Tahoma" panose="020B0604030504040204" pitchFamily="34" charset="0"/>
            </a:endParaRPr>
          </a:p>
        </p:txBody>
      </p:sp>
      <p:sp>
        <p:nvSpPr>
          <p:cNvPr id="52" name="Rectangle 5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66" name="Rectangle 61">
            <a:extLst>
              <a:ext uri="{FF2B5EF4-FFF2-40B4-BE49-F238E27FC236}">
                <a16:creationId xmlns:a16="http://schemas.microsoft.com/office/drawing/2014/main" id="{1056B04C-9684-455B-88F1-20F857A7E7C0}"/>
              </a:ext>
            </a:extLst>
          </p:cNvPr>
          <p:cNvSpPr/>
          <p:nvPr/>
        </p:nvSpPr>
        <p:spPr>
          <a:xfrm>
            <a:off x="992766" y="4600736"/>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Read() yêu cầu tên file và vùng đệm ghi KQ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đọc (</a:t>
            </a:r>
            <a:r>
              <a:rPr lang="vi-VN" altLang="ja-JP" i="1" dirty="0"/>
              <a:t>read pointer</a:t>
            </a:r>
            <a:r>
              <a:rPr lang="vi-VN" altLang="ja-JP" dirty="0"/>
              <a:t>) chỉ ra vị trí được đọc </a:t>
            </a:r>
            <a:endParaRPr lang="en-US" altLang="ja-JP" dirty="0"/>
          </a:p>
          <a:p>
            <a:pPr marL="742950" lvl="1" indent="-285750">
              <a:buFont typeface="Arial" panose="020B0604020202020204" pitchFamily="34" charset="0"/>
              <a:buChar char="•"/>
            </a:pPr>
            <a:r>
              <a:rPr lang="vi-VN" altLang="ja-JP" dirty="0"/>
              <a:t>Con trỏ đọc thay đổi sau mỗi thao tác đọc dữ liệu</a:t>
            </a:r>
            <a:endParaRPr lang="ja-JP" altLang="en-US" dirty="0"/>
          </a:p>
        </p:txBody>
      </p:sp>
    </p:spTree>
    <p:extLst>
      <p:ext uri="{BB962C8B-B14F-4D97-AF65-F5344CB8AC3E}">
        <p14:creationId xmlns:p14="http://schemas.microsoft.com/office/powerpoint/2010/main" val="2124906219"/>
      </p:ext>
    </p:extLst>
  </p:cSld>
  <p:clrMapOvr>
    <a:masterClrMapping/>
  </p:clrMapOvr>
  <p:transition>
    <p:cu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501813"/>
            <a:ext cx="133482" cy="133359"/>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1568309" y="1862707"/>
            <a:ext cx="107536" cy="10743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992766" y="2228939"/>
            <a:ext cx="133482" cy="133359"/>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992766" y="2617089"/>
            <a:ext cx="133482" cy="133359"/>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1568309" y="2977982"/>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1568309" y="3278878"/>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1568309" y="3579750"/>
            <a:ext cx="107536" cy="107437"/>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992766" y="3945980"/>
            <a:ext cx="133482" cy="133359"/>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992766" y="4338131"/>
            <a:ext cx="133482" cy="133359"/>
          </a:xfrm>
          <a:prstGeom prst="rect">
            <a:avLst/>
          </a:prstGeom>
          <a:blipFill>
            <a:blip r:embed="rId5" cstate="print"/>
            <a:stretch>
              <a:fillRect/>
            </a:stretch>
          </a:blipFill>
        </p:spPr>
        <p:txBody>
          <a:bodyPr wrap="square" lIns="0" tIns="0" rIns="0" bIns="0" rtlCol="0"/>
          <a:lstStyle/>
          <a:p>
            <a:endParaRPr/>
          </a:p>
        </p:txBody>
      </p:sp>
      <p:graphicFrame>
        <p:nvGraphicFramePr>
          <p:cNvPr id="41" name="object 41"/>
          <p:cNvGraphicFramePr>
            <a:graphicFrameLocks noGrp="1"/>
          </p:cNvGraphicFramePr>
          <p:nvPr>
            <p:extLst>
              <p:ext uri="{D42A27DB-BD31-4B8C-83A1-F6EECF244321}">
                <p14:modId xmlns:p14="http://schemas.microsoft.com/office/powerpoint/2010/main" val="3456867319"/>
              </p:ext>
            </p:extLst>
          </p:nvPr>
        </p:nvGraphicFramePr>
        <p:xfrm>
          <a:off x="2399078" y="4615119"/>
          <a:ext cx="4881253" cy="1887524"/>
        </p:xfrm>
        <a:graphic>
          <a:graphicData uri="http://schemas.openxmlformats.org/drawingml/2006/table">
            <a:tbl>
              <a:tblPr firstRow="1" bandRow="1">
                <a:tableStyleId>{2D5ABB26-0587-4C30-8999-92F81FD0307C}</a:tableStyleId>
              </a:tblPr>
              <a:tblGrid>
                <a:gridCol w="1435859">
                  <a:extLst>
                    <a:ext uri="{9D8B030D-6E8A-4147-A177-3AD203B41FA5}">
                      <a16:colId xmlns:a16="http://schemas.microsoft.com/office/drawing/2014/main" val="20000"/>
                    </a:ext>
                  </a:extLst>
                </a:gridCol>
                <a:gridCol w="865025">
                  <a:extLst>
                    <a:ext uri="{9D8B030D-6E8A-4147-A177-3AD203B41FA5}">
                      <a16:colId xmlns:a16="http://schemas.microsoft.com/office/drawing/2014/main" val="20001"/>
                    </a:ext>
                  </a:extLst>
                </a:gridCol>
                <a:gridCol w="859006">
                  <a:extLst>
                    <a:ext uri="{9D8B030D-6E8A-4147-A177-3AD203B41FA5}">
                      <a16:colId xmlns:a16="http://schemas.microsoft.com/office/drawing/2014/main" val="20002"/>
                    </a:ext>
                  </a:extLst>
                </a:gridCol>
                <a:gridCol w="1721363">
                  <a:extLst>
                    <a:ext uri="{9D8B030D-6E8A-4147-A177-3AD203B41FA5}">
                      <a16:colId xmlns:a16="http://schemas.microsoft.com/office/drawing/2014/main" val="20003"/>
                    </a:ext>
                  </a:extLst>
                </a:gridCol>
              </a:tblGrid>
              <a:tr h="352338">
                <a:tc>
                  <a:txBody>
                    <a:bodyPr/>
                    <a:lstStyle/>
                    <a:p>
                      <a:pPr marL="72390">
                        <a:lnSpc>
                          <a:spcPts val="1165"/>
                        </a:lnSpc>
                      </a:pPr>
                      <a:r>
                        <a:rPr sz="2100" spc="-20" dirty="0">
                          <a:latin typeface="Arial"/>
                          <a:cs typeface="Arial"/>
                        </a:rPr>
                        <a:t>Entry</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29845" algn="ctr">
                        <a:lnSpc>
                          <a:spcPts val="1165"/>
                        </a:lnSpc>
                      </a:pPr>
                      <a:r>
                        <a:rPr sz="2100" spc="-35" dirty="0">
                          <a:latin typeface="Arial"/>
                          <a:cs typeface="Arial"/>
                        </a:rPr>
                        <a:t>Ord</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7465" algn="ctr">
                        <a:lnSpc>
                          <a:spcPts val="1165"/>
                        </a:lnSpc>
                      </a:pPr>
                      <a:r>
                        <a:rPr sz="2100" spc="25" dirty="0">
                          <a:latin typeface="Arial"/>
                          <a:cs typeface="Arial"/>
                        </a:rPr>
                        <a:t>Attr</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165"/>
                        </a:lnSpc>
                      </a:pPr>
                      <a:r>
                        <a:rPr sz="2100" spc="-25" dirty="0">
                          <a:latin typeface="Arial"/>
                          <a:cs typeface="Arial"/>
                        </a:rPr>
                        <a:t>Data</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52338">
                <a:tc>
                  <a:txBody>
                    <a:bodyPr/>
                    <a:lstStyle/>
                    <a:p>
                      <a:pPr marL="72390">
                        <a:lnSpc>
                          <a:spcPts val="1265"/>
                        </a:lnSpc>
                      </a:pPr>
                      <a:r>
                        <a:rPr sz="2100" spc="-35" dirty="0">
                          <a:latin typeface="Arial"/>
                          <a:cs typeface="Arial"/>
                        </a:rPr>
                        <a:t>LFN</a:t>
                      </a:r>
                      <a:r>
                        <a:rPr sz="2100" spc="-25" dirty="0">
                          <a:latin typeface="Arial"/>
                          <a:cs typeface="Arial"/>
                        </a:rPr>
                        <a:t> </a:t>
                      </a:r>
                      <a:r>
                        <a:rPr sz="2100" spc="-65" dirty="0">
                          <a:latin typeface="Arial"/>
                          <a:cs typeface="Arial"/>
                        </a:rPr>
                        <a:t>3</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 algn="ctr">
                        <a:lnSpc>
                          <a:spcPts val="1265"/>
                        </a:lnSpc>
                      </a:pPr>
                      <a:r>
                        <a:rPr sz="2100" spc="-65" dirty="0">
                          <a:latin typeface="Arial"/>
                          <a:cs typeface="Arial"/>
                        </a:rPr>
                        <a:t>0x43</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65"/>
                        </a:lnSpc>
                      </a:pPr>
                      <a:r>
                        <a:rPr sz="2100" spc="-65" dirty="0">
                          <a:latin typeface="Arial"/>
                          <a:cs typeface="Arial"/>
                        </a:rPr>
                        <a:t>0x0F</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265"/>
                        </a:lnSpc>
                      </a:pPr>
                      <a:r>
                        <a:rPr sz="2100" spc="-60" dirty="0">
                          <a:solidFill>
                            <a:srgbClr val="00009E"/>
                          </a:solidFill>
                          <a:latin typeface="Arial"/>
                          <a:cs typeface="Arial"/>
                        </a:rPr>
                        <a:t>ame.docx</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27171">
                <a:tc>
                  <a:txBody>
                    <a:bodyPr/>
                    <a:lstStyle/>
                    <a:p>
                      <a:pPr marL="72390">
                        <a:lnSpc>
                          <a:spcPts val="1165"/>
                        </a:lnSpc>
                      </a:pPr>
                      <a:r>
                        <a:rPr sz="2100" spc="-35" dirty="0">
                          <a:latin typeface="Arial"/>
                          <a:cs typeface="Arial"/>
                        </a:rPr>
                        <a:t>LFN</a:t>
                      </a:r>
                      <a:r>
                        <a:rPr sz="2100" spc="-25" dirty="0">
                          <a:latin typeface="Arial"/>
                          <a:cs typeface="Arial"/>
                        </a:rPr>
                        <a:t> </a:t>
                      </a:r>
                      <a:r>
                        <a:rPr sz="2100" spc="-65" dirty="0">
                          <a:latin typeface="Arial"/>
                          <a:cs typeface="Arial"/>
                        </a:rPr>
                        <a:t>2</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 algn="ctr">
                        <a:lnSpc>
                          <a:spcPts val="1165"/>
                        </a:lnSpc>
                      </a:pPr>
                      <a:r>
                        <a:rPr sz="2100" spc="-65" dirty="0">
                          <a:latin typeface="Arial"/>
                          <a:cs typeface="Arial"/>
                        </a:rPr>
                        <a:t>0x02</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spc="-65" dirty="0">
                          <a:latin typeface="Arial"/>
                          <a:cs typeface="Arial"/>
                        </a:rPr>
                        <a:t>0x0F</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165"/>
                        </a:lnSpc>
                      </a:pPr>
                      <a:r>
                        <a:rPr sz="2100" spc="-45" dirty="0">
                          <a:solidFill>
                            <a:srgbClr val="00009E"/>
                          </a:solidFill>
                          <a:latin typeface="Arial"/>
                          <a:cs typeface="Arial"/>
                        </a:rPr>
                        <a:t>y long </a:t>
                      </a:r>
                      <a:r>
                        <a:rPr sz="2100" spc="-20" dirty="0">
                          <a:solidFill>
                            <a:srgbClr val="00009E"/>
                          </a:solidFill>
                          <a:latin typeface="Arial"/>
                          <a:cs typeface="Arial"/>
                        </a:rPr>
                        <a:t>file</a:t>
                      </a:r>
                      <a:r>
                        <a:rPr sz="2100" spc="210" dirty="0">
                          <a:solidFill>
                            <a:srgbClr val="00009E"/>
                          </a:solidFill>
                          <a:latin typeface="Arial"/>
                          <a:cs typeface="Arial"/>
                        </a:rPr>
                        <a:t> </a:t>
                      </a:r>
                      <a:r>
                        <a:rPr sz="2100" spc="-50" dirty="0">
                          <a:solidFill>
                            <a:srgbClr val="00009E"/>
                          </a:solidFill>
                          <a:latin typeface="Arial"/>
                          <a:cs typeface="Arial"/>
                        </a:rPr>
                        <a:t>n</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2004">
                <a:tc>
                  <a:txBody>
                    <a:bodyPr/>
                    <a:lstStyle/>
                    <a:p>
                      <a:pPr marL="72390">
                        <a:lnSpc>
                          <a:spcPts val="1165"/>
                        </a:lnSpc>
                      </a:pPr>
                      <a:r>
                        <a:rPr sz="2100" spc="-35" dirty="0">
                          <a:latin typeface="Arial"/>
                          <a:cs typeface="Arial"/>
                        </a:rPr>
                        <a:t>LFN</a:t>
                      </a:r>
                      <a:r>
                        <a:rPr sz="2100" spc="-25" dirty="0">
                          <a:latin typeface="Arial"/>
                          <a:cs typeface="Arial"/>
                        </a:rPr>
                        <a:t> </a:t>
                      </a:r>
                      <a:r>
                        <a:rPr sz="2100" spc="-65" dirty="0">
                          <a:latin typeface="Arial"/>
                          <a:cs typeface="Arial"/>
                        </a:rPr>
                        <a:t>1</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065" algn="ctr">
                        <a:lnSpc>
                          <a:spcPts val="1165"/>
                        </a:lnSpc>
                      </a:pPr>
                      <a:r>
                        <a:rPr sz="2100" spc="-65" dirty="0">
                          <a:latin typeface="Arial"/>
                          <a:cs typeface="Arial"/>
                        </a:rPr>
                        <a:t>0x01</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165"/>
                        </a:lnSpc>
                      </a:pPr>
                      <a:r>
                        <a:rPr sz="2100" spc="-65" dirty="0">
                          <a:latin typeface="Arial"/>
                          <a:cs typeface="Arial"/>
                        </a:rPr>
                        <a:t>0x0F</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2390">
                        <a:lnSpc>
                          <a:spcPts val="1165"/>
                        </a:lnSpc>
                      </a:pPr>
                      <a:r>
                        <a:rPr sz="2100" spc="-30" dirty="0">
                          <a:solidFill>
                            <a:srgbClr val="00009E"/>
                          </a:solidFill>
                          <a:latin typeface="Arial"/>
                          <a:cs typeface="Arial"/>
                        </a:rPr>
                        <a:t>This </a:t>
                      </a:r>
                      <a:r>
                        <a:rPr sz="2100" spc="-60" dirty="0">
                          <a:solidFill>
                            <a:srgbClr val="00009E"/>
                          </a:solidFill>
                          <a:latin typeface="Arial"/>
                          <a:cs typeface="Arial"/>
                        </a:rPr>
                        <a:t>is  </a:t>
                      </a:r>
                      <a:r>
                        <a:rPr sz="2100" spc="-85" dirty="0">
                          <a:solidFill>
                            <a:srgbClr val="00009E"/>
                          </a:solidFill>
                          <a:latin typeface="Arial"/>
                          <a:cs typeface="Arial"/>
                        </a:rPr>
                        <a:t>a</a:t>
                      </a:r>
                      <a:r>
                        <a:rPr sz="2100" spc="-5" dirty="0">
                          <a:solidFill>
                            <a:srgbClr val="00009E"/>
                          </a:solidFill>
                          <a:latin typeface="Arial"/>
                          <a:cs typeface="Arial"/>
                        </a:rPr>
                        <a:t> </a:t>
                      </a:r>
                      <a:r>
                        <a:rPr sz="2100" spc="-55" dirty="0">
                          <a:solidFill>
                            <a:srgbClr val="00009E"/>
                          </a:solidFill>
                          <a:latin typeface="Arial"/>
                          <a:cs typeface="Arial"/>
                        </a:rPr>
                        <a:t>ver</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553673">
                <a:tc>
                  <a:txBody>
                    <a:bodyPr/>
                    <a:lstStyle/>
                    <a:p>
                      <a:pPr marL="72390">
                        <a:lnSpc>
                          <a:spcPts val="1265"/>
                        </a:lnSpc>
                      </a:pPr>
                      <a:r>
                        <a:rPr sz="2100" spc="-50" dirty="0">
                          <a:latin typeface="Arial"/>
                          <a:cs typeface="Arial"/>
                        </a:rPr>
                        <a:t>8.3</a:t>
                      </a:r>
                      <a:r>
                        <a:rPr sz="2100" spc="-15" dirty="0">
                          <a:latin typeface="Arial"/>
                          <a:cs typeface="Arial"/>
                        </a:rPr>
                        <a:t> </a:t>
                      </a:r>
                      <a:r>
                        <a:rPr sz="2100" spc="-70" dirty="0">
                          <a:latin typeface="Arial"/>
                          <a:cs typeface="Arial"/>
                        </a:rPr>
                        <a:t>Name</a:t>
                      </a:r>
                      <a:endParaRPr sz="210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tcPr>
                </a:tc>
                <a:tc gridSpan="3">
                  <a:txBody>
                    <a:bodyPr/>
                    <a:lstStyle/>
                    <a:p>
                      <a:pPr marL="85090">
                        <a:lnSpc>
                          <a:spcPts val="1265"/>
                        </a:lnSpc>
                      </a:pPr>
                      <a:r>
                        <a:rPr sz="2100" spc="-45" dirty="0">
                          <a:latin typeface="Arial"/>
                          <a:cs typeface="Arial"/>
                        </a:rPr>
                        <a:t>THISIS</a:t>
                      </a:r>
                      <a:r>
                        <a:rPr sz="2100" i="1" spc="-45" dirty="0">
                          <a:latin typeface="DejaVu Sans"/>
                          <a:cs typeface="DejaVu Sans"/>
                        </a:rPr>
                        <a:t>∼</a:t>
                      </a:r>
                      <a:r>
                        <a:rPr sz="2100" spc="-45" dirty="0">
                          <a:latin typeface="Arial"/>
                          <a:cs typeface="Arial"/>
                        </a:rPr>
                        <a:t>1.DOC</a:t>
                      </a:r>
                      <a:endParaRPr sz="2100" dirty="0">
                        <a:latin typeface="Arial"/>
                        <a:cs typeface="Arial"/>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2" name="object 42"/>
          <p:cNvSpPr txBox="1"/>
          <p:nvPr/>
        </p:nvSpPr>
        <p:spPr>
          <a:xfrm>
            <a:off x="8205368" y="6063475"/>
            <a:ext cx="214116" cy="346048"/>
          </a:xfrm>
          <a:prstGeom prst="rect">
            <a:avLst/>
          </a:prstGeom>
        </p:spPr>
        <p:txBody>
          <a:bodyPr vert="horz" wrap="square" lIns="0" tIns="22661" rIns="0" bIns="0" rtlCol="0">
            <a:spAutoFit/>
          </a:bodyPr>
          <a:lstStyle/>
          <a:p>
            <a:pPr marL="25179">
              <a:spcBef>
                <a:spcPts val="178"/>
              </a:spcBef>
            </a:pPr>
            <a:r>
              <a:rPr sz="2100" u="heavy" spc="-10" dirty="0">
                <a:latin typeface="Times New Roman"/>
                <a:cs typeface="Times New Roman"/>
              </a:rPr>
              <a:t> </a:t>
            </a:r>
            <a:r>
              <a:rPr sz="2100" u="heavy" spc="208" dirty="0">
                <a:latin typeface="Times New Roman"/>
                <a:cs typeface="Times New Roman"/>
              </a:rPr>
              <a:t> </a:t>
            </a:r>
            <a:endParaRPr sz="2100">
              <a:latin typeface="Times New Roman"/>
              <a:cs typeface="Times New Roman"/>
            </a:endParaRPr>
          </a:p>
        </p:txBody>
      </p:sp>
      <p:sp>
        <p:nvSpPr>
          <p:cNvPr id="43" name="object 43"/>
          <p:cNvSpPr/>
          <p:nvPr/>
        </p:nvSpPr>
        <p:spPr>
          <a:xfrm>
            <a:off x="2404090" y="6470504"/>
            <a:ext cx="4881838" cy="0"/>
          </a:xfrm>
          <a:custGeom>
            <a:avLst/>
            <a:gdLst/>
            <a:ahLst/>
            <a:cxnLst/>
            <a:rect l="l" t="t" r="r" b="b"/>
            <a:pathLst>
              <a:path w="2461260">
                <a:moveTo>
                  <a:pt x="0" y="0"/>
                </a:moveTo>
                <a:lnTo>
                  <a:pt x="2460980" y="0"/>
                </a:lnTo>
              </a:path>
            </a:pathLst>
          </a:custGeom>
          <a:ln w="5054">
            <a:solidFill>
              <a:srgbClr val="000000"/>
            </a:solidFill>
          </a:ln>
        </p:spPr>
        <p:txBody>
          <a:bodyPr wrap="square" lIns="0" tIns="0" rIns="0" bIns="0" rtlCol="0"/>
          <a:lstStyle/>
          <a:p>
            <a:endParaRPr/>
          </a:p>
        </p:txBody>
      </p:sp>
      <p:sp>
        <p:nvSpPr>
          <p:cNvPr id="45" name="Rectangle 4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6" name="Rectangle 4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Hệ thống Long File Name: Trường thứ tự</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273008" y="1475809"/>
            <a:ext cx="8566191" cy="2862322"/>
          </a:xfrm>
          <a:prstGeom prst="rect">
            <a:avLst/>
          </a:prstGeom>
        </p:spPr>
        <p:txBody>
          <a:bodyPr wrap="square">
            <a:spAutoFit/>
          </a:bodyPr>
          <a:lstStyle/>
          <a:p>
            <a:pPr marL="342900" indent="-342900">
              <a:buFont typeface="Arial" panose="020B0604020202020204" pitchFamily="34" charset="0"/>
              <a:buChar char="•"/>
            </a:pPr>
            <a:r>
              <a:rPr lang="vi-VN" altLang="ja-JP" sz="2000" dirty="0"/>
              <a:t>Cho biết trật tự các phần tử LFN </a:t>
            </a:r>
            <a:endParaRPr lang="en-US" altLang="ja-JP" sz="2000" dirty="0"/>
          </a:p>
          <a:p>
            <a:pPr marL="800100" lvl="1" indent="-342900">
              <a:buFont typeface="Arial" panose="020B0604020202020204" pitchFamily="34" charset="0"/>
              <a:buChar char="•"/>
            </a:pPr>
            <a:r>
              <a:rPr lang="vi-VN" altLang="ja-JP" sz="2000" dirty="0"/>
              <a:t>Mỗi phần tử LFN chứa 13 ký tự Unicode</a:t>
            </a:r>
          </a:p>
          <a:p>
            <a:pPr marL="342900" indent="-342900">
              <a:buFont typeface="Arial" panose="020B0604020202020204" pitchFamily="34" charset="0"/>
              <a:buChar char="•"/>
            </a:pPr>
            <a:r>
              <a:rPr lang="vi-VN" altLang="ja-JP" sz="2000" dirty="0"/>
              <a:t>Phần tử đầu tiên có giá trị trường thứ tự bằng 1 </a:t>
            </a:r>
            <a:endParaRPr lang="en-US" altLang="ja-JP" sz="2000" dirty="0"/>
          </a:p>
          <a:p>
            <a:pPr marL="342900" indent="-342900">
              <a:buFont typeface="Arial" panose="020B0604020202020204" pitchFamily="34" charset="0"/>
              <a:buChar char="•"/>
            </a:pPr>
            <a:r>
              <a:rPr lang="vi-VN" altLang="ja-JP" sz="2000" dirty="0"/>
              <a:t>Phần tử cuối sẽ dùng bít số 6 để đánh dấu </a:t>
            </a:r>
            <a:endParaRPr lang="en-US" altLang="ja-JP" sz="2000" dirty="0"/>
          </a:p>
          <a:p>
            <a:pPr marL="800100" lvl="1" indent="-342900">
              <a:buFont typeface="Arial" panose="020B0604020202020204" pitchFamily="34" charset="0"/>
              <a:buChar char="•"/>
            </a:pPr>
            <a:r>
              <a:rPr lang="vi-VN" altLang="ja-JP" sz="2000" dirty="0"/>
              <a:t>Chỉ dùng tối đa 20 phần tử </a:t>
            </a:r>
            <a:endParaRPr lang="en-US" altLang="ja-JP" sz="2000" dirty="0"/>
          </a:p>
          <a:p>
            <a:pPr marL="800100" lvl="1" indent="-342900">
              <a:buFont typeface="Arial" panose="020B0604020202020204" pitchFamily="34" charset="0"/>
              <a:buChar char="•"/>
            </a:pPr>
            <a:r>
              <a:rPr lang="vi-VN" altLang="ja-JP" sz="2000" dirty="0"/>
              <a:t>Sau ký tự cuối cùng là 0x00 0x00. </a:t>
            </a:r>
            <a:endParaRPr lang="en-US" altLang="ja-JP" sz="2000" dirty="0"/>
          </a:p>
          <a:p>
            <a:pPr marL="800100" lvl="1" indent="-342900">
              <a:buFont typeface="Arial" panose="020B0604020202020204" pitchFamily="34" charset="0"/>
              <a:buChar char="•"/>
            </a:pPr>
            <a:r>
              <a:rPr lang="vi-VN" altLang="ja-JP" sz="2000" dirty="0"/>
              <a:t>Các ký tự không sử dụng có giá trị 0xFF 0xFF</a:t>
            </a:r>
          </a:p>
          <a:p>
            <a:pPr marL="342900" indent="-342900">
              <a:buFont typeface="Arial" panose="020B0604020202020204" pitchFamily="34" charset="0"/>
              <a:buChar char="•"/>
            </a:pPr>
            <a:r>
              <a:rPr lang="vi-VN" altLang="ja-JP" sz="2000" dirty="0"/>
              <a:t>Bít số 7 (0x80) cho biết phần tử tương ứng đã bị xóa </a:t>
            </a:r>
            <a:endParaRPr lang="en-US" altLang="ja-JP" sz="2000" dirty="0"/>
          </a:p>
          <a:p>
            <a:pPr marL="342900" indent="-342900">
              <a:buFont typeface="Arial" panose="020B0604020202020204" pitchFamily="34" charset="0"/>
              <a:buChar char="•"/>
            </a:pPr>
            <a:r>
              <a:rPr lang="vi-VN" altLang="ja-JP" sz="2000" dirty="0"/>
              <a:t>Ví dụ file "This is a very long file name.docx"</a:t>
            </a:r>
            <a:endParaRPr lang="ja-JP" altLang="en-US" sz="2000" dirty="0"/>
          </a:p>
        </p:txBody>
      </p:sp>
    </p:spTree>
    <p:extLst>
      <p:ext uri="{BB962C8B-B14F-4D97-AF65-F5344CB8AC3E}">
        <p14:creationId xmlns:p14="http://schemas.microsoft.com/office/powerpoint/2010/main" val="2902667889"/>
      </p:ext>
    </p:extLst>
  </p:cSld>
  <p:clrMapOvr>
    <a:masterClrMapping/>
  </p:clrMapOvr>
  <p:transition>
    <p:cut/>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36543" y="1371600"/>
            <a:ext cx="8568500" cy="5350558"/>
          </a:xfrm>
          <a:prstGeom prst="rect">
            <a:avLst/>
          </a:prstGeom>
          <a:blipFill>
            <a:blip r:embed="rId2" cstate="print"/>
            <a:stretch>
              <a:fillRect/>
            </a:stretch>
          </a:blipFill>
        </p:spPr>
        <p:txBody>
          <a:bodyPr wrap="square" lIns="0" tIns="0" rIns="0" bIns="0" rtlCol="0"/>
          <a:lstStyle/>
          <a:p>
            <a:endParaRPr/>
          </a:p>
        </p:txBody>
      </p:sp>
      <p:sp>
        <p:nvSpPr>
          <p:cNvPr id="31" name="Rectangle 3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Một sector của ROOT</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75158502"/>
      </p:ext>
    </p:extLst>
  </p:cSld>
  <p:clrMapOvr>
    <a:masterClrMapping/>
  </p:clrMapOvr>
  <p:transition>
    <p:cu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285631" y="1371600"/>
            <a:ext cx="8568653" cy="5350441"/>
          </a:xfrm>
          <a:prstGeom prst="rect">
            <a:avLst/>
          </a:prstGeom>
          <a:blipFill>
            <a:blip r:embed="rId2" cstate="print"/>
            <a:stretch>
              <a:fillRect/>
            </a:stretch>
          </a:blipFill>
        </p:spPr>
        <p:txBody>
          <a:bodyPr wrap="square" lIns="0" tIns="0" rIns="0" bIns="0" rtlCol="0"/>
          <a:lstStyle/>
          <a:p>
            <a:endParaRPr/>
          </a:p>
        </p:txBody>
      </p:sp>
      <p:sp>
        <p:nvSpPr>
          <p:cNvPr id="31" name="Rectangle 3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Ví dụ: Nội dụng của ROOT</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1195725"/>
      </p:ext>
    </p:extLst>
  </p:cSld>
  <p:clrMapOvr>
    <a:masterClrMapping/>
  </p:clrMapOvr>
  <p:transition>
    <p:cut/>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5" y="2235274"/>
            <a:ext cx="8568797" cy="128425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7195" y="5345283"/>
            <a:ext cx="8568631" cy="1141604"/>
          </a:xfrm>
          <a:prstGeom prst="rect">
            <a:avLst/>
          </a:prstGeom>
          <a:blipFill>
            <a:blip r:embed="rId3" cstate="print"/>
            <a:stretch>
              <a:fillRect/>
            </a:stretch>
          </a:blipFill>
        </p:spPr>
        <p:txBody>
          <a:bodyPr wrap="square" lIns="0" tIns="0" rIns="0" bIns="0" rtlCol="0"/>
          <a:lstStyle/>
          <a:p>
            <a:endParaRPr/>
          </a:p>
        </p:txBody>
      </p:sp>
      <p:sp>
        <p:nvSpPr>
          <p:cNvPr id="32" name="Rectangle 3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96668666"/>
      </p:ext>
    </p:extLst>
  </p:cSld>
  <p:clrMapOvr>
    <a:masterClrMapping/>
  </p:clrMapOvr>
  <p:transition>
    <p:cu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5" y="2235274"/>
            <a:ext cx="8568797" cy="128425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375307" y="2449350"/>
            <a:ext cx="429491" cy="429097"/>
          </a:xfrm>
          <a:custGeom>
            <a:avLst/>
            <a:gdLst/>
            <a:ahLst/>
            <a:cxnLst/>
            <a:rect l="l" t="t" r="r" b="b"/>
            <a:pathLst>
              <a:path w="216535" h="216534">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35" name="object 35"/>
          <p:cNvSpPr/>
          <p:nvPr/>
        </p:nvSpPr>
        <p:spPr>
          <a:xfrm>
            <a:off x="6518118" y="1682570"/>
            <a:ext cx="55418" cy="767593"/>
          </a:xfrm>
          <a:custGeom>
            <a:avLst/>
            <a:gdLst/>
            <a:ahLst/>
            <a:cxnLst/>
            <a:rect l="l" t="t" r="r" b="b"/>
            <a:pathLst>
              <a:path w="27939" h="387350">
                <a:moveTo>
                  <a:pt x="0" y="386938"/>
                </a:moveTo>
                <a:lnTo>
                  <a:pt x="27640" y="0"/>
                </a:lnTo>
              </a:path>
            </a:pathLst>
          </a:custGeom>
          <a:ln w="10122">
            <a:solidFill>
              <a:srgbClr val="00AEEF"/>
            </a:solidFill>
          </a:ln>
        </p:spPr>
        <p:txBody>
          <a:bodyPr wrap="square" lIns="0" tIns="0" rIns="0" bIns="0" rtlCol="0"/>
          <a:lstStyle/>
          <a:p>
            <a:endParaRPr/>
          </a:p>
        </p:txBody>
      </p:sp>
      <p:sp>
        <p:nvSpPr>
          <p:cNvPr id="36" name="object 36"/>
          <p:cNvSpPr/>
          <p:nvPr/>
        </p:nvSpPr>
        <p:spPr>
          <a:xfrm>
            <a:off x="6518084" y="1672819"/>
            <a:ext cx="104539" cy="52851"/>
          </a:xfrm>
          <a:custGeom>
            <a:avLst/>
            <a:gdLst/>
            <a:ahLst/>
            <a:cxnLst/>
            <a:rect l="l" t="t" r="r" b="b"/>
            <a:pathLst>
              <a:path w="52704" h="26669">
                <a:moveTo>
                  <a:pt x="0" y="22736"/>
                </a:moveTo>
                <a:lnTo>
                  <a:pt x="8299" y="19463"/>
                </a:lnTo>
                <a:lnTo>
                  <a:pt x="16993" y="12818"/>
                </a:lnTo>
                <a:lnTo>
                  <a:pt x="24193" y="5447"/>
                </a:lnTo>
                <a:lnTo>
                  <a:pt x="28009" y="0"/>
                </a:lnTo>
                <a:lnTo>
                  <a:pt x="31013" y="5934"/>
                </a:lnTo>
                <a:lnTo>
                  <a:pt x="37092" y="14253"/>
                </a:lnTo>
                <a:lnTo>
                  <a:pt x="44754" y="22067"/>
                </a:lnTo>
                <a:lnTo>
                  <a:pt x="52504" y="26486"/>
                </a:lnTo>
              </a:path>
            </a:pathLst>
          </a:custGeom>
          <a:ln w="8098">
            <a:solidFill>
              <a:srgbClr val="00AEEF"/>
            </a:solidFill>
          </a:ln>
        </p:spPr>
        <p:txBody>
          <a:bodyPr wrap="square" lIns="0" tIns="0" rIns="0" bIns="0" rtlCol="0"/>
          <a:lstStyle/>
          <a:p>
            <a:endParaRPr/>
          </a:p>
        </p:txBody>
      </p:sp>
      <p:sp>
        <p:nvSpPr>
          <p:cNvPr id="37" name="object 37"/>
          <p:cNvSpPr/>
          <p:nvPr/>
        </p:nvSpPr>
        <p:spPr>
          <a:xfrm>
            <a:off x="377245" y="2378010"/>
            <a:ext cx="5855435" cy="571290"/>
          </a:xfrm>
          <a:custGeom>
            <a:avLst/>
            <a:gdLst/>
            <a:ahLst/>
            <a:cxnLst/>
            <a:rect l="l" t="t" r="r" b="b"/>
            <a:pathLst>
              <a:path w="2952115" h="288290">
                <a:moveTo>
                  <a:pt x="0" y="288002"/>
                </a:moveTo>
                <a:lnTo>
                  <a:pt x="0" y="0"/>
                </a:lnTo>
                <a:lnTo>
                  <a:pt x="2952022" y="0"/>
                </a:lnTo>
                <a:lnTo>
                  <a:pt x="2952022" y="288002"/>
                </a:lnTo>
                <a:lnTo>
                  <a:pt x="0" y="288002"/>
                </a:lnTo>
                <a:close/>
              </a:path>
            </a:pathLst>
          </a:custGeom>
          <a:ln w="10122">
            <a:solidFill>
              <a:srgbClr val="FFF200"/>
            </a:solidFill>
          </a:ln>
        </p:spPr>
        <p:txBody>
          <a:bodyPr wrap="square" lIns="0" tIns="0" rIns="0" bIns="0" rtlCol="0"/>
          <a:lstStyle/>
          <a:p>
            <a:endParaRPr/>
          </a:p>
        </p:txBody>
      </p:sp>
      <p:sp>
        <p:nvSpPr>
          <p:cNvPr id="38" name="object 38"/>
          <p:cNvSpPr txBox="1"/>
          <p:nvPr/>
        </p:nvSpPr>
        <p:spPr>
          <a:xfrm>
            <a:off x="2145111" y="1327877"/>
            <a:ext cx="4991415" cy="346048"/>
          </a:xfrm>
          <a:prstGeom prst="rect">
            <a:avLst/>
          </a:prstGeom>
        </p:spPr>
        <p:txBody>
          <a:bodyPr vert="horz" wrap="square" lIns="0" tIns="22661" rIns="0" bIns="0" rtlCol="0">
            <a:spAutoFit/>
          </a:bodyPr>
          <a:lstStyle/>
          <a:p>
            <a:pPr marL="25179">
              <a:spcBef>
                <a:spcPts val="178"/>
              </a:spcBef>
              <a:tabLst>
                <a:tab pos="3921632" algn="l"/>
              </a:tabLst>
            </a:pPr>
            <a:r>
              <a:rPr sz="3100" spc="-133" baseline="5291" dirty="0">
                <a:solidFill>
                  <a:srgbClr val="0000FF"/>
                </a:solidFill>
                <a:latin typeface="Arial"/>
                <a:cs typeface="Arial"/>
              </a:rPr>
              <a:t>DATA	</a:t>
            </a:r>
            <a:r>
              <a:rPr sz="2100" spc="-99" dirty="0">
                <a:solidFill>
                  <a:srgbClr val="0000FF"/>
                </a:solidFill>
                <a:latin typeface="Arial"/>
                <a:cs typeface="Arial"/>
              </a:rPr>
              <a:t>Nhãn</a:t>
            </a:r>
            <a:r>
              <a:rPr sz="2100" spc="-40" dirty="0">
                <a:solidFill>
                  <a:srgbClr val="0000FF"/>
                </a:solidFill>
                <a:latin typeface="Arial"/>
                <a:cs typeface="Arial"/>
              </a:rPr>
              <a:t> </a:t>
            </a:r>
            <a:r>
              <a:rPr sz="2100" spc="-129" dirty="0">
                <a:solidFill>
                  <a:srgbClr val="0000FF"/>
                </a:solidFill>
                <a:latin typeface="Arial"/>
                <a:cs typeface="Arial"/>
              </a:rPr>
              <a:t>đĩa</a:t>
            </a:r>
            <a:endParaRPr sz="2100" dirty="0">
              <a:latin typeface="Arial"/>
              <a:cs typeface="Arial"/>
            </a:endParaRPr>
          </a:p>
        </p:txBody>
      </p:sp>
      <p:sp>
        <p:nvSpPr>
          <p:cNvPr id="39" name="object 39"/>
          <p:cNvSpPr/>
          <p:nvPr/>
        </p:nvSpPr>
        <p:spPr>
          <a:xfrm>
            <a:off x="2519411" y="1659164"/>
            <a:ext cx="0" cy="719775"/>
          </a:xfrm>
          <a:custGeom>
            <a:avLst/>
            <a:gdLst/>
            <a:ahLst/>
            <a:cxnLst/>
            <a:rect l="l" t="t" r="r" b="b"/>
            <a:pathLst>
              <a:path h="363219">
                <a:moveTo>
                  <a:pt x="0" y="362750"/>
                </a:moveTo>
                <a:lnTo>
                  <a:pt x="0" y="0"/>
                </a:lnTo>
              </a:path>
            </a:pathLst>
          </a:custGeom>
          <a:ln w="10122">
            <a:solidFill>
              <a:srgbClr val="00AEEF"/>
            </a:solidFill>
          </a:ln>
        </p:spPr>
        <p:txBody>
          <a:bodyPr wrap="square" lIns="0" tIns="0" rIns="0" bIns="0" rtlCol="0"/>
          <a:lstStyle/>
          <a:p>
            <a:endParaRPr/>
          </a:p>
        </p:txBody>
      </p:sp>
      <p:sp>
        <p:nvSpPr>
          <p:cNvPr id="40" name="object 40"/>
          <p:cNvSpPr/>
          <p:nvPr/>
        </p:nvSpPr>
        <p:spPr>
          <a:xfrm>
            <a:off x="2467213" y="1649387"/>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1" name="object 41"/>
          <p:cNvSpPr/>
          <p:nvPr/>
        </p:nvSpPr>
        <p:spPr>
          <a:xfrm>
            <a:off x="5804063" y="2948729"/>
            <a:ext cx="1000046" cy="536057"/>
          </a:xfrm>
          <a:custGeom>
            <a:avLst/>
            <a:gdLst/>
            <a:ahLst/>
            <a:cxnLst/>
            <a:rect l="l" t="t" r="r" b="b"/>
            <a:pathLst>
              <a:path w="504189" h="270510">
                <a:moveTo>
                  <a:pt x="0" y="270001"/>
                </a:moveTo>
                <a:lnTo>
                  <a:pt x="0" y="0"/>
                </a:lnTo>
                <a:lnTo>
                  <a:pt x="504003" y="0"/>
                </a:lnTo>
                <a:lnTo>
                  <a:pt x="504003" y="270001"/>
                </a:lnTo>
                <a:lnTo>
                  <a:pt x="0" y="270001"/>
                </a:lnTo>
                <a:close/>
              </a:path>
            </a:pathLst>
          </a:custGeom>
          <a:ln w="10122">
            <a:solidFill>
              <a:srgbClr val="FFF200"/>
            </a:solidFill>
          </a:ln>
        </p:spPr>
        <p:txBody>
          <a:bodyPr wrap="square" lIns="0" tIns="0" rIns="0" bIns="0" rtlCol="0"/>
          <a:lstStyle/>
          <a:p>
            <a:endParaRPr/>
          </a:p>
        </p:txBody>
      </p:sp>
      <p:sp>
        <p:nvSpPr>
          <p:cNvPr id="42" name="object 42"/>
          <p:cNvSpPr txBox="1"/>
          <p:nvPr/>
        </p:nvSpPr>
        <p:spPr>
          <a:xfrm>
            <a:off x="4635730" y="3934198"/>
            <a:ext cx="1479917" cy="346048"/>
          </a:xfrm>
          <a:prstGeom prst="rect">
            <a:avLst/>
          </a:prstGeom>
        </p:spPr>
        <p:txBody>
          <a:bodyPr vert="horz" wrap="square" lIns="0" tIns="22661" rIns="0" bIns="0" rtlCol="0">
            <a:spAutoFit/>
          </a:bodyPr>
          <a:lstStyle/>
          <a:p>
            <a:pPr marL="25179">
              <a:spcBef>
                <a:spcPts val="178"/>
              </a:spcBef>
            </a:pPr>
            <a:r>
              <a:rPr sz="2100" spc="-59" dirty="0">
                <a:solidFill>
                  <a:srgbClr val="0000FF"/>
                </a:solidFill>
                <a:latin typeface="Tahoma"/>
                <a:cs typeface="Tahoma"/>
              </a:rPr>
              <a:t>#</a:t>
            </a:r>
            <a:r>
              <a:rPr sz="2100" spc="-59" dirty="0">
                <a:solidFill>
                  <a:srgbClr val="0000FF"/>
                </a:solidFill>
                <a:latin typeface="Arial"/>
                <a:cs typeface="Arial"/>
              </a:rPr>
              <a:t>Cluster </a:t>
            </a:r>
            <a:r>
              <a:rPr sz="2100" spc="-10" dirty="0">
                <a:solidFill>
                  <a:srgbClr val="0000FF"/>
                </a:solidFill>
                <a:latin typeface="Arial"/>
                <a:cs typeface="Arial"/>
              </a:rPr>
              <a:t>:</a:t>
            </a:r>
            <a:r>
              <a:rPr sz="2100" spc="198" dirty="0">
                <a:solidFill>
                  <a:srgbClr val="0000FF"/>
                </a:solidFill>
                <a:latin typeface="Arial"/>
                <a:cs typeface="Arial"/>
              </a:rPr>
              <a:t> </a:t>
            </a:r>
            <a:r>
              <a:rPr sz="2100" spc="-129" dirty="0">
                <a:solidFill>
                  <a:srgbClr val="0000FF"/>
                </a:solidFill>
                <a:latin typeface="Arial"/>
                <a:cs typeface="Arial"/>
              </a:rPr>
              <a:t>0</a:t>
            </a:r>
            <a:endParaRPr sz="2100">
              <a:latin typeface="Arial"/>
              <a:cs typeface="Arial"/>
            </a:endParaRPr>
          </a:p>
        </p:txBody>
      </p:sp>
      <p:sp>
        <p:nvSpPr>
          <p:cNvPr id="43" name="object 43"/>
          <p:cNvSpPr/>
          <p:nvPr/>
        </p:nvSpPr>
        <p:spPr>
          <a:xfrm>
            <a:off x="5622784" y="3483779"/>
            <a:ext cx="467276" cy="444195"/>
          </a:xfrm>
          <a:custGeom>
            <a:avLst/>
            <a:gdLst/>
            <a:ahLst/>
            <a:cxnLst/>
            <a:rect l="l" t="t" r="r" b="b"/>
            <a:pathLst>
              <a:path w="235585" h="224155">
                <a:moveTo>
                  <a:pt x="235395" y="0"/>
                </a:moveTo>
                <a:lnTo>
                  <a:pt x="0" y="223600"/>
                </a:lnTo>
              </a:path>
            </a:pathLst>
          </a:custGeom>
          <a:ln w="10122">
            <a:solidFill>
              <a:srgbClr val="00AEEF"/>
            </a:solidFill>
          </a:ln>
        </p:spPr>
        <p:txBody>
          <a:bodyPr wrap="square" lIns="0" tIns="0" rIns="0" bIns="0" rtlCol="0"/>
          <a:lstStyle/>
          <a:p>
            <a:endParaRPr/>
          </a:p>
        </p:txBody>
      </p:sp>
      <p:sp>
        <p:nvSpPr>
          <p:cNvPr id="44" name="object 44"/>
          <p:cNvSpPr/>
          <p:nvPr/>
        </p:nvSpPr>
        <p:spPr>
          <a:xfrm>
            <a:off x="5615181" y="3861808"/>
            <a:ext cx="73051" cy="76759"/>
          </a:xfrm>
          <a:custGeom>
            <a:avLst/>
            <a:gdLst/>
            <a:ahLst/>
            <a:cxnLst/>
            <a:rect l="l" t="t" r="r" b="b"/>
            <a:pathLst>
              <a:path w="36830" h="38735">
                <a:moveTo>
                  <a:pt x="36428" y="38350"/>
                </a:moveTo>
                <a:lnTo>
                  <a:pt x="28052" y="35157"/>
                </a:lnTo>
                <a:lnTo>
                  <a:pt x="17097" y="34199"/>
                </a:lnTo>
                <a:lnTo>
                  <a:pt x="6760" y="34792"/>
                </a:lnTo>
                <a:lnTo>
                  <a:pt x="238" y="36250"/>
                </a:lnTo>
                <a:lnTo>
                  <a:pt x="2029" y="29811"/>
                </a:lnTo>
                <a:lnTo>
                  <a:pt x="3152" y="19518"/>
                </a:lnTo>
                <a:lnTo>
                  <a:pt x="2758" y="8529"/>
                </a:lnTo>
                <a:lnTo>
                  <a:pt x="0" y="0"/>
                </a:lnTo>
              </a:path>
            </a:pathLst>
          </a:custGeom>
          <a:ln w="8137">
            <a:solidFill>
              <a:srgbClr val="00AEEF"/>
            </a:solidFill>
          </a:ln>
        </p:spPr>
        <p:txBody>
          <a:bodyPr wrap="square" lIns="0" tIns="0" rIns="0" bIns="0" rtlCol="0"/>
          <a:lstStyle/>
          <a:p>
            <a:endParaRPr/>
          </a:p>
        </p:txBody>
      </p:sp>
      <p:sp>
        <p:nvSpPr>
          <p:cNvPr id="45" name="object 45"/>
          <p:cNvSpPr/>
          <p:nvPr/>
        </p:nvSpPr>
        <p:spPr>
          <a:xfrm>
            <a:off x="6946550" y="2948729"/>
            <a:ext cx="2000093" cy="536057"/>
          </a:xfrm>
          <a:custGeom>
            <a:avLst/>
            <a:gdLst/>
            <a:ahLst/>
            <a:cxnLst/>
            <a:rect l="l" t="t" r="r" b="b"/>
            <a:pathLst>
              <a:path w="1008379" h="270510">
                <a:moveTo>
                  <a:pt x="0" y="270001"/>
                </a:moveTo>
                <a:lnTo>
                  <a:pt x="0" y="0"/>
                </a:lnTo>
                <a:lnTo>
                  <a:pt x="1008007" y="0"/>
                </a:lnTo>
                <a:lnTo>
                  <a:pt x="1008007" y="270001"/>
                </a:lnTo>
                <a:lnTo>
                  <a:pt x="0" y="270001"/>
                </a:lnTo>
                <a:close/>
              </a:path>
            </a:pathLst>
          </a:custGeom>
          <a:ln w="10122">
            <a:solidFill>
              <a:srgbClr val="FFF200"/>
            </a:solidFill>
          </a:ln>
        </p:spPr>
        <p:txBody>
          <a:bodyPr wrap="square" lIns="0" tIns="0" rIns="0" bIns="0" rtlCol="0"/>
          <a:lstStyle/>
          <a:p>
            <a:endParaRPr/>
          </a:p>
        </p:txBody>
      </p:sp>
      <p:sp>
        <p:nvSpPr>
          <p:cNvPr id="46" name="object 46"/>
          <p:cNvSpPr txBox="1"/>
          <p:nvPr/>
        </p:nvSpPr>
        <p:spPr>
          <a:xfrm>
            <a:off x="6350218" y="3956044"/>
            <a:ext cx="906843" cy="346048"/>
          </a:xfrm>
          <a:prstGeom prst="rect">
            <a:avLst/>
          </a:prstGeom>
        </p:spPr>
        <p:txBody>
          <a:bodyPr vert="horz" wrap="square" lIns="0" tIns="22661" rIns="0" bIns="0" rtlCol="0">
            <a:spAutoFit/>
          </a:bodyPr>
          <a:lstStyle/>
          <a:p>
            <a:pPr marL="25179">
              <a:spcBef>
                <a:spcPts val="178"/>
              </a:spcBef>
            </a:pPr>
            <a:r>
              <a:rPr sz="2100" spc="-159" dirty="0">
                <a:solidFill>
                  <a:srgbClr val="0000FF"/>
                </a:solidFill>
                <a:latin typeface="Arial"/>
                <a:cs typeface="Arial"/>
              </a:rPr>
              <a:t>Size  </a:t>
            </a:r>
            <a:r>
              <a:rPr sz="2100" spc="-10" dirty="0">
                <a:solidFill>
                  <a:srgbClr val="0000FF"/>
                </a:solidFill>
                <a:latin typeface="Arial"/>
                <a:cs typeface="Arial"/>
              </a:rPr>
              <a:t>:</a:t>
            </a:r>
            <a:r>
              <a:rPr sz="2100" spc="-169" dirty="0">
                <a:solidFill>
                  <a:srgbClr val="0000FF"/>
                </a:solidFill>
                <a:latin typeface="Arial"/>
                <a:cs typeface="Arial"/>
              </a:rPr>
              <a:t> </a:t>
            </a:r>
            <a:r>
              <a:rPr sz="2100" spc="-129" dirty="0">
                <a:solidFill>
                  <a:srgbClr val="0000FF"/>
                </a:solidFill>
                <a:latin typeface="Arial"/>
                <a:cs typeface="Arial"/>
              </a:rPr>
              <a:t>0</a:t>
            </a:r>
            <a:endParaRPr sz="2100">
              <a:latin typeface="Arial"/>
              <a:cs typeface="Arial"/>
            </a:endParaRPr>
          </a:p>
        </p:txBody>
      </p:sp>
      <p:sp>
        <p:nvSpPr>
          <p:cNvPr id="47" name="object 47"/>
          <p:cNvSpPr/>
          <p:nvPr/>
        </p:nvSpPr>
        <p:spPr>
          <a:xfrm>
            <a:off x="7140605" y="3483779"/>
            <a:ext cx="806083" cy="478172"/>
          </a:xfrm>
          <a:custGeom>
            <a:avLst/>
            <a:gdLst/>
            <a:ahLst/>
            <a:cxnLst/>
            <a:rect l="l" t="t" r="r" b="b"/>
            <a:pathLst>
              <a:path w="406400" h="241300">
                <a:moveTo>
                  <a:pt x="406168" y="0"/>
                </a:moveTo>
                <a:lnTo>
                  <a:pt x="0" y="241139"/>
                </a:lnTo>
              </a:path>
            </a:pathLst>
          </a:custGeom>
          <a:ln w="10122">
            <a:solidFill>
              <a:srgbClr val="00AEEF"/>
            </a:solidFill>
          </a:ln>
        </p:spPr>
        <p:txBody>
          <a:bodyPr wrap="square" lIns="0" tIns="0" rIns="0" bIns="0" rtlCol="0"/>
          <a:lstStyle/>
          <a:p>
            <a:endParaRPr/>
          </a:p>
        </p:txBody>
      </p:sp>
      <p:sp>
        <p:nvSpPr>
          <p:cNvPr id="48" name="object 48"/>
          <p:cNvSpPr/>
          <p:nvPr/>
        </p:nvSpPr>
        <p:spPr>
          <a:xfrm>
            <a:off x="7132176" y="3896717"/>
            <a:ext cx="69273" cy="90601"/>
          </a:xfrm>
          <a:custGeom>
            <a:avLst/>
            <a:gdLst/>
            <a:ahLst/>
            <a:cxnLst/>
            <a:rect l="l" t="t" r="r" b="b"/>
            <a:pathLst>
              <a:path w="34925" h="45719">
                <a:moveTo>
                  <a:pt x="34706" y="45331"/>
                </a:moveTo>
                <a:lnTo>
                  <a:pt x="27272" y="40374"/>
                </a:lnTo>
                <a:lnTo>
                  <a:pt x="16838" y="37019"/>
                </a:lnTo>
                <a:lnTo>
                  <a:pt x="6661" y="35308"/>
                </a:lnTo>
                <a:lnTo>
                  <a:pt x="0" y="35281"/>
                </a:lnTo>
                <a:lnTo>
                  <a:pt x="3166" y="29420"/>
                </a:lnTo>
                <a:lnTo>
                  <a:pt x="6535" y="19666"/>
                </a:lnTo>
                <a:lnTo>
                  <a:pt x="8585" y="8899"/>
                </a:lnTo>
                <a:lnTo>
                  <a:pt x="7792" y="0"/>
                </a:lnTo>
              </a:path>
            </a:pathLst>
          </a:custGeom>
          <a:ln w="8110">
            <a:solidFill>
              <a:srgbClr val="00AEEF"/>
            </a:solidFill>
          </a:ln>
        </p:spPr>
        <p:txBody>
          <a:bodyPr wrap="square" lIns="0" tIns="0" rIns="0" bIns="0" rtlCol="0"/>
          <a:lstStyle/>
          <a:p>
            <a:endParaRPr/>
          </a:p>
        </p:txBody>
      </p:sp>
      <p:sp>
        <p:nvSpPr>
          <p:cNvPr id="49" name="object 49"/>
          <p:cNvSpPr/>
          <p:nvPr/>
        </p:nvSpPr>
        <p:spPr>
          <a:xfrm>
            <a:off x="377195" y="5345283"/>
            <a:ext cx="8568631" cy="1141604"/>
          </a:xfrm>
          <a:prstGeom prst="rect">
            <a:avLst/>
          </a:prstGeom>
          <a:blipFill>
            <a:blip r:embed="rId3" cstate="print"/>
            <a:stretch>
              <a:fillRect/>
            </a:stretch>
          </a:blipFill>
        </p:spPr>
        <p:txBody>
          <a:bodyPr wrap="square" lIns="0" tIns="0" rIns="0" bIns="0" rtlCol="0"/>
          <a:lstStyle/>
          <a:p>
            <a:endParaRPr/>
          </a:p>
        </p:txBody>
      </p:sp>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2" name="Rectangle 5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1</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5204102"/>
      </p:ext>
    </p:extLst>
  </p:cSld>
  <p:clrMapOvr>
    <a:masterClrMapping/>
  </p:clrMapOvr>
  <p:transition>
    <p:cu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5" y="2235274"/>
            <a:ext cx="8568797" cy="128425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375307" y="2449350"/>
            <a:ext cx="429491" cy="429097"/>
          </a:xfrm>
          <a:custGeom>
            <a:avLst/>
            <a:gdLst/>
            <a:ahLst/>
            <a:cxnLst/>
            <a:rect l="l" t="t" r="r" b="b"/>
            <a:pathLst>
              <a:path w="216535" h="216534">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35" name="object 35"/>
          <p:cNvSpPr/>
          <p:nvPr/>
        </p:nvSpPr>
        <p:spPr>
          <a:xfrm>
            <a:off x="6518118" y="1682570"/>
            <a:ext cx="55418" cy="767593"/>
          </a:xfrm>
          <a:custGeom>
            <a:avLst/>
            <a:gdLst/>
            <a:ahLst/>
            <a:cxnLst/>
            <a:rect l="l" t="t" r="r" b="b"/>
            <a:pathLst>
              <a:path w="27939" h="387350">
                <a:moveTo>
                  <a:pt x="0" y="386938"/>
                </a:moveTo>
                <a:lnTo>
                  <a:pt x="27640" y="0"/>
                </a:lnTo>
              </a:path>
            </a:pathLst>
          </a:custGeom>
          <a:ln w="10122">
            <a:solidFill>
              <a:srgbClr val="00AEEF"/>
            </a:solidFill>
          </a:ln>
        </p:spPr>
        <p:txBody>
          <a:bodyPr wrap="square" lIns="0" tIns="0" rIns="0" bIns="0" rtlCol="0"/>
          <a:lstStyle/>
          <a:p>
            <a:endParaRPr/>
          </a:p>
        </p:txBody>
      </p:sp>
      <p:sp>
        <p:nvSpPr>
          <p:cNvPr id="36" name="object 36"/>
          <p:cNvSpPr/>
          <p:nvPr/>
        </p:nvSpPr>
        <p:spPr>
          <a:xfrm>
            <a:off x="6518084" y="1672819"/>
            <a:ext cx="104539" cy="52851"/>
          </a:xfrm>
          <a:custGeom>
            <a:avLst/>
            <a:gdLst/>
            <a:ahLst/>
            <a:cxnLst/>
            <a:rect l="l" t="t" r="r" b="b"/>
            <a:pathLst>
              <a:path w="52704" h="26669">
                <a:moveTo>
                  <a:pt x="0" y="22736"/>
                </a:moveTo>
                <a:lnTo>
                  <a:pt x="8299" y="19463"/>
                </a:lnTo>
                <a:lnTo>
                  <a:pt x="16993" y="12818"/>
                </a:lnTo>
                <a:lnTo>
                  <a:pt x="24193" y="5447"/>
                </a:lnTo>
                <a:lnTo>
                  <a:pt x="28009" y="0"/>
                </a:lnTo>
                <a:lnTo>
                  <a:pt x="31013" y="5934"/>
                </a:lnTo>
                <a:lnTo>
                  <a:pt x="37092" y="14253"/>
                </a:lnTo>
                <a:lnTo>
                  <a:pt x="44754" y="22067"/>
                </a:lnTo>
                <a:lnTo>
                  <a:pt x="52504" y="26486"/>
                </a:lnTo>
              </a:path>
            </a:pathLst>
          </a:custGeom>
          <a:ln w="8098">
            <a:solidFill>
              <a:srgbClr val="00AEEF"/>
            </a:solidFill>
          </a:ln>
        </p:spPr>
        <p:txBody>
          <a:bodyPr wrap="square" lIns="0" tIns="0" rIns="0" bIns="0" rtlCol="0"/>
          <a:lstStyle/>
          <a:p>
            <a:endParaRPr/>
          </a:p>
        </p:txBody>
      </p:sp>
      <p:sp>
        <p:nvSpPr>
          <p:cNvPr id="37" name="object 37"/>
          <p:cNvSpPr/>
          <p:nvPr/>
        </p:nvSpPr>
        <p:spPr>
          <a:xfrm>
            <a:off x="377245" y="2378010"/>
            <a:ext cx="5855435" cy="571290"/>
          </a:xfrm>
          <a:custGeom>
            <a:avLst/>
            <a:gdLst/>
            <a:ahLst/>
            <a:cxnLst/>
            <a:rect l="l" t="t" r="r" b="b"/>
            <a:pathLst>
              <a:path w="2952115" h="288290">
                <a:moveTo>
                  <a:pt x="0" y="288002"/>
                </a:moveTo>
                <a:lnTo>
                  <a:pt x="0" y="0"/>
                </a:lnTo>
                <a:lnTo>
                  <a:pt x="2952022" y="0"/>
                </a:lnTo>
                <a:lnTo>
                  <a:pt x="2952022" y="288002"/>
                </a:lnTo>
                <a:lnTo>
                  <a:pt x="0" y="288002"/>
                </a:lnTo>
                <a:close/>
              </a:path>
            </a:pathLst>
          </a:custGeom>
          <a:ln w="10122">
            <a:solidFill>
              <a:srgbClr val="FFF200"/>
            </a:solidFill>
          </a:ln>
        </p:spPr>
        <p:txBody>
          <a:bodyPr wrap="square" lIns="0" tIns="0" rIns="0" bIns="0" rtlCol="0"/>
          <a:lstStyle/>
          <a:p>
            <a:endParaRPr/>
          </a:p>
        </p:txBody>
      </p:sp>
      <p:sp>
        <p:nvSpPr>
          <p:cNvPr id="38" name="object 38"/>
          <p:cNvSpPr txBox="1"/>
          <p:nvPr/>
        </p:nvSpPr>
        <p:spPr>
          <a:xfrm>
            <a:off x="2156810" y="1366877"/>
            <a:ext cx="4991415" cy="346048"/>
          </a:xfrm>
          <a:prstGeom prst="rect">
            <a:avLst/>
          </a:prstGeom>
        </p:spPr>
        <p:txBody>
          <a:bodyPr vert="horz" wrap="square" lIns="0" tIns="22661" rIns="0" bIns="0" rtlCol="0">
            <a:spAutoFit/>
          </a:bodyPr>
          <a:lstStyle/>
          <a:p>
            <a:pPr marL="25179">
              <a:spcBef>
                <a:spcPts val="178"/>
              </a:spcBef>
              <a:tabLst>
                <a:tab pos="3921632" algn="l"/>
              </a:tabLst>
            </a:pPr>
            <a:r>
              <a:rPr sz="3100" spc="-133" baseline="5291" dirty="0">
                <a:solidFill>
                  <a:srgbClr val="0000FF"/>
                </a:solidFill>
                <a:latin typeface="Arial"/>
                <a:cs typeface="Arial"/>
              </a:rPr>
              <a:t>DATA	</a:t>
            </a:r>
            <a:r>
              <a:rPr sz="2100" spc="-99" dirty="0">
                <a:solidFill>
                  <a:srgbClr val="0000FF"/>
                </a:solidFill>
                <a:latin typeface="Arial"/>
                <a:cs typeface="Arial"/>
              </a:rPr>
              <a:t>Nhãn</a:t>
            </a:r>
            <a:r>
              <a:rPr sz="2100" spc="-40" dirty="0">
                <a:solidFill>
                  <a:srgbClr val="0000FF"/>
                </a:solidFill>
                <a:latin typeface="Arial"/>
                <a:cs typeface="Arial"/>
              </a:rPr>
              <a:t> </a:t>
            </a:r>
            <a:r>
              <a:rPr sz="2100" spc="-129" dirty="0">
                <a:solidFill>
                  <a:srgbClr val="0000FF"/>
                </a:solidFill>
                <a:latin typeface="Arial"/>
                <a:cs typeface="Arial"/>
              </a:rPr>
              <a:t>đĩa</a:t>
            </a:r>
            <a:endParaRPr sz="2100" dirty="0">
              <a:latin typeface="Arial"/>
              <a:cs typeface="Arial"/>
            </a:endParaRPr>
          </a:p>
        </p:txBody>
      </p:sp>
      <p:sp>
        <p:nvSpPr>
          <p:cNvPr id="39" name="object 39"/>
          <p:cNvSpPr/>
          <p:nvPr/>
        </p:nvSpPr>
        <p:spPr>
          <a:xfrm>
            <a:off x="2519411" y="1659164"/>
            <a:ext cx="0" cy="719775"/>
          </a:xfrm>
          <a:custGeom>
            <a:avLst/>
            <a:gdLst/>
            <a:ahLst/>
            <a:cxnLst/>
            <a:rect l="l" t="t" r="r" b="b"/>
            <a:pathLst>
              <a:path h="363219">
                <a:moveTo>
                  <a:pt x="0" y="362750"/>
                </a:moveTo>
                <a:lnTo>
                  <a:pt x="0" y="0"/>
                </a:lnTo>
              </a:path>
            </a:pathLst>
          </a:custGeom>
          <a:ln w="10122">
            <a:solidFill>
              <a:srgbClr val="00AEEF"/>
            </a:solidFill>
          </a:ln>
        </p:spPr>
        <p:txBody>
          <a:bodyPr wrap="square" lIns="0" tIns="0" rIns="0" bIns="0" rtlCol="0"/>
          <a:lstStyle/>
          <a:p>
            <a:endParaRPr/>
          </a:p>
        </p:txBody>
      </p:sp>
      <p:sp>
        <p:nvSpPr>
          <p:cNvPr id="40" name="object 40"/>
          <p:cNvSpPr/>
          <p:nvPr/>
        </p:nvSpPr>
        <p:spPr>
          <a:xfrm>
            <a:off x="2467213" y="1649387"/>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1" name="object 41"/>
          <p:cNvSpPr/>
          <p:nvPr/>
        </p:nvSpPr>
        <p:spPr>
          <a:xfrm>
            <a:off x="5804063" y="2948729"/>
            <a:ext cx="1000046" cy="536057"/>
          </a:xfrm>
          <a:custGeom>
            <a:avLst/>
            <a:gdLst/>
            <a:ahLst/>
            <a:cxnLst/>
            <a:rect l="l" t="t" r="r" b="b"/>
            <a:pathLst>
              <a:path w="504189" h="270510">
                <a:moveTo>
                  <a:pt x="0" y="270001"/>
                </a:moveTo>
                <a:lnTo>
                  <a:pt x="0" y="0"/>
                </a:lnTo>
                <a:lnTo>
                  <a:pt x="504003" y="0"/>
                </a:lnTo>
                <a:lnTo>
                  <a:pt x="504003" y="270001"/>
                </a:lnTo>
                <a:lnTo>
                  <a:pt x="0" y="270001"/>
                </a:lnTo>
                <a:close/>
              </a:path>
            </a:pathLst>
          </a:custGeom>
          <a:ln w="10122">
            <a:solidFill>
              <a:srgbClr val="FFF200"/>
            </a:solidFill>
          </a:ln>
        </p:spPr>
        <p:txBody>
          <a:bodyPr wrap="square" lIns="0" tIns="0" rIns="0" bIns="0" rtlCol="0"/>
          <a:lstStyle/>
          <a:p>
            <a:endParaRPr/>
          </a:p>
        </p:txBody>
      </p:sp>
      <p:sp>
        <p:nvSpPr>
          <p:cNvPr id="42" name="object 42"/>
          <p:cNvSpPr txBox="1"/>
          <p:nvPr/>
        </p:nvSpPr>
        <p:spPr>
          <a:xfrm>
            <a:off x="4635730" y="3934198"/>
            <a:ext cx="1479917" cy="346048"/>
          </a:xfrm>
          <a:prstGeom prst="rect">
            <a:avLst/>
          </a:prstGeom>
        </p:spPr>
        <p:txBody>
          <a:bodyPr vert="horz" wrap="square" lIns="0" tIns="22661" rIns="0" bIns="0" rtlCol="0">
            <a:spAutoFit/>
          </a:bodyPr>
          <a:lstStyle/>
          <a:p>
            <a:pPr marL="25179">
              <a:spcBef>
                <a:spcPts val="178"/>
              </a:spcBef>
            </a:pPr>
            <a:r>
              <a:rPr sz="2100" spc="-59" dirty="0">
                <a:solidFill>
                  <a:srgbClr val="0000FF"/>
                </a:solidFill>
                <a:latin typeface="Tahoma"/>
                <a:cs typeface="Tahoma"/>
              </a:rPr>
              <a:t>#</a:t>
            </a:r>
            <a:r>
              <a:rPr sz="2100" spc="-59" dirty="0">
                <a:solidFill>
                  <a:srgbClr val="0000FF"/>
                </a:solidFill>
                <a:latin typeface="Arial"/>
                <a:cs typeface="Arial"/>
              </a:rPr>
              <a:t>Cluster </a:t>
            </a:r>
            <a:r>
              <a:rPr sz="2100" spc="-10" dirty="0">
                <a:solidFill>
                  <a:srgbClr val="0000FF"/>
                </a:solidFill>
                <a:latin typeface="Arial"/>
                <a:cs typeface="Arial"/>
              </a:rPr>
              <a:t>:</a:t>
            </a:r>
            <a:r>
              <a:rPr sz="2100" spc="198" dirty="0">
                <a:solidFill>
                  <a:srgbClr val="0000FF"/>
                </a:solidFill>
                <a:latin typeface="Arial"/>
                <a:cs typeface="Arial"/>
              </a:rPr>
              <a:t> </a:t>
            </a:r>
            <a:r>
              <a:rPr sz="2100" spc="-129" dirty="0">
                <a:solidFill>
                  <a:srgbClr val="0000FF"/>
                </a:solidFill>
                <a:latin typeface="Arial"/>
                <a:cs typeface="Arial"/>
              </a:rPr>
              <a:t>0</a:t>
            </a:r>
            <a:endParaRPr sz="2100">
              <a:latin typeface="Arial"/>
              <a:cs typeface="Arial"/>
            </a:endParaRPr>
          </a:p>
        </p:txBody>
      </p:sp>
      <p:sp>
        <p:nvSpPr>
          <p:cNvPr id="43" name="object 43"/>
          <p:cNvSpPr/>
          <p:nvPr/>
        </p:nvSpPr>
        <p:spPr>
          <a:xfrm>
            <a:off x="5622784" y="3483779"/>
            <a:ext cx="467276" cy="444195"/>
          </a:xfrm>
          <a:custGeom>
            <a:avLst/>
            <a:gdLst/>
            <a:ahLst/>
            <a:cxnLst/>
            <a:rect l="l" t="t" r="r" b="b"/>
            <a:pathLst>
              <a:path w="235585" h="224155">
                <a:moveTo>
                  <a:pt x="235395" y="0"/>
                </a:moveTo>
                <a:lnTo>
                  <a:pt x="0" y="223600"/>
                </a:lnTo>
              </a:path>
            </a:pathLst>
          </a:custGeom>
          <a:ln w="10122">
            <a:solidFill>
              <a:srgbClr val="00AEEF"/>
            </a:solidFill>
          </a:ln>
        </p:spPr>
        <p:txBody>
          <a:bodyPr wrap="square" lIns="0" tIns="0" rIns="0" bIns="0" rtlCol="0"/>
          <a:lstStyle/>
          <a:p>
            <a:endParaRPr/>
          </a:p>
        </p:txBody>
      </p:sp>
      <p:sp>
        <p:nvSpPr>
          <p:cNvPr id="44" name="object 44"/>
          <p:cNvSpPr/>
          <p:nvPr/>
        </p:nvSpPr>
        <p:spPr>
          <a:xfrm>
            <a:off x="5615181" y="3861808"/>
            <a:ext cx="73051" cy="76759"/>
          </a:xfrm>
          <a:custGeom>
            <a:avLst/>
            <a:gdLst/>
            <a:ahLst/>
            <a:cxnLst/>
            <a:rect l="l" t="t" r="r" b="b"/>
            <a:pathLst>
              <a:path w="36830" h="38735">
                <a:moveTo>
                  <a:pt x="36428" y="38350"/>
                </a:moveTo>
                <a:lnTo>
                  <a:pt x="28052" y="35157"/>
                </a:lnTo>
                <a:lnTo>
                  <a:pt x="17097" y="34199"/>
                </a:lnTo>
                <a:lnTo>
                  <a:pt x="6760" y="34792"/>
                </a:lnTo>
                <a:lnTo>
                  <a:pt x="238" y="36250"/>
                </a:lnTo>
                <a:lnTo>
                  <a:pt x="2029" y="29811"/>
                </a:lnTo>
                <a:lnTo>
                  <a:pt x="3152" y="19518"/>
                </a:lnTo>
                <a:lnTo>
                  <a:pt x="2758" y="8529"/>
                </a:lnTo>
                <a:lnTo>
                  <a:pt x="0" y="0"/>
                </a:lnTo>
              </a:path>
            </a:pathLst>
          </a:custGeom>
          <a:ln w="8137">
            <a:solidFill>
              <a:srgbClr val="00AEEF"/>
            </a:solidFill>
          </a:ln>
        </p:spPr>
        <p:txBody>
          <a:bodyPr wrap="square" lIns="0" tIns="0" rIns="0" bIns="0" rtlCol="0"/>
          <a:lstStyle/>
          <a:p>
            <a:endParaRPr/>
          </a:p>
        </p:txBody>
      </p:sp>
      <p:sp>
        <p:nvSpPr>
          <p:cNvPr id="45" name="object 45"/>
          <p:cNvSpPr/>
          <p:nvPr/>
        </p:nvSpPr>
        <p:spPr>
          <a:xfrm>
            <a:off x="6946550" y="2948729"/>
            <a:ext cx="2000093" cy="536057"/>
          </a:xfrm>
          <a:custGeom>
            <a:avLst/>
            <a:gdLst/>
            <a:ahLst/>
            <a:cxnLst/>
            <a:rect l="l" t="t" r="r" b="b"/>
            <a:pathLst>
              <a:path w="1008379" h="270510">
                <a:moveTo>
                  <a:pt x="0" y="270001"/>
                </a:moveTo>
                <a:lnTo>
                  <a:pt x="0" y="0"/>
                </a:lnTo>
                <a:lnTo>
                  <a:pt x="1008007" y="0"/>
                </a:lnTo>
                <a:lnTo>
                  <a:pt x="1008007" y="270001"/>
                </a:lnTo>
                <a:lnTo>
                  <a:pt x="0" y="270001"/>
                </a:lnTo>
                <a:close/>
              </a:path>
            </a:pathLst>
          </a:custGeom>
          <a:ln w="10122">
            <a:solidFill>
              <a:srgbClr val="FFF200"/>
            </a:solidFill>
          </a:ln>
        </p:spPr>
        <p:txBody>
          <a:bodyPr wrap="square" lIns="0" tIns="0" rIns="0" bIns="0" rtlCol="0"/>
          <a:lstStyle/>
          <a:p>
            <a:endParaRPr/>
          </a:p>
        </p:txBody>
      </p:sp>
      <p:sp>
        <p:nvSpPr>
          <p:cNvPr id="46" name="object 46"/>
          <p:cNvSpPr txBox="1"/>
          <p:nvPr/>
        </p:nvSpPr>
        <p:spPr>
          <a:xfrm>
            <a:off x="6350218" y="3956044"/>
            <a:ext cx="906843" cy="346048"/>
          </a:xfrm>
          <a:prstGeom prst="rect">
            <a:avLst/>
          </a:prstGeom>
        </p:spPr>
        <p:txBody>
          <a:bodyPr vert="horz" wrap="square" lIns="0" tIns="22661" rIns="0" bIns="0" rtlCol="0">
            <a:spAutoFit/>
          </a:bodyPr>
          <a:lstStyle/>
          <a:p>
            <a:pPr marL="25179">
              <a:spcBef>
                <a:spcPts val="178"/>
              </a:spcBef>
            </a:pPr>
            <a:r>
              <a:rPr sz="2100" spc="-159" dirty="0">
                <a:solidFill>
                  <a:srgbClr val="0000FF"/>
                </a:solidFill>
                <a:latin typeface="Arial"/>
                <a:cs typeface="Arial"/>
              </a:rPr>
              <a:t>Size  </a:t>
            </a:r>
            <a:r>
              <a:rPr sz="2100" spc="-10" dirty="0">
                <a:solidFill>
                  <a:srgbClr val="0000FF"/>
                </a:solidFill>
                <a:latin typeface="Arial"/>
                <a:cs typeface="Arial"/>
              </a:rPr>
              <a:t>:</a:t>
            </a:r>
            <a:r>
              <a:rPr sz="2100" spc="-169" dirty="0">
                <a:solidFill>
                  <a:srgbClr val="0000FF"/>
                </a:solidFill>
                <a:latin typeface="Arial"/>
                <a:cs typeface="Arial"/>
              </a:rPr>
              <a:t> </a:t>
            </a:r>
            <a:r>
              <a:rPr sz="2100" spc="-129" dirty="0">
                <a:solidFill>
                  <a:srgbClr val="0000FF"/>
                </a:solidFill>
                <a:latin typeface="Arial"/>
                <a:cs typeface="Arial"/>
              </a:rPr>
              <a:t>0</a:t>
            </a:r>
            <a:endParaRPr sz="2100">
              <a:latin typeface="Arial"/>
              <a:cs typeface="Arial"/>
            </a:endParaRPr>
          </a:p>
        </p:txBody>
      </p:sp>
      <p:sp>
        <p:nvSpPr>
          <p:cNvPr id="47" name="object 47"/>
          <p:cNvSpPr/>
          <p:nvPr/>
        </p:nvSpPr>
        <p:spPr>
          <a:xfrm>
            <a:off x="7140605" y="3483779"/>
            <a:ext cx="806083" cy="478172"/>
          </a:xfrm>
          <a:custGeom>
            <a:avLst/>
            <a:gdLst/>
            <a:ahLst/>
            <a:cxnLst/>
            <a:rect l="l" t="t" r="r" b="b"/>
            <a:pathLst>
              <a:path w="406400" h="241300">
                <a:moveTo>
                  <a:pt x="406168" y="0"/>
                </a:moveTo>
                <a:lnTo>
                  <a:pt x="0" y="241139"/>
                </a:lnTo>
              </a:path>
            </a:pathLst>
          </a:custGeom>
          <a:ln w="10122">
            <a:solidFill>
              <a:srgbClr val="00AEEF"/>
            </a:solidFill>
          </a:ln>
        </p:spPr>
        <p:txBody>
          <a:bodyPr wrap="square" lIns="0" tIns="0" rIns="0" bIns="0" rtlCol="0"/>
          <a:lstStyle/>
          <a:p>
            <a:endParaRPr/>
          </a:p>
        </p:txBody>
      </p:sp>
      <p:sp>
        <p:nvSpPr>
          <p:cNvPr id="48" name="object 48"/>
          <p:cNvSpPr/>
          <p:nvPr/>
        </p:nvSpPr>
        <p:spPr>
          <a:xfrm>
            <a:off x="7132176" y="3896717"/>
            <a:ext cx="69273" cy="90601"/>
          </a:xfrm>
          <a:custGeom>
            <a:avLst/>
            <a:gdLst/>
            <a:ahLst/>
            <a:cxnLst/>
            <a:rect l="l" t="t" r="r" b="b"/>
            <a:pathLst>
              <a:path w="34925" h="45719">
                <a:moveTo>
                  <a:pt x="34706" y="45331"/>
                </a:moveTo>
                <a:lnTo>
                  <a:pt x="27272" y="40374"/>
                </a:lnTo>
                <a:lnTo>
                  <a:pt x="16838" y="37019"/>
                </a:lnTo>
                <a:lnTo>
                  <a:pt x="6661" y="35308"/>
                </a:lnTo>
                <a:lnTo>
                  <a:pt x="0" y="35281"/>
                </a:lnTo>
                <a:lnTo>
                  <a:pt x="3166" y="29420"/>
                </a:lnTo>
                <a:lnTo>
                  <a:pt x="6535" y="19666"/>
                </a:lnTo>
                <a:lnTo>
                  <a:pt x="8585" y="8899"/>
                </a:lnTo>
                <a:lnTo>
                  <a:pt x="7792" y="0"/>
                </a:lnTo>
              </a:path>
            </a:pathLst>
          </a:custGeom>
          <a:ln w="8110">
            <a:solidFill>
              <a:srgbClr val="00AEEF"/>
            </a:solidFill>
          </a:ln>
        </p:spPr>
        <p:txBody>
          <a:bodyPr wrap="square" lIns="0" tIns="0" rIns="0" bIns="0" rtlCol="0"/>
          <a:lstStyle/>
          <a:p>
            <a:endParaRPr/>
          </a:p>
        </p:txBody>
      </p:sp>
      <p:sp>
        <p:nvSpPr>
          <p:cNvPr id="49" name="object 49"/>
          <p:cNvSpPr/>
          <p:nvPr/>
        </p:nvSpPr>
        <p:spPr>
          <a:xfrm>
            <a:off x="377195" y="5345283"/>
            <a:ext cx="8568631" cy="1141604"/>
          </a:xfrm>
          <a:prstGeom prst="rect">
            <a:avLst/>
          </a:prstGeom>
          <a:blipFill>
            <a:blip r:embed="rId3" cstate="print"/>
            <a:stretch>
              <a:fillRect/>
            </a:stretch>
          </a:blipFill>
        </p:spPr>
        <p:txBody>
          <a:bodyPr wrap="square" lIns="0" tIns="0" rIns="0" bIns="0" rtlCol="0"/>
          <a:lstStyle/>
          <a:p>
            <a:endParaRPr/>
          </a:p>
        </p:txBody>
      </p:sp>
      <p:sp>
        <p:nvSpPr>
          <p:cNvPr id="50" name="object 50"/>
          <p:cNvSpPr/>
          <p:nvPr/>
        </p:nvSpPr>
        <p:spPr>
          <a:xfrm>
            <a:off x="305765" y="5402428"/>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51" name="object 51"/>
          <p:cNvSpPr txBox="1"/>
          <p:nvPr/>
        </p:nvSpPr>
        <p:spPr>
          <a:xfrm>
            <a:off x="999038" y="4431070"/>
            <a:ext cx="1613425"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 </a:t>
            </a:r>
            <a:r>
              <a:rPr sz="2100" spc="-139" dirty="0">
                <a:solidFill>
                  <a:srgbClr val="0000FF"/>
                </a:solidFill>
                <a:latin typeface="Arial"/>
                <a:cs typeface="Arial"/>
              </a:rPr>
              <a:t>đã  </a:t>
            </a:r>
            <a:r>
              <a:rPr sz="2100" spc="-40" dirty="0">
                <a:solidFill>
                  <a:srgbClr val="0000FF"/>
                </a:solidFill>
                <a:latin typeface="Arial"/>
                <a:cs typeface="Arial"/>
              </a:rPr>
              <a:t>bi</a:t>
            </a:r>
            <a:r>
              <a:rPr sz="2100" dirty="0">
                <a:solidFill>
                  <a:srgbClr val="0000FF"/>
                </a:solidFill>
                <a:latin typeface="Arial"/>
                <a:cs typeface="Arial"/>
              </a:rPr>
              <a:t> </a:t>
            </a:r>
            <a:r>
              <a:rPr sz="2100" spc="-129" dirty="0">
                <a:solidFill>
                  <a:srgbClr val="0000FF"/>
                </a:solidFill>
                <a:latin typeface="Arial"/>
                <a:cs typeface="Arial"/>
              </a:rPr>
              <a:t>xóa</a:t>
            </a:r>
            <a:endParaRPr sz="2100">
              <a:latin typeface="Arial"/>
              <a:cs typeface="Arial"/>
            </a:endParaRPr>
          </a:p>
        </p:txBody>
      </p:sp>
      <p:sp>
        <p:nvSpPr>
          <p:cNvPr id="52" name="object 52"/>
          <p:cNvSpPr/>
          <p:nvPr/>
        </p:nvSpPr>
        <p:spPr>
          <a:xfrm>
            <a:off x="662792" y="4875206"/>
            <a:ext cx="789709" cy="542348"/>
          </a:xfrm>
          <a:custGeom>
            <a:avLst/>
            <a:gdLst/>
            <a:ahLst/>
            <a:cxnLst/>
            <a:rect l="l" t="t" r="r" b="b"/>
            <a:pathLst>
              <a:path w="398145" h="273685">
                <a:moveTo>
                  <a:pt x="0" y="273251"/>
                </a:moveTo>
                <a:lnTo>
                  <a:pt x="397533" y="0"/>
                </a:lnTo>
              </a:path>
            </a:pathLst>
          </a:custGeom>
          <a:ln w="10122">
            <a:solidFill>
              <a:srgbClr val="00AEEF"/>
            </a:solidFill>
          </a:ln>
        </p:spPr>
        <p:txBody>
          <a:bodyPr wrap="square" lIns="0" tIns="0" rIns="0" bIns="0" rtlCol="0"/>
          <a:lstStyle/>
          <a:p>
            <a:endParaRPr/>
          </a:p>
        </p:txBody>
      </p:sp>
      <p:sp>
        <p:nvSpPr>
          <p:cNvPr id="53" name="object 53"/>
          <p:cNvSpPr/>
          <p:nvPr/>
        </p:nvSpPr>
        <p:spPr>
          <a:xfrm>
            <a:off x="1389243" y="4854314"/>
            <a:ext cx="70532" cy="86826"/>
          </a:xfrm>
          <a:custGeom>
            <a:avLst/>
            <a:gdLst/>
            <a:ahLst/>
            <a:cxnLst/>
            <a:rect l="l" t="t" r="r" b="b"/>
            <a:pathLst>
              <a:path w="35559" h="43814">
                <a:moveTo>
                  <a:pt x="0" y="0"/>
                </a:moveTo>
                <a:lnTo>
                  <a:pt x="7760" y="4460"/>
                </a:lnTo>
                <a:lnTo>
                  <a:pt x="18413" y="7120"/>
                </a:lnTo>
                <a:lnTo>
                  <a:pt x="28699" y="8154"/>
                </a:lnTo>
                <a:lnTo>
                  <a:pt x="35360" y="7738"/>
                </a:lnTo>
                <a:lnTo>
                  <a:pt x="32585" y="13807"/>
                </a:lnTo>
                <a:lnTo>
                  <a:pt x="29865" y="23782"/>
                </a:lnTo>
                <a:lnTo>
                  <a:pt x="28532" y="34680"/>
                </a:lnTo>
                <a:lnTo>
                  <a:pt x="29917" y="43524"/>
                </a:lnTo>
              </a:path>
            </a:pathLst>
          </a:custGeom>
          <a:ln w="8125">
            <a:solidFill>
              <a:srgbClr val="00AEEF"/>
            </a:solidFill>
          </a:ln>
        </p:spPr>
        <p:txBody>
          <a:bodyPr wrap="square" lIns="0" tIns="0" rIns="0" bIns="0" rtlCol="0"/>
          <a:lstStyle/>
          <a:p>
            <a:endParaRPr/>
          </a:p>
        </p:txBody>
      </p:sp>
      <p:sp>
        <p:nvSpPr>
          <p:cNvPr id="55" name="Rectangle 5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6" name="Rectangle 5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06367594"/>
      </p:ext>
    </p:extLst>
  </p:cSld>
  <p:clrMapOvr>
    <a:masterClrMapping/>
  </p:clrMapOvr>
  <p:transition>
    <p:cu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2" name="Rectangle 3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2833207410"/>
      </p:ext>
    </p:extLst>
  </p:cSld>
  <p:clrMapOvr>
    <a:masterClrMapping/>
  </p:clrMapOvr>
  <p:transition>
    <p:cu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5" name="object 35"/>
          <p:cNvSpPr txBox="1"/>
          <p:nvPr/>
        </p:nvSpPr>
        <p:spPr>
          <a:xfrm>
            <a:off x="805705" y="1492147"/>
            <a:ext cx="2961094" cy="1116155"/>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a:p>
            <a:pPr>
              <a:spcBef>
                <a:spcPts val="89"/>
              </a:spcBef>
            </a:pPr>
            <a:endParaRPr sz="2700">
              <a:latin typeface="Times New Roman"/>
              <a:cs typeface="Times New Roman"/>
            </a:endParaRPr>
          </a:p>
          <a:p>
            <a:pPr marL="490991">
              <a:spcBef>
                <a:spcPts val="10"/>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6" name="object 36"/>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7" name="object 37"/>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262312718"/>
      </p:ext>
    </p:extLst>
  </p:cSld>
  <p:clrMapOvr>
    <a:masterClrMapping/>
  </p:clrMapOvr>
  <p:transition>
    <p:cu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4" name="Rectangle 4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2291372150"/>
      </p:ext>
    </p:extLst>
  </p:cSld>
  <p:clrMapOvr>
    <a:masterClrMapping/>
  </p:clrMapOvr>
  <p:transition>
    <p:cu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4"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8" name="Rectangle 4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4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799518906"/>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ltLang="ja-JP" dirty="0">
                <a:latin typeface="+mj-lt"/>
                <a:ea typeface="Tahoma" panose="020B0604030504040204" pitchFamily="34" charset="0"/>
                <a:cs typeface="Tahoma" panose="020B0604030504040204" pitchFamily="34" charset="0"/>
              </a:rPr>
              <a:t>Chương </a:t>
            </a:r>
            <a:r>
              <a:rPr lang="en-US" altLang="ja-JP" dirty="0">
                <a:latin typeface="+mj-lt"/>
                <a:ea typeface="Tahoma" panose="020B0604030504040204" pitchFamily="34" charset="0"/>
                <a:cs typeface="Tahoma" panose="020B0604030504040204" pitchFamily="34" charset="0"/>
              </a:rPr>
              <a:t>4</a:t>
            </a:r>
            <a:r>
              <a:rPr lang="vi-VN" altLang="ja-JP" dirty="0">
                <a:latin typeface="+mj-lt"/>
                <a:ea typeface="Tahoma" panose="020B0604030504040204" pitchFamily="34" charset="0"/>
                <a:cs typeface="Tahoma" panose="020B0604030504040204" pitchFamily="34" charset="0"/>
              </a:rPr>
              <a:t> Quản lý hệ thống file</a:t>
            </a:r>
            <a:endParaRPr kumimoji="1" lang="ja-JP" altLang="en-US" dirty="0">
              <a:latin typeface="+mj-lt"/>
              <a:cs typeface="Tahoma" panose="020B0604030504040204" pitchFamily="34" charset="0"/>
            </a:endParaRPr>
          </a:p>
        </p:txBody>
      </p:sp>
      <p:sp>
        <p:nvSpPr>
          <p:cNvPr id="2" name="Content Placeholder 1"/>
          <p:cNvSpPr>
            <a:spLocks noGrp="1"/>
          </p:cNvSpPr>
          <p:nvPr>
            <p:ph idx="1"/>
          </p:nvPr>
        </p:nvSpPr>
        <p:spPr>
          <a:xfrm>
            <a:off x="533400" y="1874837"/>
            <a:ext cx="8534399" cy="3962400"/>
          </a:xfrm>
        </p:spPr>
        <p:txBody>
          <a:bodyPr>
            <a:normAutofit/>
          </a:bodyPr>
          <a:lstStyle/>
          <a:p>
            <a:r>
              <a:rPr lang="vi-VN" altLang="ja-JP" dirty="0">
                <a:solidFill>
                  <a:srgbClr val="7030A0"/>
                </a:solidFill>
                <a:ea typeface="Tahoma" panose="020B0604030504040204" pitchFamily="34" charset="0"/>
                <a:cs typeface="Tahoma" panose="020B0604030504040204" pitchFamily="34" charset="0"/>
              </a:rPr>
              <a:t>Bộ nhớ ngoài </a:t>
            </a:r>
            <a:r>
              <a:rPr lang="vi-VN" altLang="ja-JP" dirty="0">
                <a:solidFill>
                  <a:schemeClr val="tx1"/>
                </a:solidFill>
                <a:ea typeface="Tahoma" panose="020B0604030504040204" pitchFamily="34" charset="0"/>
                <a:cs typeface="Tahoma" panose="020B0604030504040204" pitchFamily="34" charset="0"/>
              </a:rPr>
              <a:t>(đĩa từ, băng từ, đĩa quang,..): </a:t>
            </a:r>
            <a:r>
              <a:rPr lang="vi-VN" altLang="ja-JP" dirty="0">
                <a:solidFill>
                  <a:srgbClr val="7030A0"/>
                </a:solidFill>
                <a:ea typeface="Tahoma" panose="020B0604030504040204" pitchFamily="34" charset="0"/>
                <a:cs typeface="Tahoma" panose="020B0604030504040204" pitchFamily="34" charset="0"/>
              </a:rPr>
              <a:t>dung lượng </a:t>
            </a:r>
            <a:r>
              <a:rPr lang="vi-VN" altLang="ja-JP" dirty="0">
                <a:solidFill>
                  <a:schemeClr val="tx1"/>
                </a:solidFill>
                <a:ea typeface="Tahoma" panose="020B0604030504040204" pitchFamily="34" charset="0"/>
                <a:cs typeface="Tahoma" panose="020B0604030504040204" pitchFamily="34" charset="0"/>
              </a:rPr>
              <a:t>lớn và cho phép </a:t>
            </a:r>
            <a:r>
              <a:rPr lang="vi-VN" altLang="ja-JP" dirty="0">
                <a:solidFill>
                  <a:srgbClr val="135019"/>
                </a:solidFill>
                <a:ea typeface="Tahoma" panose="020B0604030504040204" pitchFamily="34" charset="0"/>
                <a:cs typeface="Tahoma" panose="020B0604030504040204" pitchFamily="34" charset="0"/>
              </a:rPr>
              <a:t>lưu trữ lâu dài </a:t>
            </a:r>
            <a:endParaRPr lang="en-US" altLang="ja-JP" dirty="0">
              <a:solidFill>
                <a:srgbClr val="135019"/>
              </a:solidFill>
              <a:ea typeface="Tahoma" panose="020B0604030504040204" pitchFamily="34" charset="0"/>
              <a:cs typeface="Tahoma" panose="020B0604030504040204" pitchFamily="34" charset="0"/>
            </a:endParaRPr>
          </a:p>
          <a:p>
            <a:pPr lvl="1"/>
            <a:r>
              <a:rPr lang="vi-VN" altLang="ja-JP" dirty="0">
                <a:ea typeface="Tahoma" panose="020B0604030504040204" pitchFamily="34" charset="0"/>
                <a:cs typeface="Tahoma" panose="020B0604030504040204" pitchFamily="34" charset="0"/>
              </a:rPr>
              <a:t>⇒ lưu </a:t>
            </a:r>
            <a:r>
              <a:rPr lang="vi-VN" altLang="ja-JP" dirty="0">
                <a:solidFill>
                  <a:schemeClr val="tx1"/>
                </a:solidFill>
                <a:ea typeface="Tahoma" panose="020B0604030504040204" pitchFamily="34" charset="0"/>
                <a:cs typeface="Tahoma" panose="020B0604030504040204" pitchFamily="34" charset="0"/>
              </a:rPr>
              <a:t>trữ dữ liệu và chương trình </a:t>
            </a:r>
            <a:endParaRPr lang="en-US" altLang="ja-JP" dirty="0">
              <a:solidFill>
                <a:schemeClr val="tx1"/>
              </a:solidFill>
              <a:ea typeface="Tahoma" panose="020B0604030504040204" pitchFamily="34" charset="0"/>
              <a:cs typeface="Tahoma" panose="020B0604030504040204" pitchFamily="34" charset="0"/>
            </a:endParaRPr>
          </a:p>
          <a:p>
            <a:pPr lvl="1"/>
            <a:r>
              <a:rPr lang="vi-VN" altLang="ja-JP" dirty="0">
                <a:solidFill>
                  <a:schemeClr val="tx1"/>
                </a:solidFill>
                <a:ea typeface="Tahoma" panose="020B0604030504040204" pitchFamily="34" charset="0"/>
                <a:cs typeface="Tahoma" panose="020B0604030504040204" pitchFamily="34" charset="0"/>
              </a:rPr>
              <a:t>dưới dạng file (tập tin/tệp) ⇒ </a:t>
            </a:r>
            <a:r>
              <a:rPr lang="vi-VN" altLang="ja-JP" dirty="0">
                <a:solidFill>
                  <a:srgbClr val="135019"/>
                </a:solidFill>
                <a:ea typeface="Tahoma" panose="020B0604030504040204" pitchFamily="34" charset="0"/>
                <a:cs typeface="Tahoma" panose="020B0604030504040204" pitchFamily="34" charset="0"/>
              </a:rPr>
              <a:t>hệ thống file </a:t>
            </a:r>
            <a:endParaRPr lang="en-US" altLang="ja-JP" dirty="0">
              <a:solidFill>
                <a:srgbClr val="135019"/>
              </a:solidFill>
              <a:ea typeface="Tahoma" panose="020B0604030504040204" pitchFamily="34" charset="0"/>
              <a:cs typeface="Tahoma" panose="020B0604030504040204" pitchFamily="34" charset="0"/>
            </a:endParaRPr>
          </a:p>
          <a:p>
            <a:pPr lvl="1"/>
            <a:r>
              <a:rPr lang="vi-VN" altLang="ja-JP" dirty="0">
                <a:solidFill>
                  <a:srgbClr val="135019"/>
                </a:solidFill>
                <a:ea typeface="Tahoma" panose="020B0604030504040204" pitchFamily="34" charset="0"/>
                <a:cs typeface="Tahoma" panose="020B0604030504040204" pitchFamily="34" charset="0"/>
              </a:rPr>
              <a:t>Hệ thống file </a:t>
            </a:r>
            <a:r>
              <a:rPr lang="vi-VN" altLang="ja-JP" dirty="0">
                <a:solidFill>
                  <a:schemeClr val="tx1"/>
                </a:solidFill>
                <a:ea typeface="Tahoma" panose="020B0604030504040204" pitchFamily="34" charset="0"/>
                <a:cs typeface="Tahoma" panose="020B0604030504040204" pitchFamily="34" charset="0"/>
              </a:rPr>
              <a:t>gồm 2 phần riêng biệt </a:t>
            </a:r>
            <a:endParaRPr lang="en-US" altLang="ja-JP" dirty="0">
              <a:solidFill>
                <a:schemeClr val="tx1"/>
              </a:solidFill>
              <a:ea typeface="Tahoma" panose="020B0604030504040204" pitchFamily="34" charset="0"/>
              <a:cs typeface="Tahoma" panose="020B0604030504040204" pitchFamily="34" charset="0"/>
            </a:endParaRPr>
          </a:p>
          <a:p>
            <a:pPr lvl="2"/>
            <a:r>
              <a:rPr lang="vi-VN" altLang="ja-JP" dirty="0">
                <a:solidFill>
                  <a:srgbClr val="0000FF"/>
                </a:solidFill>
                <a:ea typeface="Tahoma" panose="020B0604030504040204" pitchFamily="34" charset="0"/>
                <a:cs typeface="Tahoma" panose="020B0604030504040204" pitchFamily="34" charset="0"/>
              </a:rPr>
              <a:t>Các file</a:t>
            </a:r>
            <a:r>
              <a:rPr lang="vi-VN" altLang="ja-JP" dirty="0">
                <a:solidFill>
                  <a:schemeClr val="tx1"/>
                </a:solidFill>
                <a:ea typeface="Tahoma" panose="020B0604030504040204" pitchFamily="34" charset="0"/>
                <a:cs typeface="Tahoma" panose="020B0604030504040204" pitchFamily="34" charset="0"/>
              </a:rPr>
              <a:t>: Chứa dữ liệu/chương trình của hệ thống/người dùng </a:t>
            </a:r>
            <a:endParaRPr lang="en-US" altLang="ja-JP" dirty="0">
              <a:solidFill>
                <a:schemeClr val="tx1"/>
              </a:solidFill>
              <a:ea typeface="Tahoma" panose="020B0604030504040204" pitchFamily="34" charset="0"/>
              <a:cs typeface="Tahoma" panose="020B0604030504040204" pitchFamily="34" charset="0"/>
            </a:endParaRPr>
          </a:p>
          <a:p>
            <a:pPr lvl="2"/>
            <a:r>
              <a:rPr lang="vi-VN" altLang="ja-JP" dirty="0">
                <a:solidFill>
                  <a:srgbClr val="0000FF"/>
                </a:solidFill>
                <a:ea typeface="Tahoma" panose="020B0604030504040204" pitchFamily="34" charset="0"/>
                <a:cs typeface="Tahoma" panose="020B0604030504040204" pitchFamily="34" charset="0"/>
              </a:rPr>
              <a:t>Cấu trúc thư mục </a:t>
            </a:r>
            <a:r>
              <a:rPr lang="vi-VN" altLang="ja-JP" dirty="0">
                <a:solidFill>
                  <a:schemeClr val="tx1"/>
                </a:solidFill>
                <a:ea typeface="Tahoma" panose="020B0604030504040204" pitchFamily="34" charset="0"/>
                <a:cs typeface="Tahoma" panose="020B0604030504040204" pitchFamily="34" charset="0"/>
              </a:rPr>
              <a:t>: Cung cấp các thông tin về file</a:t>
            </a:r>
          </a:p>
          <a:p>
            <a:r>
              <a:rPr lang="vi-VN" altLang="ja-JP" dirty="0">
                <a:solidFill>
                  <a:schemeClr val="tx1"/>
                </a:solidFill>
                <a:ea typeface="Tahoma" panose="020B0604030504040204" pitchFamily="34" charset="0"/>
                <a:cs typeface="Tahoma" panose="020B0604030504040204" pitchFamily="34" charset="0"/>
              </a:rPr>
              <a:t>Hệ thống file lớn ⇒ Quản lý như thế nào? </a:t>
            </a:r>
            <a:endParaRPr lang="en-US" altLang="ja-JP" dirty="0">
              <a:solidFill>
                <a:schemeClr val="tx1"/>
              </a:solidFill>
              <a:ea typeface="Tahoma" panose="020B0604030504040204" pitchFamily="34" charset="0"/>
              <a:cs typeface="Tahoma" panose="020B0604030504040204" pitchFamily="34" charset="0"/>
            </a:endParaRPr>
          </a:p>
          <a:p>
            <a:pPr lvl="1"/>
            <a:r>
              <a:rPr lang="vi-VN" altLang="ja-JP" dirty="0">
                <a:solidFill>
                  <a:schemeClr val="tx1"/>
                </a:solidFill>
                <a:ea typeface="Tahoma" panose="020B0604030504040204" pitchFamily="34" charset="0"/>
                <a:cs typeface="Tahoma" panose="020B0604030504040204" pitchFamily="34" charset="0"/>
              </a:rPr>
              <a:t>Các thuộc tính của file, thao tác cần phải cung </a:t>
            </a:r>
            <a:r>
              <a:rPr lang="vi-VN" altLang="ja-JP" dirty="0" err="1">
                <a:solidFill>
                  <a:schemeClr val="tx1"/>
                </a:solidFill>
                <a:ea typeface="Tahoma" panose="020B0604030504040204" pitchFamily="34" charset="0"/>
                <a:cs typeface="Tahoma" panose="020B0604030504040204" pitchFamily="34" charset="0"/>
              </a:rPr>
              <a:t>cấp</a:t>
            </a:r>
            <a:r>
              <a:rPr lang="vi-VN" altLang="ja-JP" dirty="0">
                <a:solidFill>
                  <a:schemeClr val="tx1"/>
                </a:solidFill>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71382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Buf =Read(SoNT.dat)</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Đọc</a:t>
            </a:r>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 file</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89940" y="3744740"/>
            <a:ext cx="1679567"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35979" y="3375408"/>
            <a:ext cx="934660" cy="369332"/>
          </a:xfrm>
          <a:prstGeom prst="rect">
            <a:avLst/>
          </a:prstGeom>
          <a:noFill/>
        </p:spPr>
        <p:txBody>
          <a:bodyPr wrap="square" rtlCol="0">
            <a:spAutoFit/>
          </a:bodyPr>
          <a:lstStyle/>
          <a:p>
            <a:r>
              <a:rPr lang="en-US" altLang="ja-JP" dirty="0"/>
              <a:t>r</a:t>
            </a:r>
            <a:r>
              <a:rPr kumimoji="1" lang="en-US" altLang="ja-JP" dirty="0"/>
              <a:t>p</a:t>
            </a:r>
            <a:endParaRPr kumimoji="1" lang="ja-JP" altLang="en-US" dirty="0"/>
          </a:p>
        </p:txBody>
      </p: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68" name="TextBox 67"/>
          <p:cNvSpPr txBox="1"/>
          <p:nvPr/>
        </p:nvSpPr>
        <p:spPr>
          <a:xfrm>
            <a:off x="6638304" y="2859035"/>
            <a:ext cx="934660" cy="369332"/>
          </a:xfrm>
          <a:prstGeom prst="rect">
            <a:avLst/>
          </a:prstGeom>
          <a:noFill/>
        </p:spPr>
        <p:txBody>
          <a:bodyPr wrap="square" rtlCol="0">
            <a:spAutoFit/>
          </a:bodyPr>
          <a:lstStyle/>
          <a:p>
            <a:r>
              <a:rPr lang="en-US" altLang="ja-JP" dirty="0">
                <a:solidFill>
                  <a:srgbClr val="0070C0"/>
                </a:solidFill>
                <a:latin typeface="Tahoma" panose="020B0604030504040204" pitchFamily="34" charset="0"/>
                <a:ea typeface="Tahoma" panose="020B0604030504040204" pitchFamily="34" charset="0"/>
                <a:cs typeface="Tahoma" panose="020B0604030504040204" pitchFamily="34" charset="0"/>
              </a:rPr>
              <a:t>Buf:29</a:t>
            </a:r>
            <a:endParaRPr kumimoji="1" lang="ja-JP" altLang="en-US" dirty="0">
              <a:solidFill>
                <a:srgbClr val="0070C0"/>
              </a:solidFill>
              <a:latin typeface="Tahoma" panose="020B0604030504040204" pitchFamily="34" charset="0"/>
              <a:cs typeface="Tahoma" panose="020B0604030504040204" pitchFamily="34" charset="0"/>
            </a:endParaRPr>
          </a:p>
        </p:txBody>
      </p:sp>
      <p:sp>
        <p:nvSpPr>
          <p:cNvPr id="5" name="Rectangle 4"/>
          <p:cNvSpPr/>
          <p:nvPr/>
        </p:nvSpPr>
        <p:spPr>
          <a:xfrm>
            <a:off x="992766" y="5960365"/>
            <a:ext cx="6708421" cy="369332"/>
          </a:xfrm>
          <a:prstGeom prst="rect">
            <a:avLst/>
          </a:prstGeom>
        </p:spPr>
        <p:txBody>
          <a:bodyPr wrap="square">
            <a:spAutoFit/>
          </a:bodyPr>
          <a:lstStyle/>
          <a:p>
            <a:pPr marL="285750" indent="-285750">
              <a:buFont typeface="Arial" panose="020B0604020202020204" pitchFamily="34" charset="0"/>
              <a:buChar char="•"/>
            </a:pPr>
            <a:r>
              <a:rPr lang="vi-VN" altLang="ja-JP" dirty="0"/>
              <a:t>Dùng một con trỏ cho cả thao tác đọc và ghi: </a:t>
            </a:r>
            <a:r>
              <a:rPr lang="vi-VN" altLang="ja-JP" dirty="0">
                <a:solidFill>
                  <a:srgbClr val="0070C0"/>
                </a:solidFill>
              </a:rPr>
              <a:t>con trỏ file</a:t>
            </a:r>
            <a:endParaRPr lang="ja-JP" altLang="en-US" dirty="0">
              <a:solidFill>
                <a:srgbClr val="0070C0"/>
              </a:solidFill>
            </a:endParaRPr>
          </a:p>
        </p:txBody>
      </p:sp>
      <p:sp>
        <p:nvSpPr>
          <p:cNvPr id="52" name="Rectangle 5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
        <p:nvSpPr>
          <p:cNvPr id="66" name="Rectangle 61">
            <a:extLst>
              <a:ext uri="{FF2B5EF4-FFF2-40B4-BE49-F238E27FC236}">
                <a16:creationId xmlns:a16="http://schemas.microsoft.com/office/drawing/2014/main" id="{E3796A13-F611-4A41-B45C-BA2D7CE52DA4}"/>
              </a:ext>
            </a:extLst>
          </p:cNvPr>
          <p:cNvSpPr/>
          <p:nvPr/>
        </p:nvSpPr>
        <p:spPr>
          <a:xfrm>
            <a:off x="992766" y="4600736"/>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Lời gọi hệ thống Read() yêu cầu tên file và vùng đệm ghi KQ </a:t>
            </a:r>
            <a:endParaRPr lang="en-US" altLang="ja-JP" dirty="0"/>
          </a:p>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Dựa vào trường vị trí, tìm vị trí của file trên thiết bị lưu trữ </a:t>
            </a:r>
            <a:endParaRPr lang="en-US" altLang="ja-JP" dirty="0"/>
          </a:p>
          <a:p>
            <a:pPr marL="285750" indent="-285750">
              <a:buFont typeface="Arial" panose="020B0604020202020204" pitchFamily="34" charset="0"/>
              <a:buChar char="•"/>
            </a:pPr>
            <a:r>
              <a:rPr lang="vi-VN" altLang="ja-JP" dirty="0"/>
              <a:t>Hệ thống lưu con trỏ đọc (</a:t>
            </a:r>
            <a:r>
              <a:rPr lang="vi-VN" altLang="ja-JP" i="1" dirty="0"/>
              <a:t>read pointer</a:t>
            </a:r>
            <a:r>
              <a:rPr lang="vi-VN" altLang="ja-JP" dirty="0"/>
              <a:t>) chỉ ra vị trí được đọc </a:t>
            </a:r>
            <a:endParaRPr lang="en-US" altLang="ja-JP" dirty="0"/>
          </a:p>
          <a:p>
            <a:pPr marL="742950" lvl="1" indent="-285750">
              <a:buFont typeface="Arial" panose="020B0604020202020204" pitchFamily="34" charset="0"/>
              <a:buChar char="•"/>
            </a:pPr>
            <a:r>
              <a:rPr lang="vi-VN" altLang="ja-JP" dirty="0"/>
              <a:t>Con trỏ đọc thay đổi sau mỗi thao tác đọc dữ liệu</a:t>
            </a:r>
            <a:endParaRPr lang="ja-JP" altLang="en-US" dirty="0"/>
          </a:p>
        </p:txBody>
      </p:sp>
    </p:spTree>
    <p:extLst>
      <p:ext uri="{BB962C8B-B14F-4D97-AF65-F5344CB8AC3E}">
        <p14:creationId xmlns:p14="http://schemas.microsoft.com/office/powerpoint/2010/main" val="39082508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dirty="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4"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8" name="object 48"/>
          <p:cNvSpPr txBox="1"/>
          <p:nvPr/>
        </p:nvSpPr>
        <p:spPr>
          <a:xfrm>
            <a:off x="7515688" y="1492146"/>
            <a:ext cx="294953" cy="95000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3" name="Rectangle 5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2146356891"/>
      </p:ext>
    </p:extLst>
  </p:cSld>
  <p:clrMapOvr>
    <a:masterClrMapping/>
  </p:clrMapOvr>
  <p:transition>
    <p:cu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4"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8"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2"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6" name="Rectangle 5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57" name="Rectangle 56"/>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934123828"/>
      </p:ext>
    </p:extLst>
  </p:cSld>
  <p:clrMapOvr>
    <a:masterClrMapping/>
  </p:clrMapOvr>
  <p:transition>
    <p:cu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5534" y="4904953"/>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a:latin typeface="Arial"/>
              <a:cs typeface="Arial"/>
            </a:endParaRPr>
          </a:p>
          <a:p>
            <a:pPr marL="25179">
              <a:spcBef>
                <a:spcPts val="513"/>
              </a:spcBef>
            </a:pPr>
            <a:r>
              <a:rPr sz="2100" spc="-10" dirty="0">
                <a:solidFill>
                  <a:srgbClr val="0000FF"/>
                </a:solidFill>
                <a:latin typeface="Arial"/>
                <a:cs typeface="Arial"/>
              </a:rPr>
              <a:t>05/05/2011</a:t>
            </a:r>
            <a:endParaRPr sz="210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62"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63"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64"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65"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507059291"/>
      </p:ext>
    </p:extLst>
  </p:cSld>
  <p:clrMapOvr>
    <a:masterClrMapping/>
  </p:clrMapOvr>
  <p:transition>
    <p:cu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5534" y="4904953"/>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a:latin typeface="Arial"/>
              <a:cs typeface="Arial"/>
            </a:endParaRPr>
          </a:p>
          <a:p>
            <a:pPr marL="25179">
              <a:spcBef>
                <a:spcPts val="513"/>
              </a:spcBef>
            </a:pPr>
            <a:r>
              <a:rPr sz="2100" spc="-10" dirty="0">
                <a:solidFill>
                  <a:srgbClr val="0000FF"/>
                </a:solidFill>
                <a:latin typeface="Arial"/>
                <a:cs typeface="Arial"/>
              </a:rPr>
              <a:t>05/05/2011</a:t>
            </a:r>
            <a:endParaRPr sz="210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59" name="object 59"/>
          <p:cNvSpPr/>
          <p:nvPr/>
        </p:nvSpPr>
        <p:spPr>
          <a:xfrm>
            <a:off x="1448327"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0" name="object 60"/>
          <p:cNvSpPr txBox="1"/>
          <p:nvPr/>
        </p:nvSpPr>
        <p:spPr>
          <a:xfrm>
            <a:off x="1523167" y="4904953"/>
            <a:ext cx="977191" cy="1423192"/>
          </a:xfrm>
          <a:prstGeom prst="rect">
            <a:avLst/>
          </a:prstGeom>
        </p:spPr>
        <p:txBody>
          <a:bodyPr vert="vert270" wrap="square" lIns="0" tIns="0" rIns="0" bIns="0" rtlCol="0">
            <a:spAutoFit/>
          </a:bodyPr>
          <a:lstStyle/>
          <a:p>
            <a:pPr marL="25179" indent="42804">
              <a:lnSpc>
                <a:spcPts val="2280"/>
              </a:lnSpc>
            </a:pPr>
            <a:r>
              <a:rPr sz="2100" spc="-10" dirty="0">
                <a:solidFill>
                  <a:srgbClr val="0000FF"/>
                </a:solidFill>
                <a:latin typeface="Arial"/>
                <a:cs typeface="Arial"/>
              </a:rPr>
              <a:t>Las</a:t>
            </a:r>
            <a:r>
              <a:rPr sz="2100" dirty="0">
                <a:solidFill>
                  <a:srgbClr val="0000FF"/>
                </a:solidFill>
                <a:latin typeface="Arial"/>
                <a:cs typeface="Arial"/>
              </a:rPr>
              <a:t>t</a:t>
            </a:r>
            <a:r>
              <a:rPr sz="2100" spc="129" dirty="0">
                <a:solidFill>
                  <a:srgbClr val="0000FF"/>
                </a:solidFill>
                <a:latin typeface="Arial"/>
                <a:cs typeface="Arial"/>
              </a:rPr>
              <a:t> </a:t>
            </a:r>
            <a:r>
              <a:rPr sz="2100" spc="-10" dirty="0">
                <a:solidFill>
                  <a:srgbClr val="0000FF"/>
                </a:solidFill>
                <a:latin typeface="Arial"/>
                <a:cs typeface="Arial"/>
              </a:rPr>
              <a:t>acc</a:t>
            </a:r>
            <a:r>
              <a:rPr sz="2100" dirty="0">
                <a:solidFill>
                  <a:srgbClr val="0000FF"/>
                </a:solidFill>
                <a:latin typeface="Arial"/>
                <a:cs typeface="Arial"/>
              </a:rPr>
              <a:t>ess</a:t>
            </a:r>
            <a:endParaRPr sz="2100">
              <a:latin typeface="Arial"/>
              <a:cs typeface="Arial"/>
            </a:endParaRPr>
          </a:p>
          <a:p>
            <a:pPr marL="25179">
              <a:spcBef>
                <a:spcPts val="545"/>
              </a:spcBef>
            </a:pPr>
            <a:r>
              <a:rPr sz="2100" spc="-10" dirty="0">
                <a:solidFill>
                  <a:srgbClr val="0000FF"/>
                </a:solidFill>
                <a:latin typeface="Arial"/>
                <a:cs typeface="Arial"/>
              </a:rPr>
              <a:t>05/05/2011</a:t>
            </a:r>
            <a:endParaRPr sz="2100">
              <a:latin typeface="Arial"/>
              <a:cs typeface="Arial"/>
            </a:endParaRPr>
          </a:p>
        </p:txBody>
      </p:sp>
      <p:sp>
        <p:nvSpPr>
          <p:cNvPr id="61" name="object 61"/>
          <p:cNvSpPr/>
          <p:nvPr/>
        </p:nvSpPr>
        <p:spPr>
          <a:xfrm>
            <a:off x="1876760"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2" name="object 62"/>
          <p:cNvSpPr/>
          <p:nvPr/>
        </p:nvSpPr>
        <p:spPr>
          <a:xfrm>
            <a:off x="1824562"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4" name="Rectangle 6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65" name="Rectangle 6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66"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67"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68"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69"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3078181126"/>
      </p:ext>
    </p:extLst>
  </p:cSld>
  <p:clrMapOvr>
    <a:masterClrMapping/>
  </p:clrMapOvr>
  <p:transition>
    <p:cu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5534" y="4904953"/>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a:latin typeface="Arial"/>
              <a:cs typeface="Arial"/>
            </a:endParaRPr>
          </a:p>
          <a:p>
            <a:pPr marL="25179">
              <a:spcBef>
                <a:spcPts val="513"/>
              </a:spcBef>
            </a:pPr>
            <a:r>
              <a:rPr sz="2100" spc="-10" dirty="0">
                <a:solidFill>
                  <a:srgbClr val="0000FF"/>
                </a:solidFill>
                <a:latin typeface="Arial"/>
                <a:cs typeface="Arial"/>
              </a:rPr>
              <a:t>05/05/2011</a:t>
            </a:r>
            <a:endParaRPr sz="210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59" name="object 59"/>
          <p:cNvSpPr/>
          <p:nvPr/>
        </p:nvSpPr>
        <p:spPr>
          <a:xfrm>
            <a:off x="1448327"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0" name="object 60"/>
          <p:cNvSpPr txBox="1"/>
          <p:nvPr/>
        </p:nvSpPr>
        <p:spPr>
          <a:xfrm>
            <a:off x="1523167" y="4904953"/>
            <a:ext cx="977191" cy="1423192"/>
          </a:xfrm>
          <a:prstGeom prst="rect">
            <a:avLst/>
          </a:prstGeom>
        </p:spPr>
        <p:txBody>
          <a:bodyPr vert="vert270" wrap="square" lIns="0" tIns="0" rIns="0" bIns="0" rtlCol="0">
            <a:spAutoFit/>
          </a:bodyPr>
          <a:lstStyle/>
          <a:p>
            <a:pPr marL="25179" indent="42804">
              <a:lnSpc>
                <a:spcPts val="2280"/>
              </a:lnSpc>
            </a:pPr>
            <a:r>
              <a:rPr sz="2100" spc="-10" dirty="0">
                <a:solidFill>
                  <a:srgbClr val="0000FF"/>
                </a:solidFill>
                <a:latin typeface="Arial"/>
                <a:cs typeface="Arial"/>
              </a:rPr>
              <a:t>Las</a:t>
            </a:r>
            <a:r>
              <a:rPr sz="2100" dirty="0">
                <a:solidFill>
                  <a:srgbClr val="0000FF"/>
                </a:solidFill>
                <a:latin typeface="Arial"/>
                <a:cs typeface="Arial"/>
              </a:rPr>
              <a:t>t</a:t>
            </a:r>
            <a:r>
              <a:rPr sz="2100" spc="129" dirty="0">
                <a:solidFill>
                  <a:srgbClr val="0000FF"/>
                </a:solidFill>
                <a:latin typeface="Arial"/>
                <a:cs typeface="Arial"/>
              </a:rPr>
              <a:t> </a:t>
            </a:r>
            <a:r>
              <a:rPr sz="2100" spc="-10" dirty="0">
                <a:solidFill>
                  <a:srgbClr val="0000FF"/>
                </a:solidFill>
                <a:latin typeface="Arial"/>
                <a:cs typeface="Arial"/>
              </a:rPr>
              <a:t>acc</a:t>
            </a:r>
            <a:r>
              <a:rPr sz="2100" dirty="0">
                <a:solidFill>
                  <a:srgbClr val="0000FF"/>
                </a:solidFill>
                <a:latin typeface="Arial"/>
                <a:cs typeface="Arial"/>
              </a:rPr>
              <a:t>ess</a:t>
            </a:r>
            <a:endParaRPr sz="2100">
              <a:latin typeface="Arial"/>
              <a:cs typeface="Arial"/>
            </a:endParaRPr>
          </a:p>
          <a:p>
            <a:pPr marL="25179">
              <a:spcBef>
                <a:spcPts val="545"/>
              </a:spcBef>
            </a:pPr>
            <a:r>
              <a:rPr sz="2100" spc="-10" dirty="0">
                <a:solidFill>
                  <a:srgbClr val="0000FF"/>
                </a:solidFill>
                <a:latin typeface="Arial"/>
                <a:cs typeface="Arial"/>
              </a:rPr>
              <a:t>05/05/2011</a:t>
            </a:r>
            <a:endParaRPr sz="2100">
              <a:latin typeface="Arial"/>
              <a:cs typeface="Arial"/>
            </a:endParaRPr>
          </a:p>
        </p:txBody>
      </p:sp>
      <p:sp>
        <p:nvSpPr>
          <p:cNvPr id="61" name="object 61"/>
          <p:cNvSpPr/>
          <p:nvPr/>
        </p:nvSpPr>
        <p:spPr>
          <a:xfrm>
            <a:off x="1876760"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2" name="object 62"/>
          <p:cNvSpPr/>
          <p:nvPr/>
        </p:nvSpPr>
        <p:spPr>
          <a:xfrm>
            <a:off x="1824562"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3" name="object 63"/>
          <p:cNvSpPr/>
          <p:nvPr/>
        </p:nvSpPr>
        <p:spPr>
          <a:xfrm>
            <a:off x="3661898"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4" name="object 64"/>
          <p:cNvSpPr txBox="1"/>
          <p:nvPr/>
        </p:nvSpPr>
        <p:spPr>
          <a:xfrm>
            <a:off x="3741557" y="4790849"/>
            <a:ext cx="784830" cy="1652212"/>
          </a:xfrm>
          <a:prstGeom prst="rect">
            <a:avLst/>
          </a:prstGeom>
        </p:spPr>
        <p:txBody>
          <a:bodyPr vert="vert270" wrap="square" lIns="0" tIns="0" rIns="0" bIns="0" rtlCol="0">
            <a:spAutoFit/>
          </a:bodyPr>
          <a:lstStyle/>
          <a:p>
            <a:pPr algn="ctr">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dirty="0">
                <a:solidFill>
                  <a:srgbClr val="0000FF"/>
                </a:solidFill>
                <a:latin typeface="Arial"/>
                <a:cs typeface="Arial"/>
              </a:rPr>
              <a:t>time</a:t>
            </a:r>
            <a:endParaRPr sz="2100">
              <a:latin typeface="Arial"/>
              <a:cs typeface="Arial"/>
            </a:endParaRPr>
          </a:p>
          <a:p>
            <a:pPr algn="ctr">
              <a:spcBef>
                <a:spcPts val="1318"/>
              </a:spcBef>
            </a:pPr>
            <a:r>
              <a:rPr sz="2100" spc="-10" dirty="0">
                <a:solidFill>
                  <a:srgbClr val="0000FF"/>
                </a:solidFill>
                <a:latin typeface="Arial"/>
                <a:cs typeface="Arial"/>
              </a:rPr>
              <a:t>15h14m30s</a:t>
            </a:r>
            <a:endParaRPr sz="2100">
              <a:latin typeface="Arial"/>
              <a:cs typeface="Arial"/>
            </a:endParaRPr>
          </a:p>
        </p:txBody>
      </p:sp>
      <p:sp>
        <p:nvSpPr>
          <p:cNvPr id="65" name="object 65"/>
          <p:cNvSpPr/>
          <p:nvPr/>
        </p:nvSpPr>
        <p:spPr>
          <a:xfrm>
            <a:off x="4126034"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6" name="object 66"/>
          <p:cNvSpPr/>
          <p:nvPr/>
        </p:nvSpPr>
        <p:spPr>
          <a:xfrm>
            <a:off x="4073836"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8" name="Rectangle 6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69" name="Rectangle 6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7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71"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72"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73"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3171335811"/>
      </p:ext>
    </p:extLst>
  </p:cSld>
  <p:clrMapOvr>
    <a:masterClrMapping/>
  </p:clrMapOvr>
  <p:transition>
    <p:cut/>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5534" y="4904953"/>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a:latin typeface="Arial"/>
              <a:cs typeface="Arial"/>
            </a:endParaRPr>
          </a:p>
          <a:p>
            <a:pPr marL="25179">
              <a:spcBef>
                <a:spcPts val="513"/>
              </a:spcBef>
            </a:pPr>
            <a:r>
              <a:rPr sz="2100" spc="-10" dirty="0">
                <a:solidFill>
                  <a:srgbClr val="0000FF"/>
                </a:solidFill>
                <a:latin typeface="Arial"/>
                <a:cs typeface="Arial"/>
              </a:rPr>
              <a:t>05/05/2011</a:t>
            </a:r>
            <a:endParaRPr sz="210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59" name="object 59"/>
          <p:cNvSpPr/>
          <p:nvPr/>
        </p:nvSpPr>
        <p:spPr>
          <a:xfrm>
            <a:off x="1448327"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0" name="object 60"/>
          <p:cNvSpPr txBox="1"/>
          <p:nvPr/>
        </p:nvSpPr>
        <p:spPr>
          <a:xfrm>
            <a:off x="1523167" y="4904953"/>
            <a:ext cx="977191" cy="1423192"/>
          </a:xfrm>
          <a:prstGeom prst="rect">
            <a:avLst/>
          </a:prstGeom>
        </p:spPr>
        <p:txBody>
          <a:bodyPr vert="vert270" wrap="square" lIns="0" tIns="0" rIns="0" bIns="0" rtlCol="0">
            <a:spAutoFit/>
          </a:bodyPr>
          <a:lstStyle/>
          <a:p>
            <a:pPr marL="25179" indent="42804">
              <a:lnSpc>
                <a:spcPts val="2280"/>
              </a:lnSpc>
            </a:pPr>
            <a:r>
              <a:rPr sz="2100" spc="-10" dirty="0">
                <a:solidFill>
                  <a:srgbClr val="0000FF"/>
                </a:solidFill>
                <a:latin typeface="Arial"/>
                <a:cs typeface="Arial"/>
              </a:rPr>
              <a:t>Las</a:t>
            </a:r>
            <a:r>
              <a:rPr sz="2100" dirty="0">
                <a:solidFill>
                  <a:srgbClr val="0000FF"/>
                </a:solidFill>
                <a:latin typeface="Arial"/>
                <a:cs typeface="Arial"/>
              </a:rPr>
              <a:t>t</a:t>
            </a:r>
            <a:r>
              <a:rPr sz="2100" spc="129" dirty="0">
                <a:solidFill>
                  <a:srgbClr val="0000FF"/>
                </a:solidFill>
                <a:latin typeface="Arial"/>
                <a:cs typeface="Arial"/>
              </a:rPr>
              <a:t> </a:t>
            </a:r>
            <a:r>
              <a:rPr sz="2100" spc="-10" dirty="0">
                <a:solidFill>
                  <a:srgbClr val="0000FF"/>
                </a:solidFill>
                <a:latin typeface="Arial"/>
                <a:cs typeface="Arial"/>
              </a:rPr>
              <a:t>acc</a:t>
            </a:r>
            <a:r>
              <a:rPr sz="2100" dirty="0">
                <a:solidFill>
                  <a:srgbClr val="0000FF"/>
                </a:solidFill>
                <a:latin typeface="Arial"/>
                <a:cs typeface="Arial"/>
              </a:rPr>
              <a:t>ess</a:t>
            </a:r>
            <a:endParaRPr sz="2100">
              <a:latin typeface="Arial"/>
              <a:cs typeface="Arial"/>
            </a:endParaRPr>
          </a:p>
          <a:p>
            <a:pPr marL="25179">
              <a:spcBef>
                <a:spcPts val="545"/>
              </a:spcBef>
            </a:pPr>
            <a:r>
              <a:rPr sz="2100" spc="-10" dirty="0">
                <a:solidFill>
                  <a:srgbClr val="0000FF"/>
                </a:solidFill>
                <a:latin typeface="Arial"/>
                <a:cs typeface="Arial"/>
              </a:rPr>
              <a:t>05/05/2011</a:t>
            </a:r>
            <a:endParaRPr sz="2100">
              <a:latin typeface="Arial"/>
              <a:cs typeface="Arial"/>
            </a:endParaRPr>
          </a:p>
        </p:txBody>
      </p:sp>
      <p:sp>
        <p:nvSpPr>
          <p:cNvPr id="61" name="object 61"/>
          <p:cNvSpPr/>
          <p:nvPr/>
        </p:nvSpPr>
        <p:spPr>
          <a:xfrm>
            <a:off x="1876760"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2" name="object 62"/>
          <p:cNvSpPr/>
          <p:nvPr/>
        </p:nvSpPr>
        <p:spPr>
          <a:xfrm>
            <a:off x="1824562"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3" name="object 63"/>
          <p:cNvSpPr/>
          <p:nvPr/>
        </p:nvSpPr>
        <p:spPr>
          <a:xfrm>
            <a:off x="3661898"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4" name="object 64"/>
          <p:cNvSpPr txBox="1"/>
          <p:nvPr/>
        </p:nvSpPr>
        <p:spPr>
          <a:xfrm>
            <a:off x="3741557" y="4790849"/>
            <a:ext cx="784830" cy="1652212"/>
          </a:xfrm>
          <a:prstGeom prst="rect">
            <a:avLst/>
          </a:prstGeom>
        </p:spPr>
        <p:txBody>
          <a:bodyPr vert="vert270" wrap="square" lIns="0" tIns="0" rIns="0" bIns="0" rtlCol="0">
            <a:spAutoFit/>
          </a:bodyPr>
          <a:lstStyle/>
          <a:p>
            <a:pPr algn="ctr">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dirty="0">
                <a:solidFill>
                  <a:srgbClr val="0000FF"/>
                </a:solidFill>
                <a:latin typeface="Arial"/>
                <a:cs typeface="Arial"/>
              </a:rPr>
              <a:t>time</a:t>
            </a:r>
            <a:endParaRPr sz="2100">
              <a:latin typeface="Arial"/>
              <a:cs typeface="Arial"/>
            </a:endParaRPr>
          </a:p>
          <a:p>
            <a:pPr algn="ctr">
              <a:spcBef>
                <a:spcPts val="1318"/>
              </a:spcBef>
            </a:pPr>
            <a:r>
              <a:rPr sz="2100" spc="-10" dirty="0">
                <a:solidFill>
                  <a:srgbClr val="0000FF"/>
                </a:solidFill>
                <a:latin typeface="Arial"/>
                <a:cs typeface="Arial"/>
              </a:rPr>
              <a:t>15h14m30s</a:t>
            </a:r>
            <a:endParaRPr sz="2100">
              <a:latin typeface="Arial"/>
              <a:cs typeface="Arial"/>
            </a:endParaRPr>
          </a:p>
        </p:txBody>
      </p:sp>
      <p:sp>
        <p:nvSpPr>
          <p:cNvPr id="65" name="object 65"/>
          <p:cNvSpPr/>
          <p:nvPr/>
        </p:nvSpPr>
        <p:spPr>
          <a:xfrm>
            <a:off x="4126034"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6" name="object 66"/>
          <p:cNvSpPr/>
          <p:nvPr/>
        </p:nvSpPr>
        <p:spPr>
          <a:xfrm>
            <a:off x="4073836"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7" name="object 67"/>
          <p:cNvSpPr/>
          <p:nvPr/>
        </p:nvSpPr>
        <p:spPr>
          <a:xfrm>
            <a:off x="4732981"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8" name="object 68"/>
          <p:cNvSpPr txBox="1"/>
          <p:nvPr/>
        </p:nvSpPr>
        <p:spPr>
          <a:xfrm>
            <a:off x="4812616" y="4796051"/>
            <a:ext cx="759182" cy="1642145"/>
          </a:xfrm>
          <a:prstGeom prst="rect">
            <a:avLst/>
          </a:prstGeom>
        </p:spPr>
        <p:txBody>
          <a:bodyPr vert="vert270" wrap="square" lIns="0" tIns="0" rIns="0" bIns="0" rtlCol="0">
            <a:spAutoFit/>
          </a:bodyPr>
          <a:lstStyle/>
          <a:p>
            <a:pPr marL="134708" indent="-110788">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spc="-10" dirty="0">
                <a:solidFill>
                  <a:srgbClr val="0000FF"/>
                </a:solidFill>
                <a:latin typeface="Arial"/>
                <a:cs typeface="Arial"/>
              </a:rPr>
              <a:t>date</a:t>
            </a:r>
            <a:endParaRPr sz="2100">
              <a:latin typeface="Arial"/>
              <a:cs typeface="Arial"/>
            </a:endParaRPr>
          </a:p>
          <a:p>
            <a:pPr marL="134708">
              <a:spcBef>
                <a:spcPts val="1071"/>
              </a:spcBef>
            </a:pPr>
            <a:r>
              <a:rPr sz="2100" spc="-10" dirty="0">
                <a:solidFill>
                  <a:srgbClr val="0000FF"/>
                </a:solidFill>
                <a:latin typeface="Arial"/>
                <a:cs typeface="Arial"/>
              </a:rPr>
              <a:t>04/05/2011</a:t>
            </a:r>
            <a:endParaRPr sz="2100">
              <a:latin typeface="Arial"/>
              <a:cs typeface="Arial"/>
            </a:endParaRPr>
          </a:p>
        </p:txBody>
      </p:sp>
      <p:sp>
        <p:nvSpPr>
          <p:cNvPr id="69" name="object 69"/>
          <p:cNvSpPr/>
          <p:nvPr/>
        </p:nvSpPr>
        <p:spPr>
          <a:xfrm>
            <a:off x="5197117"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70" name="object 70"/>
          <p:cNvSpPr/>
          <p:nvPr/>
        </p:nvSpPr>
        <p:spPr>
          <a:xfrm>
            <a:off x="5144919"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72" name="Rectangle 7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3" name="Rectangle 7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74"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75"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76"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77"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2255933610"/>
      </p:ext>
    </p:extLst>
  </p:cSld>
  <p:clrMapOvr>
    <a:masterClrMapping/>
  </p:clrMapOvr>
  <p:transition>
    <p:cut/>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dirty="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5534" y="4904953"/>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a:latin typeface="Arial"/>
              <a:cs typeface="Arial"/>
            </a:endParaRPr>
          </a:p>
          <a:p>
            <a:pPr marL="25179">
              <a:spcBef>
                <a:spcPts val="513"/>
              </a:spcBef>
            </a:pPr>
            <a:r>
              <a:rPr sz="2100" spc="-10" dirty="0">
                <a:solidFill>
                  <a:srgbClr val="0000FF"/>
                </a:solidFill>
                <a:latin typeface="Arial"/>
                <a:cs typeface="Arial"/>
              </a:rPr>
              <a:t>05/05/2011</a:t>
            </a:r>
            <a:endParaRPr sz="210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59" name="object 59"/>
          <p:cNvSpPr/>
          <p:nvPr/>
        </p:nvSpPr>
        <p:spPr>
          <a:xfrm>
            <a:off x="1448327"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0" name="object 60"/>
          <p:cNvSpPr txBox="1"/>
          <p:nvPr/>
        </p:nvSpPr>
        <p:spPr>
          <a:xfrm>
            <a:off x="1523167" y="4904953"/>
            <a:ext cx="977191" cy="1423192"/>
          </a:xfrm>
          <a:prstGeom prst="rect">
            <a:avLst/>
          </a:prstGeom>
        </p:spPr>
        <p:txBody>
          <a:bodyPr vert="vert270" wrap="square" lIns="0" tIns="0" rIns="0" bIns="0" rtlCol="0">
            <a:spAutoFit/>
          </a:bodyPr>
          <a:lstStyle/>
          <a:p>
            <a:pPr marL="25179" indent="42804">
              <a:lnSpc>
                <a:spcPts val="2280"/>
              </a:lnSpc>
            </a:pPr>
            <a:r>
              <a:rPr sz="2100" spc="-10" dirty="0">
                <a:solidFill>
                  <a:srgbClr val="0000FF"/>
                </a:solidFill>
                <a:latin typeface="Arial"/>
                <a:cs typeface="Arial"/>
              </a:rPr>
              <a:t>Las</a:t>
            </a:r>
            <a:r>
              <a:rPr sz="2100" dirty="0">
                <a:solidFill>
                  <a:srgbClr val="0000FF"/>
                </a:solidFill>
                <a:latin typeface="Arial"/>
                <a:cs typeface="Arial"/>
              </a:rPr>
              <a:t>t</a:t>
            </a:r>
            <a:r>
              <a:rPr sz="2100" spc="129" dirty="0">
                <a:solidFill>
                  <a:srgbClr val="0000FF"/>
                </a:solidFill>
                <a:latin typeface="Arial"/>
                <a:cs typeface="Arial"/>
              </a:rPr>
              <a:t> </a:t>
            </a:r>
            <a:r>
              <a:rPr sz="2100" spc="-10" dirty="0">
                <a:solidFill>
                  <a:srgbClr val="0000FF"/>
                </a:solidFill>
                <a:latin typeface="Arial"/>
                <a:cs typeface="Arial"/>
              </a:rPr>
              <a:t>acc</a:t>
            </a:r>
            <a:r>
              <a:rPr sz="2100" dirty="0">
                <a:solidFill>
                  <a:srgbClr val="0000FF"/>
                </a:solidFill>
                <a:latin typeface="Arial"/>
                <a:cs typeface="Arial"/>
              </a:rPr>
              <a:t>ess</a:t>
            </a:r>
            <a:endParaRPr sz="2100">
              <a:latin typeface="Arial"/>
              <a:cs typeface="Arial"/>
            </a:endParaRPr>
          </a:p>
          <a:p>
            <a:pPr marL="25179">
              <a:spcBef>
                <a:spcPts val="545"/>
              </a:spcBef>
            </a:pPr>
            <a:r>
              <a:rPr sz="2100" spc="-10" dirty="0">
                <a:solidFill>
                  <a:srgbClr val="0000FF"/>
                </a:solidFill>
                <a:latin typeface="Arial"/>
                <a:cs typeface="Arial"/>
              </a:rPr>
              <a:t>05/05/2011</a:t>
            </a:r>
            <a:endParaRPr sz="2100">
              <a:latin typeface="Arial"/>
              <a:cs typeface="Arial"/>
            </a:endParaRPr>
          </a:p>
        </p:txBody>
      </p:sp>
      <p:sp>
        <p:nvSpPr>
          <p:cNvPr id="61" name="object 61"/>
          <p:cNvSpPr/>
          <p:nvPr/>
        </p:nvSpPr>
        <p:spPr>
          <a:xfrm>
            <a:off x="1876760"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2" name="object 62"/>
          <p:cNvSpPr/>
          <p:nvPr/>
        </p:nvSpPr>
        <p:spPr>
          <a:xfrm>
            <a:off x="1824562"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3" name="object 63"/>
          <p:cNvSpPr/>
          <p:nvPr/>
        </p:nvSpPr>
        <p:spPr>
          <a:xfrm>
            <a:off x="3661898"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4" name="object 64"/>
          <p:cNvSpPr txBox="1"/>
          <p:nvPr/>
        </p:nvSpPr>
        <p:spPr>
          <a:xfrm>
            <a:off x="3741557" y="4790849"/>
            <a:ext cx="784830" cy="1652212"/>
          </a:xfrm>
          <a:prstGeom prst="rect">
            <a:avLst/>
          </a:prstGeom>
        </p:spPr>
        <p:txBody>
          <a:bodyPr vert="vert270" wrap="square" lIns="0" tIns="0" rIns="0" bIns="0" rtlCol="0">
            <a:spAutoFit/>
          </a:bodyPr>
          <a:lstStyle/>
          <a:p>
            <a:pPr algn="ctr">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dirty="0">
                <a:solidFill>
                  <a:srgbClr val="0000FF"/>
                </a:solidFill>
                <a:latin typeface="Arial"/>
                <a:cs typeface="Arial"/>
              </a:rPr>
              <a:t>time</a:t>
            </a:r>
            <a:endParaRPr sz="2100">
              <a:latin typeface="Arial"/>
              <a:cs typeface="Arial"/>
            </a:endParaRPr>
          </a:p>
          <a:p>
            <a:pPr algn="ctr">
              <a:spcBef>
                <a:spcPts val="1318"/>
              </a:spcBef>
            </a:pPr>
            <a:r>
              <a:rPr sz="2100" spc="-10" dirty="0">
                <a:solidFill>
                  <a:srgbClr val="0000FF"/>
                </a:solidFill>
                <a:latin typeface="Arial"/>
                <a:cs typeface="Arial"/>
              </a:rPr>
              <a:t>15h14m30s</a:t>
            </a:r>
            <a:endParaRPr sz="2100">
              <a:latin typeface="Arial"/>
              <a:cs typeface="Arial"/>
            </a:endParaRPr>
          </a:p>
        </p:txBody>
      </p:sp>
      <p:sp>
        <p:nvSpPr>
          <p:cNvPr id="65" name="object 65"/>
          <p:cNvSpPr/>
          <p:nvPr/>
        </p:nvSpPr>
        <p:spPr>
          <a:xfrm>
            <a:off x="4126034"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6" name="object 66"/>
          <p:cNvSpPr/>
          <p:nvPr/>
        </p:nvSpPr>
        <p:spPr>
          <a:xfrm>
            <a:off x="4073836"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7" name="object 67"/>
          <p:cNvSpPr/>
          <p:nvPr/>
        </p:nvSpPr>
        <p:spPr>
          <a:xfrm>
            <a:off x="4732981"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8" name="object 68"/>
          <p:cNvSpPr txBox="1"/>
          <p:nvPr/>
        </p:nvSpPr>
        <p:spPr>
          <a:xfrm>
            <a:off x="4812616" y="4796051"/>
            <a:ext cx="759182" cy="1642145"/>
          </a:xfrm>
          <a:prstGeom prst="rect">
            <a:avLst/>
          </a:prstGeom>
        </p:spPr>
        <p:txBody>
          <a:bodyPr vert="vert270" wrap="square" lIns="0" tIns="0" rIns="0" bIns="0" rtlCol="0">
            <a:spAutoFit/>
          </a:bodyPr>
          <a:lstStyle/>
          <a:p>
            <a:pPr marL="134708" indent="-110788">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spc="-10" dirty="0">
                <a:solidFill>
                  <a:srgbClr val="0000FF"/>
                </a:solidFill>
                <a:latin typeface="Arial"/>
                <a:cs typeface="Arial"/>
              </a:rPr>
              <a:t>date</a:t>
            </a:r>
            <a:endParaRPr sz="2100">
              <a:latin typeface="Arial"/>
              <a:cs typeface="Arial"/>
            </a:endParaRPr>
          </a:p>
          <a:p>
            <a:pPr marL="134708">
              <a:spcBef>
                <a:spcPts val="1071"/>
              </a:spcBef>
            </a:pPr>
            <a:r>
              <a:rPr sz="2100" spc="-10" dirty="0">
                <a:solidFill>
                  <a:srgbClr val="0000FF"/>
                </a:solidFill>
                <a:latin typeface="Arial"/>
                <a:cs typeface="Arial"/>
              </a:rPr>
              <a:t>04/05/2011</a:t>
            </a:r>
            <a:endParaRPr sz="2100">
              <a:latin typeface="Arial"/>
              <a:cs typeface="Arial"/>
            </a:endParaRPr>
          </a:p>
        </p:txBody>
      </p:sp>
      <p:sp>
        <p:nvSpPr>
          <p:cNvPr id="69" name="object 69"/>
          <p:cNvSpPr/>
          <p:nvPr/>
        </p:nvSpPr>
        <p:spPr>
          <a:xfrm>
            <a:off x="5197117"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70" name="object 70"/>
          <p:cNvSpPr/>
          <p:nvPr/>
        </p:nvSpPr>
        <p:spPr>
          <a:xfrm>
            <a:off x="5144919"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71" name="object 71"/>
          <p:cNvSpPr/>
          <p:nvPr/>
        </p:nvSpPr>
        <p:spPr>
          <a:xfrm>
            <a:off x="5875468" y="3868598"/>
            <a:ext cx="857720" cy="464331"/>
          </a:xfrm>
          <a:custGeom>
            <a:avLst/>
            <a:gdLst/>
            <a:ahLst/>
            <a:cxnLst/>
            <a:rect l="l" t="t" r="r" b="b"/>
            <a:pathLst>
              <a:path w="432435" h="234314">
                <a:moveTo>
                  <a:pt x="0" y="234002"/>
                </a:moveTo>
                <a:lnTo>
                  <a:pt x="0" y="0"/>
                </a:lnTo>
                <a:lnTo>
                  <a:pt x="432003" y="0"/>
                </a:lnTo>
                <a:lnTo>
                  <a:pt x="432003" y="234002"/>
                </a:lnTo>
                <a:lnTo>
                  <a:pt x="0" y="234002"/>
                </a:lnTo>
                <a:close/>
              </a:path>
            </a:pathLst>
          </a:custGeom>
          <a:ln w="10122">
            <a:solidFill>
              <a:srgbClr val="FFF200"/>
            </a:solidFill>
          </a:ln>
        </p:spPr>
        <p:txBody>
          <a:bodyPr wrap="square" lIns="0" tIns="0" rIns="0" bIns="0" rtlCol="0"/>
          <a:lstStyle/>
          <a:p>
            <a:endParaRPr/>
          </a:p>
        </p:txBody>
      </p:sp>
      <p:sp>
        <p:nvSpPr>
          <p:cNvPr id="72" name="object 72"/>
          <p:cNvSpPr/>
          <p:nvPr/>
        </p:nvSpPr>
        <p:spPr>
          <a:xfrm>
            <a:off x="2555114" y="3868598"/>
            <a:ext cx="964778" cy="464331"/>
          </a:xfrm>
          <a:custGeom>
            <a:avLst/>
            <a:gdLst/>
            <a:ahLst/>
            <a:cxnLst/>
            <a:rect l="l" t="t" r="r" b="b"/>
            <a:pathLst>
              <a:path w="486410" h="234314">
                <a:moveTo>
                  <a:pt x="0" y="234002"/>
                </a:moveTo>
                <a:lnTo>
                  <a:pt x="0" y="0"/>
                </a:lnTo>
                <a:lnTo>
                  <a:pt x="486003" y="0"/>
                </a:lnTo>
                <a:lnTo>
                  <a:pt x="486003" y="234002"/>
                </a:lnTo>
                <a:lnTo>
                  <a:pt x="0" y="234002"/>
                </a:lnTo>
                <a:close/>
              </a:path>
            </a:pathLst>
          </a:custGeom>
          <a:ln w="10122">
            <a:solidFill>
              <a:srgbClr val="FFF200"/>
            </a:solidFill>
          </a:ln>
        </p:spPr>
        <p:txBody>
          <a:bodyPr wrap="square" lIns="0" tIns="0" rIns="0" bIns="0" rtlCol="0"/>
          <a:lstStyle/>
          <a:p>
            <a:endParaRPr/>
          </a:p>
        </p:txBody>
      </p:sp>
      <p:sp>
        <p:nvSpPr>
          <p:cNvPr id="73" name="object 73"/>
          <p:cNvSpPr txBox="1"/>
          <p:nvPr/>
        </p:nvSpPr>
        <p:spPr>
          <a:xfrm>
            <a:off x="5955111" y="4909782"/>
            <a:ext cx="707886" cy="1413126"/>
          </a:xfrm>
          <a:prstGeom prst="rect">
            <a:avLst/>
          </a:prstGeom>
        </p:spPr>
        <p:txBody>
          <a:bodyPr vert="vert270" wrap="square" lIns="0" tIns="0" rIns="0" bIns="0" rtlCol="0">
            <a:spAutoFit/>
          </a:bodyPr>
          <a:lstStyle/>
          <a:p>
            <a:pPr algn="ctr">
              <a:lnSpc>
                <a:spcPts val="2280"/>
              </a:lnSpc>
            </a:pPr>
            <a:r>
              <a:rPr sz="2100" dirty="0">
                <a:solidFill>
                  <a:srgbClr val="0000FF"/>
                </a:solidFill>
                <a:latin typeface="Arial"/>
                <a:cs typeface="Arial"/>
              </a:rPr>
              <a:t>First</a:t>
            </a:r>
            <a:r>
              <a:rPr sz="2100" spc="129" dirty="0">
                <a:solidFill>
                  <a:srgbClr val="0000FF"/>
                </a:solidFill>
                <a:latin typeface="Arial"/>
                <a:cs typeface="Arial"/>
              </a:rPr>
              <a:t> </a:t>
            </a:r>
            <a:r>
              <a:rPr sz="2100" dirty="0">
                <a:solidFill>
                  <a:srgbClr val="0000FF"/>
                </a:solidFill>
                <a:latin typeface="Arial"/>
                <a:cs typeface="Arial"/>
              </a:rPr>
              <a:t>cluster</a:t>
            </a:r>
            <a:endParaRPr sz="2100">
              <a:latin typeface="Arial"/>
              <a:cs typeface="Arial"/>
            </a:endParaRPr>
          </a:p>
          <a:p>
            <a:pPr algn="ctr">
              <a:spcBef>
                <a:spcPts val="674"/>
              </a:spcBef>
            </a:pPr>
            <a:r>
              <a:rPr sz="2100" spc="-10" dirty="0">
                <a:solidFill>
                  <a:srgbClr val="0000FF"/>
                </a:solidFill>
                <a:latin typeface="Arial"/>
                <a:cs typeface="Arial"/>
              </a:rPr>
              <a:t>11840</a:t>
            </a:r>
            <a:endParaRPr sz="2100">
              <a:latin typeface="Arial"/>
              <a:cs typeface="Arial"/>
            </a:endParaRPr>
          </a:p>
        </p:txBody>
      </p:sp>
      <p:sp>
        <p:nvSpPr>
          <p:cNvPr id="74" name="object 74"/>
          <p:cNvSpPr/>
          <p:nvPr/>
        </p:nvSpPr>
        <p:spPr>
          <a:xfrm>
            <a:off x="3019247" y="4332309"/>
            <a:ext cx="3284787" cy="215178"/>
          </a:xfrm>
          <a:custGeom>
            <a:avLst/>
            <a:gdLst/>
            <a:ahLst/>
            <a:cxnLst/>
            <a:rect l="l" t="t" r="r" b="b"/>
            <a:pathLst>
              <a:path w="1656080" h="108585">
                <a:moveTo>
                  <a:pt x="0" y="0"/>
                </a:moveTo>
                <a:lnTo>
                  <a:pt x="0" y="108000"/>
                </a:lnTo>
                <a:lnTo>
                  <a:pt x="1656012" y="108000"/>
                </a:lnTo>
              </a:path>
            </a:pathLst>
          </a:custGeom>
          <a:ln w="10122">
            <a:solidFill>
              <a:srgbClr val="00AEEF"/>
            </a:solidFill>
          </a:ln>
        </p:spPr>
        <p:txBody>
          <a:bodyPr wrap="square" lIns="0" tIns="0" rIns="0" bIns="0" rtlCol="0"/>
          <a:lstStyle/>
          <a:p>
            <a:endParaRPr/>
          </a:p>
        </p:txBody>
      </p:sp>
      <p:sp>
        <p:nvSpPr>
          <p:cNvPr id="75" name="object 75"/>
          <p:cNvSpPr/>
          <p:nvPr/>
        </p:nvSpPr>
        <p:spPr>
          <a:xfrm>
            <a:off x="6303901"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76" name="object 76"/>
          <p:cNvSpPr/>
          <p:nvPr/>
        </p:nvSpPr>
        <p:spPr>
          <a:xfrm>
            <a:off x="6251703"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78" name="Rectangle 77"/>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79" name="Rectangle 78"/>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80"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81"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82"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83"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1437997782"/>
      </p:ext>
    </p:extLst>
  </p:cSld>
  <p:clrMapOvr>
    <a:masterClrMapping/>
  </p:clrMapOvr>
  <p:transition>
    <p:cut/>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77196" y="3262125"/>
            <a:ext cx="8568843" cy="1141590"/>
          </a:xfrm>
          <a:prstGeom prst="rect">
            <a:avLst/>
          </a:prstGeom>
          <a:blipFill>
            <a:blip r:embed="rId2" cstate="print"/>
            <a:stretch>
              <a:fillRect/>
            </a:stretch>
          </a:blipFill>
        </p:spPr>
        <p:txBody>
          <a:bodyPr wrap="square" lIns="0" tIns="0" rIns="0" bIns="0" rtlCol="0"/>
          <a:lstStyle/>
          <a:p>
            <a:endParaRPr/>
          </a:p>
        </p:txBody>
      </p:sp>
      <p:sp>
        <p:nvSpPr>
          <p:cNvPr id="34" name="object 34"/>
          <p:cNvSpPr txBox="1"/>
          <p:nvPr/>
        </p:nvSpPr>
        <p:spPr>
          <a:xfrm>
            <a:off x="805705" y="1492146"/>
            <a:ext cx="1978681" cy="346048"/>
          </a:xfrm>
          <a:prstGeom prst="rect">
            <a:avLst/>
          </a:prstGeom>
        </p:spPr>
        <p:txBody>
          <a:bodyPr vert="horz" wrap="square" lIns="0" tIns="22661" rIns="0" bIns="0" rtlCol="0">
            <a:spAutoFit/>
          </a:bodyPr>
          <a:lstStyle/>
          <a:p>
            <a:pPr marL="25179">
              <a:spcBef>
                <a:spcPts val="178"/>
              </a:spcBef>
            </a:pPr>
            <a:r>
              <a:rPr sz="2100" spc="-69" dirty="0">
                <a:solidFill>
                  <a:srgbClr val="0000FF"/>
                </a:solidFill>
                <a:latin typeface="Arial"/>
                <a:cs typeface="Arial"/>
              </a:rPr>
              <a:t>File</a:t>
            </a:r>
            <a:r>
              <a:rPr sz="2100" spc="-50" dirty="0">
                <a:solidFill>
                  <a:srgbClr val="0000FF"/>
                </a:solidFill>
                <a:latin typeface="Arial"/>
                <a:cs typeface="Arial"/>
              </a:rPr>
              <a:t> </a:t>
            </a:r>
            <a:r>
              <a:rPr sz="2100" spc="-119" dirty="0">
                <a:solidFill>
                  <a:srgbClr val="0000FF"/>
                </a:solidFill>
                <a:latin typeface="Arial"/>
                <a:cs typeface="Arial"/>
              </a:rPr>
              <a:t>ReadMBR.C</a:t>
            </a:r>
            <a:endParaRPr sz="2100" dirty="0">
              <a:latin typeface="Arial"/>
              <a:cs typeface="Arial"/>
            </a:endParaRPr>
          </a:p>
        </p:txBody>
      </p:sp>
      <p:sp>
        <p:nvSpPr>
          <p:cNvPr id="35" name="object 35"/>
          <p:cNvSpPr/>
          <p:nvPr/>
        </p:nvSpPr>
        <p:spPr>
          <a:xfrm>
            <a:off x="412950" y="3297881"/>
            <a:ext cx="4177775" cy="464331"/>
          </a:xfrm>
          <a:custGeom>
            <a:avLst/>
            <a:gdLst/>
            <a:ahLst/>
            <a:cxnLst/>
            <a:rect l="l" t="t" r="r" b="b"/>
            <a:pathLst>
              <a:path w="2106295" h="234314">
                <a:moveTo>
                  <a:pt x="0" y="234001"/>
                </a:moveTo>
                <a:lnTo>
                  <a:pt x="0" y="0"/>
                </a:lnTo>
                <a:lnTo>
                  <a:pt x="2106015" y="0"/>
                </a:lnTo>
                <a:lnTo>
                  <a:pt x="2106015" y="234001"/>
                </a:lnTo>
                <a:lnTo>
                  <a:pt x="0" y="234001"/>
                </a:lnTo>
                <a:close/>
              </a:path>
            </a:pathLst>
          </a:custGeom>
          <a:ln w="10122">
            <a:solidFill>
              <a:srgbClr val="FFF200"/>
            </a:solidFill>
          </a:ln>
        </p:spPr>
        <p:txBody>
          <a:bodyPr wrap="square" lIns="0" tIns="0" rIns="0" bIns="0" rtlCol="0"/>
          <a:lstStyle/>
          <a:p>
            <a:endParaRPr/>
          </a:p>
        </p:txBody>
      </p:sp>
      <p:sp>
        <p:nvSpPr>
          <p:cNvPr id="36" name="object 36"/>
          <p:cNvSpPr txBox="1"/>
          <p:nvPr/>
        </p:nvSpPr>
        <p:spPr>
          <a:xfrm>
            <a:off x="1272048" y="2227828"/>
            <a:ext cx="2495078" cy="346048"/>
          </a:xfrm>
          <a:prstGeom prst="rect">
            <a:avLst/>
          </a:prstGeom>
        </p:spPr>
        <p:txBody>
          <a:bodyPr vert="horz" wrap="square" lIns="0" tIns="22661" rIns="0" bIns="0" rtlCol="0">
            <a:spAutoFit/>
          </a:bodyPr>
          <a:lstStyle/>
          <a:p>
            <a:pPr marL="25179">
              <a:spcBef>
                <a:spcPts val="178"/>
              </a:spcBef>
            </a:pPr>
            <a:r>
              <a:rPr sz="2100" b="1" spc="-69" dirty="0">
                <a:solidFill>
                  <a:srgbClr val="0000FF"/>
                </a:solidFill>
                <a:latin typeface="Arial"/>
                <a:cs typeface="Arial"/>
              </a:rPr>
              <a:t>Tên  </a:t>
            </a:r>
            <a:r>
              <a:rPr sz="2100" b="1" spc="-59" dirty="0">
                <a:solidFill>
                  <a:srgbClr val="0000FF"/>
                </a:solidFill>
                <a:latin typeface="Arial"/>
                <a:cs typeface="Arial"/>
              </a:rPr>
              <a:t>file:</a:t>
            </a:r>
            <a:r>
              <a:rPr sz="2100" b="1" spc="-208" dirty="0">
                <a:solidFill>
                  <a:srgbClr val="0000FF"/>
                </a:solidFill>
                <a:latin typeface="Arial"/>
                <a:cs typeface="Arial"/>
              </a:rPr>
              <a:t> </a:t>
            </a:r>
            <a:r>
              <a:rPr sz="2100" spc="-79" dirty="0">
                <a:solidFill>
                  <a:srgbClr val="0000FF"/>
                </a:solidFill>
                <a:latin typeface="Arial"/>
                <a:cs typeface="Arial"/>
              </a:rPr>
              <a:t>READMBR</a:t>
            </a:r>
            <a:endParaRPr sz="2100" dirty="0">
              <a:latin typeface="Arial"/>
              <a:cs typeface="Arial"/>
            </a:endParaRPr>
          </a:p>
        </p:txBody>
      </p:sp>
      <p:sp>
        <p:nvSpPr>
          <p:cNvPr id="37" name="object 37"/>
          <p:cNvSpPr/>
          <p:nvPr/>
        </p:nvSpPr>
        <p:spPr>
          <a:xfrm>
            <a:off x="2519411" y="2641835"/>
            <a:ext cx="0" cy="656858"/>
          </a:xfrm>
          <a:custGeom>
            <a:avLst/>
            <a:gdLst/>
            <a:ahLst/>
            <a:cxnLst/>
            <a:rect l="l" t="t" r="r" b="b"/>
            <a:pathLst>
              <a:path h="331469">
                <a:moveTo>
                  <a:pt x="0" y="331059"/>
                </a:moveTo>
                <a:lnTo>
                  <a:pt x="0" y="0"/>
                </a:lnTo>
              </a:path>
            </a:pathLst>
          </a:custGeom>
          <a:ln w="10122">
            <a:solidFill>
              <a:srgbClr val="00AEEF"/>
            </a:solidFill>
          </a:ln>
        </p:spPr>
        <p:txBody>
          <a:bodyPr wrap="square" lIns="0" tIns="0" rIns="0" bIns="0" rtlCol="0"/>
          <a:lstStyle/>
          <a:p>
            <a:endParaRPr/>
          </a:p>
        </p:txBody>
      </p:sp>
      <p:sp>
        <p:nvSpPr>
          <p:cNvPr id="38" name="object 38"/>
          <p:cNvSpPr/>
          <p:nvPr/>
        </p:nvSpPr>
        <p:spPr>
          <a:xfrm>
            <a:off x="2467213" y="2632056"/>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39" name="object 39"/>
          <p:cNvSpPr/>
          <p:nvPr/>
        </p:nvSpPr>
        <p:spPr>
          <a:xfrm>
            <a:off x="4732982" y="3297881"/>
            <a:ext cx="1500069" cy="464331"/>
          </a:xfrm>
          <a:custGeom>
            <a:avLst/>
            <a:gdLst/>
            <a:ahLst/>
            <a:cxnLst/>
            <a:rect l="l" t="t" r="r" b="b"/>
            <a:pathLst>
              <a:path w="756285" h="234314">
                <a:moveTo>
                  <a:pt x="0" y="234001"/>
                </a:moveTo>
                <a:lnTo>
                  <a:pt x="0" y="0"/>
                </a:lnTo>
                <a:lnTo>
                  <a:pt x="756005" y="0"/>
                </a:lnTo>
                <a:lnTo>
                  <a:pt x="756005" y="234001"/>
                </a:lnTo>
                <a:lnTo>
                  <a:pt x="0" y="234001"/>
                </a:lnTo>
                <a:close/>
              </a:path>
            </a:pathLst>
          </a:custGeom>
          <a:ln w="10122">
            <a:solidFill>
              <a:srgbClr val="FFF200"/>
            </a:solidFill>
          </a:ln>
        </p:spPr>
        <p:txBody>
          <a:bodyPr wrap="square" lIns="0" tIns="0" rIns="0" bIns="0" rtlCol="0"/>
          <a:lstStyle/>
          <a:p>
            <a:endParaRPr/>
          </a:p>
        </p:txBody>
      </p:sp>
      <p:sp>
        <p:nvSpPr>
          <p:cNvPr id="41" name="object 41"/>
          <p:cNvSpPr/>
          <p:nvPr/>
        </p:nvSpPr>
        <p:spPr>
          <a:xfrm>
            <a:off x="5447036" y="2668520"/>
            <a:ext cx="0" cy="630433"/>
          </a:xfrm>
          <a:custGeom>
            <a:avLst/>
            <a:gdLst/>
            <a:ahLst/>
            <a:cxnLst/>
            <a:rect l="l" t="t" r="r" b="b"/>
            <a:pathLst>
              <a:path h="318135">
                <a:moveTo>
                  <a:pt x="0" y="317593"/>
                </a:moveTo>
                <a:lnTo>
                  <a:pt x="0" y="0"/>
                </a:lnTo>
              </a:path>
            </a:pathLst>
          </a:custGeom>
          <a:ln w="10122">
            <a:solidFill>
              <a:srgbClr val="00AEEF"/>
            </a:solidFill>
          </a:ln>
        </p:spPr>
        <p:txBody>
          <a:bodyPr wrap="square" lIns="0" tIns="0" rIns="0" bIns="0" rtlCol="0"/>
          <a:lstStyle/>
          <a:p>
            <a:endParaRPr/>
          </a:p>
        </p:txBody>
      </p:sp>
      <p:sp>
        <p:nvSpPr>
          <p:cNvPr id="42" name="object 42"/>
          <p:cNvSpPr/>
          <p:nvPr/>
        </p:nvSpPr>
        <p:spPr>
          <a:xfrm>
            <a:off x="5394838" y="2658743"/>
            <a:ext cx="104539" cy="49076"/>
          </a:xfrm>
          <a:custGeom>
            <a:avLst/>
            <a:gdLst/>
            <a:ahLst/>
            <a:cxnLst/>
            <a:rect l="l" t="t" r="r" b="b"/>
            <a:pathLst>
              <a:path w="52705"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3" name="object 43"/>
          <p:cNvSpPr/>
          <p:nvPr/>
        </p:nvSpPr>
        <p:spPr>
          <a:xfrm>
            <a:off x="6375307"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p:nvPr/>
        </p:nvSpPr>
        <p:spPr>
          <a:xfrm>
            <a:off x="6589523" y="2780632"/>
            <a:ext cx="0" cy="553673"/>
          </a:xfrm>
          <a:custGeom>
            <a:avLst/>
            <a:gdLst/>
            <a:ahLst/>
            <a:cxnLst/>
            <a:rect l="l" t="t" r="r" b="b"/>
            <a:pathLst>
              <a:path h="279400">
                <a:moveTo>
                  <a:pt x="0" y="279018"/>
                </a:moveTo>
                <a:lnTo>
                  <a:pt x="0" y="0"/>
                </a:lnTo>
              </a:path>
            </a:pathLst>
          </a:custGeom>
          <a:ln w="10122">
            <a:solidFill>
              <a:srgbClr val="00AEEF"/>
            </a:solidFill>
          </a:ln>
        </p:spPr>
        <p:txBody>
          <a:bodyPr wrap="square" lIns="0" tIns="0" rIns="0" bIns="0" rtlCol="0"/>
          <a:lstStyle/>
          <a:p>
            <a:endParaRPr/>
          </a:p>
        </p:txBody>
      </p:sp>
      <p:sp>
        <p:nvSpPr>
          <p:cNvPr id="46" name="object 46"/>
          <p:cNvSpPr/>
          <p:nvPr/>
        </p:nvSpPr>
        <p:spPr>
          <a:xfrm>
            <a:off x="6537325" y="2770855"/>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47" name="object 47"/>
          <p:cNvSpPr/>
          <p:nvPr/>
        </p:nvSpPr>
        <p:spPr>
          <a:xfrm>
            <a:off x="7446392" y="3333551"/>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9" name="object 49"/>
          <p:cNvSpPr/>
          <p:nvPr/>
        </p:nvSpPr>
        <p:spPr>
          <a:xfrm>
            <a:off x="7660606" y="2531237"/>
            <a:ext cx="0" cy="802826"/>
          </a:xfrm>
          <a:custGeom>
            <a:avLst/>
            <a:gdLst/>
            <a:ahLst/>
            <a:cxnLst/>
            <a:rect l="l" t="t" r="r" b="b"/>
            <a:pathLst>
              <a:path h="405130">
                <a:moveTo>
                  <a:pt x="0" y="404870"/>
                </a:moveTo>
                <a:lnTo>
                  <a:pt x="0" y="0"/>
                </a:lnTo>
              </a:path>
            </a:pathLst>
          </a:custGeom>
          <a:ln w="10122">
            <a:solidFill>
              <a:srgbClr val="00AEEF"/>
            </a:solidFill>
          </a:ln>
        </p:spPr>
        <p:txBody>
          <a:bodyPr wrap="square" lIns="0" tIns="0" rIns="0" bIns="0" rtlCol="0"/>
          <a:lstStyle/>
          <a:p>
            <a:endParaRPr/>
          </a:p>
        </p:txBody>
      </p:sp>
      <p:sp>
        <p:nvSpPr>
          <p:cNvPr id="50" name="object 50"/>
          <p:cNvSpPr/>
          <p:nvPr/>
        </p:nvSpPr>
        <p:spPr>
          <a:xfrm>
            <a:off x="7608408" y="2521460"/>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1" name="object 51"/>
          <p:cNvSpPr/>
          <p:nvPr/>
        </p:nvSpPr>
        <p:spPr>
          <a:xfrm>
            <a:off x="8017634" y="3297881"/>
            <a:ext cx="892988" cy="464331"/>
          </a:xfrm>
          <a:custGeom>
            <a:avLst/>
            <a:gdLst/>
            <a:ahLst/>
            <a:cxnLst/>
            <a:rect l="l" t="t" r="r" b="b"/>
            <a:pathLst>
              <a:path w="450214" h="234314">
                <a:moveTo>
                  <a:pt x="0" y="234001"/>
                </a:moveTo>
                <a:lnTo>
                  <a:pt x="0" y="0"/>
                </a:lnTo>
                <a:lnTo>
                  <a:pt x="450003" y="0"/>
                </a:lnTo>
                <a:lnTo>
                  <a:pt x="450003" y="234001"/>
                </a:lnTo>
                <a:lnTo>
                  <a:pt x="0" y="234001"/>
                </a:lnTo>
                <a:close/>
              </a:path>
            </a:pathLst>
          </a:custGeom>
          <a:ln w="10122">
            <a:solidFill>
              <a:srgbClr val="FFF200"/>
            </a:solidFill>
          </a:ln>
        </p:spPr>
        <p:txBody>
          <a:bodyPr wrap="square" lIns="0" tIns="0" rIns="0" bIns="0" rtlCol="0"/>
          <a:lstStyle/>
          <a:p>
            <a:endParaRPr/>
          </a:p>
        </p:txBody>
      </p:sp>
      <p:sp>
        <p:nvSpPr>
          <p:cNvPr id="53" name="object 53"/>
          <p:cNvSpPr/>
          <p:nvPr/>
        </p:nvSpPr>
        <p:spPr>
          <a:xfrm>
            <a:off x="8446066" y="2851971"/>
            <a:ext cx="0" cy="481946"/>
          </a:xfrm>
          <a:custGeom>
            <a:avLst/>
            <a:gdLst/>
            <a:ahLst/>
            <a:cxnLst/>
            <a:rect l="l" t="t" r="r" b="b"/>
            <a:pathLst>
              <a:path h="243205">
                <a:moveTo>
                  <a:pt x="0" y="243018"/>
                </a:moveTo>
                <a:lnTo>
                  <a:pt x="0" y="0"/>
                </a:lnTo>
              </a:path>
            </a:pathLst>
          </a:custGeom>
          <a:ln w="10122">
            <a:solidFill>
              <a:srgbClr val="00AEEF"/>
            </a:solidFill>
          </a:ln>
        </p:spPr>
        <p:txBody>
          <a:bodyPr wrap="square" lIns="0" tIns="0" rIns="0" bIns="0" rtlCol="0"/>
          <a:lstStyle/>
          <a:p>
            <a:endParaRPr/>
          </a:p>
        </p:txBody>
      </p:sp>
      <p:sp>
        <p:nvSpPr>
          <p:cNvPr id="54" name="object 54"/>
          <p:cNvSpPr/>
          <p:nvPr/>
        </p:nvSpPr>
        <p:spPr>
          <a:xfrm>
            <a:off x="8393868" y="2842194"/>
            <a:ext cx="104539" cy="49076"/>
          </a:xfrm>
          <a:custGeom>
            <a:avLst/>
            <a:gdLst/>
            <a:ahLst/>
            <a:cxnLst/>
            <a:rect l="l" t="t" r="r" b="b"/>
            <a:pathLst>
              <a:path w="52704" h="24765">
                <a:moveTo>
                  <a:pt x="0" y="24671"/>
                </a:moveTo>
                <a:lnTo>
                  <a:pt x="8044" y="20816"/>
                </a:lnTo>
                <a:lnTo>
                  <a:pt x="16242" y="13569"/>
                </a:lnTo>
                <a:lnTo>
                  <a:pt x="22898" y="5705"/>
                </a:lnTo>
                <a:lnTo>
                  <a:pt x="26316" y="0"/>
                </a:lnTo>
                <a:lnTo>
                  <a:pt x="29734" y="5705"/>
                </a:lnTo>
                <a:lnTo>
                  <a:pt x="36391" y="13569"/>
                </a:lnTo>
                <a:lnTo>
                  <a:pt x="44589" y="20816"/>
                </a:lnTo>
                <a:lnTo>
                  <a:pt x="52633" y="24671"/>
                </a:lnTo>
              </a:path>
            </a:pathLst>
          </a:custGeom>
          <a:ln w="8097">
            <a:solidFill>
              <a:srgbClr val="00AEEF"/>
            </a:solidFill>
          </a:ln>
        </p:spPr>
        <p:txBody>
          <a:bodyPr wrap="square" lIns="0" tIns="0" rIns="0" bIns="0" rtlCol="0"/>
          <a:lstStyle/>
          <a:p>
            <a:endParaRPr/>
          </a:p>
        </p:txBody>
      </p:sp>
      <p:sp>
        <p:nvSpPr>
          <p:cNvPr id="55" name="object 55"/>
          <p:cNvSpPr/>
          <p:nvPr/>
        </p:nvSpPr>
        <p:spPr>
          <a:xfrm>
            <a:off x="412949" y="3868598"/>
            <a:ext cx="821197" cy="464331"/>
          </a:xfrm>
          <a:custGeom>
            <a:avLst/>
            <a:gdLst/>
            <a:ahLst/>
            <a:cxnLst/>
            <a:rect l="l" t="t" r="r" b="b"/>
            <a:pathLst>
              <a:path w="414020" h="234314">
                <a:moveTo>
                  <a:pt x="0" y="234002"/>
                </a:moveTo>
                <a:lnTo>
                  <a:pt x="0" y="0"/>
                </a:lnTo>
                <a:lnTo>
                  <a:pt x="414002" y="0"/>
                </a:lnTo>
                <a:lnTo>
                  <a:pt x="414002" y="234002"/>
                </a:lnTo>
                <a:lnTo>
                  <a:pt x="0" y="234002"/>
                </a:lnTo>
                <a:close/>
              </a:path>
            </a:pathLst>
          </a:custGeom>
          <a:ln w="10122">
            <a:solidFill>
              <a:srgbClr val="FFF200"/>
            </a:solidFill>
          </a:ln>
        </p:spPr>
        <p:txBody>
          <a:bodyPr wrap="square" lIns="0" tIns="0" rIns="0" bIns="0" rtlCol="0"/>
          <a:lstStyle/>
          <a:p>
            <a:endParaRPr/>
          </a:p>
        </p:txBody>
      </p:sp>
      <p:sp>
        <p:nvSpPr>
          <p:cNvPr id="56" name="object 56"/>
          <p:cNvSpPr txBox="1"/>
          <p:nvPr/>
        </p:nvSpPr>
        <p:spPr>
          <a:xfrm>
            <a:off x="388353" y="4573281"/>
            <a:ext cx="977191" cy="1423192"/>
          </a:xfrm>
          <a:prstGeom prst="rect">
            <a:avLst/>
          </a:prstGeom>
        </p:spPr>
        <p:txBody>
          <a:bodyPr vert="vert270" wrap="square" lIns="0" tIns="0" rIns="0" bIns="0" rtlCol="0">
            <a:spAutoFit/>
          </a:bodyPr>
          <a:lstStyle/>
          <a:p>
            <a:pPr marL="25179" indent="20143">
              <a:lnSpc>
                <a:spcPts val="2280"/>
              </a:lnSpc>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spc="-10" dirty="0">
                <a:solidFill>
                  <a:srgbClr val="0000FF"/>
                </a:solidFill>
                <a:latin typeface="Arial"/>
                <a:cs typeface="Arial"/>
              </a:rPr>
              <a:t>da</a:t>
            </a:r>
            <a:r>
              <a:rPr sz="2100" dirty="0">
                <a:solidFill>
                  <a:srgbClr val="0000FF"/>
                </a:solidFill>
                <a:latin typeface="Arial"/>
                <a:cs typeface="Arial"/>
              </a:rPr>
              <a:t>te</a:t>
            </a:r>
            <a:endParaRPr sz="2100" dirty="0">
              <a:latin typeface="Arial"/>
              <a:cs typeface="Arial"/>
            </a:endParaRPr>
          </a:p>
          <a:p>
            <a:pPr marL="25179">
              <a:spcBef>
                <a:spcPts val="513"/>
              </a:spcBef>
            </a:pPr>
            <a:r>
              <a:rPr sz="2100" spc="-10" dirty="0">
                <a:solidFill>
                  <a:srgbClr val="0000FF"/>
                </a:solidFill>
                <a:latin typeface="Arial"/>
                <a:cs typeface="Arial"/>
              </a:rPr>
              <a:t>05/05/2011</a:t>
            </a:r>
            <a:endParaRPr sz="2100" dirty="0">
              <a:latin typeface="Arial"/>
              <a:cs typeface="Arial"/>
            </a:endParaRPr>
          </a:p>
        </p:txBody>
      </p:sp>
      <p:sp>
        <p:nvSpPr>
          <p:cNvPr id="57" name="object 57"/>
          <p:cNvSpPr/>
          <p:nvPr/>
        </p:nvSpPr>
        <p:spPr>
          <a:xfrm>
            <a:off x="734273"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58" name="object 58"/>
          <p:cNvSpPr/>
          <p:nvPr/>
        </p:nvSpPr>
        <p:spPr>
          <a:xfrm>
            <a:off x="682075"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59" name="object 59"/>
          <p:cNvSpPr/>
          <p:nvPr/>
        </p:nvSpPr>
        <p:spPr>
          <a:xfrm>
            <a:off x="1448327"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0" name="object 60"/>
          <p:cNvSpPr txBox="1"/>
          <p:nvPr/>
        </p:nvSpPr>
        <p:spPr>
          <a:xfrm>
            <a:off x="1549468" y="4588599"/>
            <a:ext cx="977191" cy="1423192"/>
          </a:xfrm>
          <a:prstGeom prst="rect">
            <a:avLst/>
          </a:prstGeom>
        </p:spPr>
        <p:txBody>
          <a:bodyPr vert="vert270" wrap="square" lIns="0" tIns="0" rIns="0" bIns="0" rtlCol="0">
            <a:spAutoFit/>
          </a:bodyPr>
          <a:lstStyle/>
          <a:p>
            <a:pPr marL="25179" indent="42804">
              <a:lnSpc>
                <a:spcPts val="2280"/>
              </a:lnSpc>
            </a:pPr>
            <a:r>
              <a:rPr sz="2100" spc="-10" dirty="0">
                <a:solidFill>
                  <a:srgbClr val="0000FF"/>
                </a:solidFill>
                <a:latin typeface="Arial"/>
                <a:cs typeface="Arial"/>
              </a:rPr>
              <a:t>Las</a:t>
            </a:r>
            <a:r>
              <a:rPr sz="2100" dirty="0">
                <a:solidFill>
                  <a:srgbClr val="0000FF"/>
                </a:solidFill>
                <a:latin typeface="Arial"/>
                <a:cs typeface="Arial"/>
              </a:rPr>
              <a:t>t</a:t>
            </a:r>
            <a:r>
              <a:rPr sz="2100" spc="129" dirty="0">
                <a:solidFill>
                  <a:srgbClr val="0000FF"/>
                </a:solidFill>
                <a:latin typeface="Arial"/>
                <a:cs typeface="Arial"/>
              </a:rPr>
              <a:t> </a:t>
            </a:r>
            <a:r>
              <a:rPr sz="2100" spc="-10" dirty="0">
                <a:solidFill>
                  <a:srgbClr val="0000FF"/>
                </a:solidFill>
                <a:latin typeface="Arial"/>
                <a:cs typeface="Arial"/>
              </a:rPr>
              <a:t>acc</a:t>
            </a:r>
            <a:r>
              <a:rPr sz="2100" dirty="0">
                <a:solidFill>
                  <a:srgbClr val="0000FF"/>
                </a:solidFill>
                <a:latin typeface="Arial"/>
                <a:cs typeface="Arial"/>
              </a:rPr>
              <a:t>ess</a:t>
            </a:r>
            <a:endParaRPr sz="2100" dirty="0">
              <a:latin typeface="Arial"/>
              <a:cs typeface="Arial"/>
            </a:endParaRPr>
          </a:p>
          <a:p>
            <a:pPr marL="25179">
              <a:spcBef>
                <a:spcPts val="545"/>
              </a:spcBef>
            </a:pPr>
            <a:r>
              <a:rPr sz="2100" spc="-10" dirty="0">
                <a:solidFill>
                  <a:srgbClr val="0000FF"/>
                </a:solidFill>
                <a:latin typeface="Arial"/>
                <a:cs typeface="Arial"/>
              </a:rPr>
              <a:t>05/05/2011</a:t>
            </a:r>
            <a:endParaRPr sz="2100" dirty="0">
              <a:latin typeface="Arial"/>
              <a:cs typeface="Arial"/>
            </a:endParaRPr>
          </a:p>
        </p:txBody>
      </p:sp>
      <p:sp>
        <p:nvSpPr>
          <p:cNvPr id="61" name="object 61"/>
          <p:cNvSpPr/>
          <p:nvPr/>
        </p:nvSpPr>
        <p:spPr>
          <a:xfrm>
            <a:off x="1876760"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2" name="object 62"/>
          <p:cNvSpPr/>
          <p:nvPr/>
        </p:nvSpPr>
        <p:spPr>
          <a:xfrm>
            <a:off x="1824562"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3" name="object 63"/>
          <p:cNvSpPr/>
          <p:nvPr/>
        </p:nvSpPr>
        <p:spPr>
          <a:xfrm>
            <a:off x="3661898"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4" name="object 64"/>
          <p:cNvSpPr txBox="1"/>
          <p:nvPr/>
        </p:nvSpPr>
        <p:spPr>
          <a:xfrm>
            <a:off x="3740296" y="4642028"/>
            <a:ext cx="784830" cy="1652212"/>
          </a:xfrm>
          <a:prstGeom prst="rect">
            <a:avLst/>
          </a:prstGeom>
        </p:spPr>
        <p:txBody>
          <a:bodyPr vert="vert270" wrap="square" lIns="0" tIns="0" rIns="0" bIns="0" rtlCol="0">
            <a:spAutoFit/>
          </a:bodyPr>
          <a:lstStyle/>
          <a:p>
            <a:pPr algn="ctr">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dirty="0">
                <a:solidFill>
                  <a:srgbClr val="0000FF"/>
                </a:solidFill>
                <a:latin typeface="Arial"/>
                <a:cs typeface="Arial"/>
              </a:rPr>
              <a:t>time</a:t>
            </a:r>
            <a:endParaRPr sz="2100" dirty="0">
              <a:latin typeface="Arial"/>
              <a:cs typeface="Arial"/>
            </a:endParaRPr>
          </a:p>
          <a:p>
            <a:pPr algn="ctr">
              <a:spcBef>
                <a:spcPts val="1318"/>
              </a:spcBef>
            </a:pPr>
            <a:r>
              <a:rPr sz="2100" spc="-10" dirty="0">
                <a:solidFill>
                  <a:srgbClr val="0000FF"/>
                </a:solidFill>
                <a:latin typeface="Arial"/>
                <a:cs typeface="Arial"/>
              </a:rPr>
              <a:t>15h14m30s</a:t>
            </a:r>
            <a:endParaRPr sz="2100" dirty="0">
              <a:latin typeface="Arial"/>
              <a:cs typeface="Arial"/>
            </a:endParaRPr>
          </a:p>
        </p:txBody>
      </p:sp>
      <p:sp>
        <p:nvSpPr>
          <p:cNvPr id="65" name="object 65"/>
          <p:cNvSpPr/>
          <p:nvPr/>
        </p:nvSpPr>
        <p:spPr>
          <a:xfrm>
            <a:off x="4126034"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66" name="object 66"/>
          <p:cNvSpPr/>
          <p:nvPr/>
        </p:nvSpPr>
        <p:spPr>
          <a:xfrm>
            <a:off x="4073836"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67" name="object 67"/>
          <p:cNvSpPr/>
          <p:nvPr/>
        </p:nvSpPr>
        <p:spPr>
          <a:xfrm>
            <a:off x="4732981" y="3868598"/>
            <a:ext cx="929514" cy="464331"/>
          </a:xfrm>
          <a:custGeom>
            <a:avLst/>
            <a:gdLst/>
            <a:ahLst/>
            <a:cxnLst/>
            <a:rect l="l" t="t" r="r" b="b"/>
            <a:pathLst>
              <a:path w="468630" h="234314">
                <a:moveTo>
                  <a:pt x="0" y="234002"/>
                </a:moveTo>
                <a:lnTo>
                  <a:pt x="0" y="0"/>
                </a:lnTo>
                <a:lnTo>
                  <a:pt x="468003" y="0"/>
                </a:lnTo>
                <a:lnTo>
                  <a:pt x="468003" y="234002"/>
                </a:lnTo>
                <a:lnTo>
                  <a:pt x="0" y="234002"/>
                </a:lnTo>
                <a:close/>
              </a:path>
            </a:pathLst>
          </a:custGeom>
          <a:ln w="10122">
            <a:solidFill>
              <a:srgbClr val="FFF200"/>
            </a:solidFill>
          </a:ln>
        </p:spPr>
        <p:txBody>
          <a:bodyPr wrap="square" lIns="0" tIns="0" rIns="0" bIns="0" rtlCol="0"/>
          <a:lstStyle/>
          <a:p>
            <a:endParaRPr/>
          </a:p>
        </p:txBody>
      </p:sp>
      <p:sp>
        <p:nvSpPr>
          <p:cNvPr id="68" name="object 68"/>
          <p:cNvSpPr txBox="1"/>
          <p:nvPr/>
        </p:nvSpPr>
        <p:spPr>
          <a:xfrm>
            <a:off x="4798461" y="4647061"/>
            <a:ext cx="759182" cy="1642145"/>
          </a:xfrm>
          <a:prstGeom prst="rect">
            <a:avLst/>
          </a:prstGeom>
        </p:spPr>
        <p:txBody>
          <a:bodyPr vert="vert270" wrap="square" lIns="0" tIns="0" rIns="0" bIns="0" rtlCol="0">
            <a:spAutoFit/>
          </a:bodyPr>
          <a:lstStyle/>
          <a:p>
            <a:pPr marL="134708" indent="-110788">
              <a:lnSpc>
                <a:spcPts val="2280"/>
              </a:lnSpc>
            </a:pPr>
            <a:r>
              <a:rPr sz="2100" spc="-10" dirty="0">
                <a:solidFill>
                  <a:srgbClr val="0000FF"/>
                </a:solidFill>
                <a:latin typeface="Arial"/>
                <a:cs typeface="Arial"/>
              </a:rPr>
              <a:t>M</a:t>
            </a:r>
            <a:r>
              <a:rPr sz="2100" spc="50" dirty="0">
                <a:solidFill>
                  <a:srgbClr val="0000FF"/>
                </a:solidFill>
                <a:latin typeface="Arial"/>
                <a:cs typeface="Arial"/>
              </a:rPr>
              <a:t>o</a:t>
            </a:r>
            <a:r>
              <a:rPr sz="2100" spc="-10" dirty="0">
                <a:solidFill>
                  <a:srgbClr val="0000FF"/>
                </a:solidFill>
                <a:latin typeface="Arial"/>
                <a:cs typeface="Arial"/>
              </a:rPr>
              <a:t>difie</a:t>
            </a:r>
            <a:r>
              <a:rPr sz="2100" dirty="0">
                <a:solidFill>
                  <a:srgbClr val="0000FF"/>
                </a:solidFill>
                <a:latin typeface="Arial"/>
                <a:cs typeface="Arial"/>
              </a:rPr>
              <a:t>d</a:t>
            </a:r>
            <a:r>
              <a:rPr sz="2100" spc="129" dirty="0">
                <a:solidFill>
                  <a:srgbClr val="0000FF"/>
                </a:solidFill>
                <a:latin typeface="Arial"/>
                <a:cs typeface="Arial"/>
              </a:rPr>
              <a:t> </a:t>
            </a:r>
            <a:r>
              <a:rPr sz="2100" spc="-10" dirty="0">
                <a:solidFill>
                  <a:srgbClr val="0000FF"/>
                </a:solidFill>
                <a:latin typeface="Arial"/>
                <a:cs typeface="Arial"/>
              </a:rPr>
              <a:t>date</a:t>
            </a:r>
            <a:endParaRPr sz="2100" dirty="0">
              <a:latin typeface="Arial"/>
              <a:cs typeface="Arial"/>
            </a:endParaRPr>
          </a:p>
          <a:p>
            <a:pPr marL="134708">
              <a:spcBef>
                <a:spcPts val="1071"/>
              </a:spcBef>
            </a:pPr>
            <a:r>
              <a:rPr sz="2100" spc="-10" dirty="0">
                <a:solidFill>
                  <a:srgbClr val="0000FF"/>
                </a:solidFill>
                <a:latin typeface="Arial"/>
                <a:cs typeface="Arial"/>
              </a:rPr>
              <a:t>04/05/2011</a:t>
            </a:r>
            <a:endParaRPr sz="2100" dirty="0">
              <a:latin typeface="Arial"/>
              <a:cs typeface="Arial"/>
            </a:endParaRPr>
          </a:p>
        </p:txBody>
      </p:sp>
      <p:sp>
        <p:nvSpPr>
          <p:cNvPr id="69" name="object 69"/>
          <p:cNvSpPr/>
          <p:nvPr/>
        </p:nvSpPr>
        <p:spPr>
          <a:xfrm>
            <a:off x="5197117"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70" name="object 70"/>
          <p:cNvSpPr/>
          <p:nvPr/>
        </p:nvSpPr>
        <p:spPr>
          <a:xfrm>
            <a:off x="5144919"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71" name="object 71"/>
          <p:cNvSpPr/>
          <p:nvPr/>
        </p:nvSpPr>
        <p:spPr>
          <a:xfrm>
            <a:off x="5875468" y="3868598"/>
            <a:ext cx="857720" cy="464331"/>
          </a:xfrm>
          <a:custGeom>
            <a:avLst/>
            <a:gdLst/>
            <a:ahLst/>
            <a:cxnLst/>
            <a:rect l="l" t="t" r="r" b="b"/>
            <a:pathLst>
              <a:path w="432435" h="234314">
                <a:moveTo>
                  <a:pt x="0" y="234002"/>
                </a:moveTo>
                <a:lnTo>
                  <a:pt x="0" y="0"/>
                </a:lnTo>
                <a:lnTo>
                  <a:pt x="432003" y="0"/>
                </a:lnTo>
                <a:lnTo>
                  <a:pt x="432003" y="234002"/>
                </a:lnTo>
                <a:lnTo>
                  <a:pt x="0" y="234002"/>
                </a:lnTo>
                <a:close/>
              </a:path>
            </a:pathLst>
          </a:custGeom>
          <a:ln w="10122">
            <a:solidFill>
              <a:srgbClr val="FFF200"/>
            </a:solidFill>
          </a:ln>
        </p:spPr>
        <p:txBody>
          <a:bodyPr wrap="square" lIns="0" tIns="0" rIns="0" bIns="0" rtlCol="0"/>
          <a:lstStyle/>
          <a:p>
            <a:endParaRPr/>
          </a:p>
        </p:txBody>
      </p:sp>
      <p:sp>
        <p:nvSpPr>
          <p:cNvPr id="72" name="object 72"/>
          <p:cNvSpPr/>
          <p:nvPr/>
        </p:nvSpPr>
        <p:spPr>
          <a:xfrm>
            <a:off x="2555114" y="3868598"/>
            <a:ext cx="964778" cy="464331"/>
          </a:xfrm>
          <a:custGeom>
            <a:avLst/>
            <a:gdLst/>
            <a:ahLst/>
            <a:cxnLst/>
            <a:rect l="l" t="t" r="r" b="b"/>
            <a:pathLst>
              <a:path w="486410" h="234314">
                <a:moveTo>
                  <a:pt x="0" y="234002"/>
                </a:moveTo>
                <a:lnTo>
                  <a:pt x="0" y="0"/>
                </a:lnTo>
                <a:lnTo>
                  <a:pt x="486003" y="0"/>
                </a:lnTo>
                <a:lnTo>
                  <a:pt x="486003" y="234002"/>
                </a:lnTo>
                <a:lnTo>
                  <a:pt x="0" y="234002"/>
                </a:lnTo>
                <a:close/>
              </a:path>
            </a:pathLst>
          </a:custGeom>
          <a:ln w="10122">
            <a:solidFill>
              <a:srgbClr val="FFF200"/>
            </a:solidFill>
          </a:ln>
        </p:spPr>
        <p:txBody>
          <a:bodyPr wrap="square" lIns="0" tIns="0" rIns="0" bIns="0" rtlCol="0"/>
          <a:lstStyle/>
          <a:p>
            <a:endParaRPr/>
          </a:p>
        </p:txBody>
      </p:sp>
      <p:sp>
        <p:nvSpPr>
          <p:cNvPr id="73" name="object 73"/>
          <p:cNvSpPr txBox="1"/>
          <p:nvPr/>
        </p:nvSpPr>
        <p:spPr>
          <a:xfrm>
            <a:off x="5958856" y="4808445"/>
            <a:ext cx="707886" cy="1413126"/>
          </a:xfrm>
          <a:prstGeom prst="rect">
            <a:avLst/>
          </a:prstGeom>
        </p:spPr>
        <p:txBody>
          <a:bodyPr vert="vert270" wrap="square" lIns="0" tIns="0" rIns="0" bIns="0" rtlCol="0">
            <a:spAutoFit/>
          </a:bodyPr>
          <a:lstStyle/>
          <a:p>
            <a:pPr algn="ctr">
              <a:lnSpc>
                <a:spcPts val="2280"/>
              </a:lnSpc>
            </a:pPr>
            <a:r>
              <a:rPr sz="2100" dirty="0">
                <a:solidFill>
                  <a:srgbClr val="0000FF"/>
                </a:solidFill>
                <a:latin typeface="Arial"/>
                <a:cs typeface="Arial"/>
              </a:rPr>
              <a:t>First</a:t>
            </a:r>
            <a:r>
              <a:rPr sz="2100" spc="129" dirty="0">
                <a:solidFill>
                  <a:srgbClr val="0000FF"/>
                </a:solidFill>
                <a:latin typeface="Arial"/>
                <a:cs typeface="Arial"/>
              </a:rPr>
              <a:t> </a:t>
            </a:r>
            <a:r>
              <a:rPr sz="2100" dirty="0">
                <a:solidFill>
                  <a:srgbClr val="0000FF"/>
                </a:solidFill>
                <a:latin typeface="Arial"/>
                <a:cs typeface="Arial"/>
              </a:rPr>
              <a:t>cluster</a:t>
            </a:r>
            <a:endParaRPr sz="2100" dirty="0">
              <a:latin typeface="Arial"/>
              <a:cs typeface="Arial"/>
            </a:endParaRPr>
          </a:p>
          <a:p>
            <a:pPr algn="ctr">
              <a:spcBef>
                <a:spcPts val="674"/>
              </a:spcBef>
            </a:pPr>
            <a:r>
              <a:rPr sz="2100" spc="-10" dirty="0">
                <a:solidFill>
                  <a:srgbClr val="0000FF"/>
                </a:solidFill>
                <a:latin typeface="Arial"/>
                <a:cs typeface="Arial"/>
              </a:rPr>
              <a:t>11840</a:t>
            </a:r>
            <a:endParaRPr sz="2100" dirty="0">
              <a:latin typeface="Arial"/>
              <a:cs typeface="Arial"/>
            </a:endParaRPr>
          </a:p>
        </p:txBody>
      </p:sp>
      <p:sp>
        <p:nvSpPr>
          <p:cNvPr id="74" name="object 74"/>
          <p:cNvSpPr/>
          <p:nvPr/>
        </p:nvSpPr>
        <p:spPr>
          <a:xfrm>
            <a:off x="3019247" y="4332309"/>
            <a:ext cx="3284787" cy="215178"/>
          </a:xfrm>
          <a:custGeom>
            <a:avLst/>
            <a:gdLst/>
            <a:ahLst/>
            <a:cxnLst/>
            <a:rect l="l" t="t" r="r" b="b"/>
            <a:pathLst>
              <a:path w="1656080" h="108585">
                <a:moveTo>
                  <a:pt x="0" y="0"/>
                </a:moveTo>
                <a:lnTo>
                  <a:pt x="0" y="108000"/>
                </a:lnTo>
                <a:lnTo>
                  <a:pt x="1656012" y="108000"/>
                </a:lnTo>
              </a:path>
            </a:pathLst>
          </a:custGeom>
          <a:ln w="10122">
            <a:solidFill>
              <a:srgbClr val="00AEEF"/>
            </a:solidFill>
          </a:ln>
        </p:spPr>
        <p:txBody>
          <a:bodyPr wrap="square" lIns="0" tIns="0" rIns="0" bIns="0" rtlCol="0"/>
          <a:lstStyle/>
          <a:p>
            <a:endParaRPr/>
          </a:p>
        </p:txBody>
      </p:sp>
      <p:sp>
        <p:nvSpPr>
          <p:cNvPr id="75" name="object 75"/>
          <p:cNvSpPr/>
          <p:nvPr/>
        </p:nvSpPr>
        <p:spPr>
          <a:xfrm>
            <a:off x="6303901"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76" name="object 76"/>
          <p:cNvSpPr/>
          <p:nvPr/>
        </p:nvSpPr>
        <p:spPr>
          <a:xfrm>
            <a:off x="6251703" y="4774774"/>
            <a:ext cx="104539" cy="49076"/>
          </a:xfrm>
          <a:custGeom>
            <a:avLst/>
            <a:gdLst/>
            <a:ahLst/>
            <a:cxnLst/>
            <a:rect l="l" t="t" r="r" b="b"/>
            <a:pathLst>
              <a:path w="52705"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77" name="object 77"/>
          <p:cNvSpPr/>
          <p:nvPr/>
        </p:nvSpPr>
        <p:spPr>
          <a:xfrm>
            <a:off x="6946550" y="3868598"/>
            <a:ext cx="1964826" cy="464331"/>
          </a:xfrm>
          <a:custGeom>
            <a:avLst/>
            <a:gdLst/>
            <a:ahLst/>
            <a:cxnLst/>
            <a:rect l="l" t="t" r="r" b="b"/>
            <a:pathLst>
              <a:path w="990600" h="234314">
                <a:moveTo>
                  <a:pt x="0" y="234002"/>
                </a:moveTo>
                <a:lnTo>
                  <a:pt x="0" y="0"/>
                </a:lnTo>
                <a:lnTo>
                  <a:pt x="990007" y="0"/>
                </a:lnTo>
                <a:lnTo>
                  <a:pt x="990007" y="234002"/>
                </a:lnTo>
                <a:lnTo>
                  <a:pt x="0" y="234002"/>
                </a:lnTo>
                <a:close/>
              </a:path>
            </a:pathLst>
          </a:custGeom>
          <a:ln w="10122">
            <a:solidFill>
              <a:srgbClr val="FFF200"/>
            </a:solidFill>
          </a:ln>
        </p:spPr>
        <p:txBody>
          <a:bodyPr wrap="square" lIns="0" tIns="0" rIns="0" bIns="0" rtlCol="0"/>
          <a:lstStyle/>
          <a:p>
            <a:endParaRPr/>
          </a:p>
        </p:txBody>
      </p:sp>
      <p:sp>
        <p:nvSpPr>
          <p:cNvPr id="78" name="object 78"/>
          <p:cNvSpPr txBox="1"/>
          <p:nvPr/>
        </p:nvSpPr>
        <p:spPr>
          <a:xfrm>
            <a:off x="7440436" y="5147389"/>
            <a:ext cx="1682698" cy="669213"/>
          </a:xfrm>
          <a:prstGeom prst="rect">
            <a:avLst/>
          </a:prstGeom>
        </p:spPr>
        <p:txBody>
          <a:bodyPr vert="horz" wrap="square" lIns="0" tIns="22661" rIns="0" bIns="0" rtlCol="0">
            <a:spAutoFit/>
          </a:bodyPr>
          <a:lstStyle/>
          <a:p>
            <a:pPr marL="25179">
              <a:spcBef>
                <a:spcPts val="178"/>
              </a:spcBef>
            </a:pPr>
            <a:r>
              <a:rPr sz="2100" dirty="0">
                <a:solidFill>
                  <a:srgbClr val="0000FF"/>
                </a:solidFill>
                <a:latin typeface="Arial"/>
                <a:cs typeface="Arial"/>
              </a:rPr>
              <a:t>File size :2749</a:t>
            </a:r>
            <a:endParaRPr sz="2100" dirty="0">
              <a:latin typeface="Arial"/>
              <a:cs typeface="Arial"/>
            </a:endParaRPr>
          </a:p>
        </p:txBody>
      </p:sp>
      <p:sp>
        <p:nvSpPr>
          <p:cNvPr id="79" name="object 79"/>
          <p:cNvSpPr/>
          <p:nvPr/>
        </p:nvSpPr>
        <p:spPr>
          <a:xfrm>
            <a:off x="7946227" y="4332308"/>
            <a:ext cx="0" cy="481946"/>
          </a:xfrm>
          <a:custGeom>
            <a:avLst/>
            <a:gdLst/>
            <a:ahLst/>
            <a:cxnLst/>
            <a:rect l="l" t="t" r="r" b="b"/>
            <a:pathLst>
              <a:path h="243205">
                <a:moveTo>
                  <a:pt x="0" y="0"/>
                </a:moveTo>
                <a:lnTo>
                  <a:pt x="0" y="243018"/>
                </a:lnTo>
              </a:path>
            </a:pathLst>
          </a:custGeom>
          <a:ln w="10122">
            <a:solidFill>
              <a:srgbClr val="00AEEF"/>
            </a:solidFill>
          </a:ln>
        </p:spPr>
        <p:txBody>
          <a:bodyPr wrap="square" lIns="0" tIns="0" rIns="0" bIns="0" rtlCol="0"/>
          <a:lstStyle/>
          <a:p>
            <a:endParaRPr/>
          </a:p>
        </p:txBody>
      </p:sp>
      <p:sp>
        <p:nvSpPr>
          <p:cNvPr id="80" name="object 80"/>
          <p:cNvSpPr/>
          <p:nvPr/>
        </p:nvSpPr>
        <p:spPr>
          <a:xfrm>
            <a:off x="7894029" y="477477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8097">
            <a:solidFill>
              <a:srgbClr val="00AEEF"/>
            </a:solidFill>
          </a:ln>
        </p:spPr>
        <p:txBody>
          <a:bodyPr wrap="square" lIns="0" tIns="0" rIns="0" bIns="0" rtlCol="0"/>
          <a:lstStyle/>
          <a:p>
            <a:endParaRPr/>
          </a:p>
        </p:txBody>
      </p:sp>
      <p:sp>
        <p:nvSpPr>
          <p:cNvPr id="82" name="Rectangle 8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83" name="Rectangle 8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2</a:t>
            </a:r>
          </a:p>
        </p:txBody>
      </p:sp>
      <p:sp>
        <p:nvSpPr>
          <p:cNvPr id="84" name="object 40"/>
          <p:cNvSpPr txBox="1"/>
          <p:nvPr/>
        </p:nvSpPr>
        <p:spPr>
          <a:xfrm>
            <a:off x="4706767" y="2201151"/>
            <a:ext cx="1481177" cy="346048"/>
          </a:xfrm>
          <a:prstGeom prst="rect">
            <a:avLst/>
          </a:prstGeom>
        </p:spPr>
        <p:txBody>
          <a:bodyPr vert="horz" wrap="square" lIns="0" tIns="22661" rIns="0" bIns="0" rtlCol="0">
            <a:spAutoFit/>
          </a:bodyPr>
          <a:lstStyle/>
          <a:p>
            <a:pPr marL="25179">
              <a:spcBef>
                <a:spcPts val="178"/>
              </a:spcBef>
            </a:pPr>
            <a:r>
              <a:rPr sz="2100" b="1" spc="-99" dirty="0">
                <a:solidFill>
                  <a:srgbClr val="0000FF"/>
                </a:solidFill>
                <a:latin typeface="Arial"/>
                <a:cs typeface="Arial"/>
              </a:rPr>
              <a:t>M</a:t>
            </a:r>
            <a:r>
              <a:rPr lang="en-US" sz="2100" b="1" spc="-99" dirty="0">
                <a:solidFill>
                  <a:srgbClr val="0000FF"/>
                </a:solidFill>
                <a:latin typeface="Arial"/>
                <a:cs typeface="Arial"/>
              </a:rPr>
              <a:t>ở</a:t>
            </a:r>
            <a:r>
              <a:rPr sz="2100" b="1" spc="-99" dirty="0">
                <a:solidFill>
                  <a:srgbClr val="0000FF"/>
                </a:solidFill>
                <a:latin typeface="Arial"/>
                <a:cs typeface="Arial"/>
              </a:rPr>
              <a:t>  </a:t>
            </a:r>
            <a:r>
              <a:rPr sz="2100" b="1" spc="-109" dirty="0">
                <a:solidFill>
                  <a:srgbClr val="0000FF"/>
                </a:solidFill>
                <a:latin typeface="Arial"/>
                <a:cs typeface="Arial"/>
              </a:rPr>
              <a:t>r</a:t>
            </a:r>
            <a:r>
              <a:rPr lang="en-US" sz="2100" b="1" spc="-109" dirty="0">
                <a:solidFill>
                  <a:srgbClr val="0000FF"/>
                </a:solidFill>
                <a:latin typeface="Arial"/>
                <a:cs typeface="Arial"/>
              </a:rPr>
              <a:t>ộ</a:t>
            </a:r>
            <a:r>
              <a:rPr sz="2100" b="1" spc="-109" dirty="0">
                <a:solidFill>
                  <a:srgbClr val="0000FF"/>
                </a:solidFill>
                <a:latin typeface="Arial"/>
                <a:cs typeface="Arial"/>
              </a:rPr>
              <a:t>ng:</a:t>
            </a:r>
            <a:r>
              <a:rPr sz="2100" b="1" spc="-238" dirty="0">
                <a:solidFill>
                  <a:srgbClr val="0000FF"/>
                </a:solidFill>
                <a:latin typeface="Arial"/>
                <a:cs typeface="Arial"/>
              </a:rPr>
              <a:t> </a:t>
            </a:r>
            <a:r>
              <a:rPr sz="2100" spc="-188" dirty="0">
                <a:solidFill>
                  <a:srgbClr val="0000FF"/>
                </a:solidFill>
                <a:latin typeface="Arial"/>
                <a:cs typeface="Arial"/>
              </a:rPr>
              <a:t>C</a:t>
            </a:r>
            <a:endParaRPr sz="2100" dirty="0">
              <a:latin typeface="Arial"/>
              <a:cs typeface="Arial"/>
            </a:endParaRPr>
          </a:p>
        </p:txBody>
      </p:sp>
      <p:sp>
        <p:nvSpPr>
          <p:cNvPr id="85" name="object 44"/>
          <p:cNvSpPr txBox="1"/>
          <p:nvPr/>
        </p:nvSpPr>
        <p:spPr>
          <a:xfrm>
            <a:off x="6473549" y="1587676"/>
            <a:ext cx="589905" cy="924886"/>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Lư</a:t>
            </a:r>
            <a:r>
              <a:rPr sz="2100" dirty="0">
                <a:solidFill>
                  <a:srgbClr val="0000FF"/>
                </a:solidFill>
                <a:latin typeface="Arial"/>
                <a:cs typeface="Arial"/>
              </a:rPr>
              <a:t>u</a:t>
            </a:r>
            <a:r>
              <a:rPr sz="2100" spc="129" dirty="0">
                <a:solidFill>
                  <a:srgbClr val="0000FF"/>
                </a:solidFill>
                <a:latin typeface="Arial"/>
                <a:cs typeface="Arial"/>
              </a:rPr>
              <a:t> </a:t>
            </a:r>
            <a:r>
              <a:rPr sz="2100" dirty="0">
                <a:solidFill>
                  <a:srgbClr val="0000FF"/>
                </a:solidFill>
                <a:latin typeface="Arial"/>
                <a:cs typeface="Arial"/>
              </a:rPr>
              <a:t>tr</a:t>
            </a:r>
            <a:r>
              <a:rPr lang="en-US" sz="2100" dirty="0">
                <a:solidFill>
                  <a:srgbClr val="0000FF"/>
                </a:solidFill>
                <a:latin typeface="Arial"/>
                <a:cs typeface="Arial"/>
              </a:rPr>
              <a:t>ữ</a:t>
            </a:r>
            <a:endParaRPr sz="2100" dirty="0">
              <a:latin typeface="Arial"/>
              <a:cs typeface="Arial"/>
            </a:endParaRPr>
          </a:p>
        </p:txBody>
      </p:sp>
      <p:sp>
        <p:nvSpPr>
          <p:cNvPr id="86" name="object 48"/>
          <p:cNvSpPr txBox="1"/>
          <p:nvPr/>
        </p:nvSpPr>
        <p:spPr>
          <a:xfrm>
            <a:off x="7515688" y="1587676"/>
            <a:ext cx="294953" cy="854472"/>
          </a:xfrm>
          <a:prstGeom prst="rect">
            <a:avLst/>
          </a:prstGeom>
        </p:spPr>
        <p:txBody>
          <a:bodyPr vert="vert270" wrap="square" lIns="0" tIns="0" rIns="0" bIns="0" rtlCol="0">
            <a:spAutoFit/>
          </a:bodyPr>
          <a:lstStyle/>
          <a:p>
            <a:pPr marL="25179">
              <a:lnSpc>
                <a:spcPts val="2280"/>
              </a:lnSpc>
            </a:pPr>
            <a:r>
              <a:rPr sz="2100" spc="-10" dirty="0">
                <a:solidFill>
                  <a:srgbClr val="0000FF"/>
                </a:solidFill>
                <a:latin typeface="Arial"/>
                <a:cs typeface="Arial"/>
              </a:rPr>
              <a:t>600ms</a:t>
            </a:r>
            <a:endParaRPr sz="2100" dirty="0">
              <a:latin typeface="Arial"/>
              <a:cs typeface="Arial"/>
            </a:endParaRPr>
          </a:p>
        </p:txBody>
      </p:sp>
      <p:sp>
        <p:nvSpPr>
          <p:cNvPr id="87" name="object 52"/>
          <p:cNvSpPr txBox="1"/>
          <p:nvPr/>
        </p:nvSpPr>
        <p:spPr>
          <a:xfrm>
            <a:off x="8163803" y="1295400"/>
            <a:ext cx="589905" cy="1449697"/>
          </a:xfrm>
          <a:prstGeom prst="rect">
            <a:avLst/>
          </a:prstGeom>
        </p:spPr>
        <p:txBody>
          <a:bodyPr vert="vert270" wrap="square" lIns="0" tIns="1259" rIns="0" bIns="0" rtlCol="0">
            <a:spAutoFit/>
          </a:bodyPr>
          <a:lstStyle/>
          <a:p>
            <a:pPr marL="50358" marR="10072" indent="-26438">
              <a:lnSpc>
                <a:spcPts val="2280"/>
              </a:lnSpc>
              <a:spcBef>
                <a:spcPts val="10"/>
              </a:spcBef>
            </a:pPr>
            <a:r>
              <a:rPr sz="2100" spc="-10" dirty="0">
                <a:solidFill>
                  <a:srgbClr val="0000FF"/>
                </a:solidFill>
                <a:latin typeface="Arial"/>
                <a:cs typeface="Arial"/>
              </a:rPr>
              <a:t>Creat</a:t>
            </a:r>
            <a:r>
              <a:rPr sz="2100" dirty="0">
                <a:solidFill>
                  <a:srgbClr val="0000FF"/>
                </a:solidFill>
                <a:latin typeface="Arial"/>
                <a:cs typeface="Arial"/>
              </a:rPr>
              <a:t>e</a:t>
            </a:r>
            <a:r>
              <a:rPr sz="2100" spc="129" dirty="0">
                <a:solidFill>
                  <a:srgbClr val="0000FF"/>
                </a:solidFill>
                <a:latin typeface="Arial"/>
                <a:cs typeface="Arial"/>
              </a:rPr>
              <a:t> </a:t>
            </a:r>
            <a:r>
              <a:rPr sz="2100" dirty="0">
                <a:solidFill>
                  <a:srgbClr val="0000FF"/>
                </a:solidFill>
                <a:latin typeface="Arial"/>
                <a:cs typeface="Arial"/>
              </a:rPr>
              <a:t>time </a:t>
            </a:r>
            <a:r>
              <a:rPr sz="2100" spc="-10" dirty="0">
                <a:solidFill>
                  <a:srgbClr val="0000FF"/>
                </a:solidFill>
                <a:latin typeface="Arial"/>
                <a:cs typeface="Arial"/>
              </a:rPr>
              <a:t>11h28m12s</a:t>
            </a:r>
            <a:endParaRPr sz="2100" dirty="0">
              <a:latin typeface="Arial"/>
              <a:cs typeface="Arial"/>
            </a:endParaRPr>
          </a:p>
        </p:txBody>
      </p:sp>
    </p:spTree>
    <p:extLst>
      <p:ext uri="{BB962C8B-B14F-4D97-AF65-F5344CB8AC3E}">
        <p14:creationId xmlns:p14="http://schemas.microsoft.com/office/powerpoint/2010/main" val="221494990"/>
      </p:ext>
    </p:extLst>
  </p:cSld>
  <p:clrMapOvr>
    <a:masterClrMapping/>
  </p:clrMapOvr>
  <p:transition>
    <p:cut/>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438358" y="3345073"/>
            <a:ext cx="8568843" cy="2568359"/>
          </a:xfrm>
          <a:prstGeom prst="rect">
            <a:avLst/>
          </a:prstGeom>
          <a:blipFill>
            <a:blip r:embed="rId2" cstate="print"/>
            <a:stretch>
              <a:fillRect/>
            </a:stretch>
          </a:blipFill>
        </p:spPr>
        <p:txBody>
          <a:bodyPr wrap="square" lIns="0" tIns="0" rIns="0" bIns="0" rtlCol="0"/>
          <a:lstStyle/>
          <a:p>
            <a:endParaRPr/>
          </a:p>
        </p:txBody>
      </p:sp>
      <p:sp>
        <p:nvSpPr>
          <p:cNvPr id="31" name="Rectangle 3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3</a:t>
            </a:r>
          </a:p>
        </p:txBody>
      </p:sp>
    </p:spTree>
    <p:extLst>
      <p:ext uri="{BB962C8B-B14F-4D97-AF65-F5344CB8AC3E}">
        <p14:creationId xmlns:p14="http://schemas.microsoft.com/office/powerpoint/2010/main" val="2440529231"/>
      </p:ext>
    </p:extLst>
  </p:cSld>
  <p:clrMapOvr>
    <a:masterClrMapping/>
  </p:clrMapOvr>
  <p:transition>
    <p:cu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574285" y="3257939"/>
            <a:ext cx="8568843" cy="2568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574334" y="3279413"/>
            <a:ext cx="8569666" cy="756268"/>
          </a:xfrm>
          <a:custGeom>
            <a:avLst/>
            <a:gdLst/>
            <a:ahLst/>
            <a:cxnLst/>
            <a:rect l="l" t="t" r="r" b="b"/>
            <a:pathLst>
              <a:path w="4320540" h="381635">
                <a:moveTo>
                  <a:pt x="0" y="381602"/>
                </a:moveTo>
                <a:lnTo>
                  <a:pt x="0" y="0"/>
                </a:lnTo>
                <a:lnTo>
                  <a:pt x="4320032" y="0"/>
                </a:lnTo>
                <a:lnTo>
                  <a:pt x="4320032" y="381602"/>
                </a:lnTo>
                <a:lnTo>
                  <a:pt x="0" y="381602"/>
                </a:lnTo>
                <a:close/>
              </a:path>
            </a:pathLst>
          </a:custGeom>
          <a:ln w="10122">
            <a:solidFill>
              <a:srgbClr val="FFF200"/>
            </a:solidFill>
          </a:ln>
        </p:spPr>
        <p:txBody>
          <a:bodyPr wrap="square" lIns="0" tIns="0" rIns="0" bIns="0" rtlCol="0"/>
          <a:lstStyle/>
          <a:p>
            <a:endParaRPr/>
          </a:p>
        </p:txBody>
      </p:sp>
      <p:sp>
        <p:nvSpPr>
          <p:cNvPr id="33" name="object 33"/>
          <p:cNvSpPr/>
          <p:nvPr/>
        </p:nvSpPr>
        <p:spPr>
          <a:xfrm>
            <a:off x="6572397" y="3258009"/>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34" name="object 34"/>
          <p:cNvSpPr/>
          <p:nvPr/>
        </p:nvSpPr>
        <p:spPr>
          <a:xfrm>
            <a:off x="517211" y="3258009"/>
            <a:ext cx="429491" cy="429097"/>
          </a:xfrm>
          <a:custGeom>
            <a:avLst/>
            <a:gdLst/>
            <a:ahLst/>
            <a:cxnLst/>
            <a:rect l="l" t="t" r="r" b="b"/>
            <a:pathLst>
              <a:path w="216534"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35" name="object 35"/>
          <p:cNvSpPr/>
          <p:nvPr/>
        </p:nvSpPr>
        <p:spPr>
          <a:xfrm>
            <a:off x="6294742" y="2703213"/>
            <a:ext cx="350142" cy="698383"/>
          </a:xfrm>
          <a:custGeom>
            <a:avLst/>
            <a:gdLst/>
            <a:ahLst/>
            <a:cxnLst/>
            <a:rect l="l" t="t" r="r" b="b"/>
            <a:pathLst>
              <a:path w="176529" h="352425">
                <a:moveTo>
                  <a:pt x="175984" y="351967"/>
                </a:moveTo>
                <a:lnTo>
                  <a:pt x="0" y="0"/>
                </a:lnTo>
              </a:path>
            </a:pathLst>
          </a:custGeom>
          <a:ln w="19050">
            <a:solidFill>
              <a:srgbClr val="31EF63"/>
            </a:solidFill>
          </a:ln>
        </p:spPr>
        <p:txBody>
          <a:bodyPr wrap="square" lIns="0" tIns="0" rIns="0" bIns="0" rtlCol="0"/>
          <a:lstStyle/>
          <a:p>
            <a:endParaRPr/>
          </a:p>
        </p:txBody>
      </p:sp>
      <p:sp>
        <p:nvSpPr>
          <p:cNvPr id="36" name="object 36"/>
          <p:cNvSpPr/>
          <p:nvPr/>
        </p:nvSpPr>
        <p:spPr>
          <a:xfrm>
            <a:off x="6265562" y="2694466"/>
            <a:ext cx="94463" cy="67951"/>
          </a:xfrm>
          <a:custGeom>
            <a:avLst/>
            <a:gdLst/>
            <a:ahLst/>
            <a:cxnLst/>
            <a:rect l="l" t="t" r="r" b="b"/>
            <a:pathLst>
              <a:path w="47625" h="34290">
                <a:moveTo>
                  <a:pt x="0" y="33835"/>
                </a:moveTo>
                <a:lnTo>
                  <a:pt x="5470" y="26790"/>
                </a:lnTo>
                <a:lnTo>
                  <a:pt x="9562" y="16642"/>
                </a:lnTo>
                <a:lnTo>
                  <a:pt x="11999" y="6631"/>
                </a:lnTo>
                <a:lnTo>
                  <a:pt x="12505" y="0"/>
                </a:lnTo>
                <a:lnTo>
                  <a:pt x="18113" y="3574"/>
                </a:lnTo>
                <a:lnTo>
                  <a:pt x="27584" y="7631"/>
                </a:lnTo>
                <a:lnTo>
                  <a:pt x="38157" y="10447"/>
                </a:lnTo>
                <a:lnTo>
                  <a:pt x="47076" y="10298"/>
                </a:lnTo>
              </a:path>
            </a:pathLst>
          </a:custGeom>
          <a:ln w="8097">
            <a:solidFill>
              <a:srgbClr val="00AEEF"/>
            </a:solidFill>
          </a:ln>
        </p:spPr>
        <p:txBody>
          <a:bodyPr wrap="square" lIns="0" tIns="0" rIns="0" bIns="0" rtlCol="0"/>
          <a:lstStyle/>
          <a:p>
            <a:endParaRPr/>
          </a:p>
        </p:txBody>
      </p:sp>
      <p:sp>
        <p:nvSpPr>
          <p:cNvPr id="37" name="object 37"/>
          <p:cNvSpPr/>
          <p:nvPr/>
        </p:nvSpPr>
        <p:spPr>
          <a:xfrm>
            <a:off x="931361" y="2696243"/>
            <a:ext cx="1341372" cy="776401"/>
          </a:xfrm>
          <a:custGeom>
            <a:avLst/>
            <a:gdLst/>
            <a:ahLst/>
            <a:cxnLst/>
            <a:rect l="l" t="t" r="r" b="b"/>
            <a:pathLst>
              <a:path w="676275" h="391794">
                <a:moveTo>
                  <a:pt x="0" y="391484"/>
                </a:moveTo>
                <a:lnTo>
                  <a:pt x="676200" y="0"/>
                </a:lnTo>
              </a:path>
            </a:pathLst>
          </a:custGeom>
          <a:ln w="19050">
            <a:solidFill>
              <a:srgbClr val="31EF63"/>
            </a:solidFill>
          </a:ln>
        </p:spPr>
        <p:txBody>
          <a:bodyPr wrap="square" lIns="0" tIns="0" rIns="0" bIns="0" rtlCol="0"/>
          <a:lstStyle/>
          <a:p>
            <a:endParaRPr/>
          </a:p>
        </p:txBody>
      </p:sp>
      <p:sp>
        <p:nvSpPr>
          <p:cNvPr id="38" name="object 38"/>
          <p:cNvSpPr/>
          <p:nvPr/>
        </p:nvSpPr>
        <p:spPr>
          <a:xfrm>
            <a:off x="2212321" y="2670611"/>
            <a:ext cx="69273" cy="91859"/>
          </a:xfrm>
          <a:custGeom>
            <a:avLst/>
            <a:gdLst/>
            <a:ahLst/>
            <a:cxnLst/>
            <a:rect l="l" t="t" r="r" b="b"/>
            <a:pathLst>
              <a:path w="34925" h="46355">
                <a:moveTo>
                  <a:pt x="0" y="0"/>
                </a:moveTo>
                <a:lnTo>
                  <a:pt x="7395" y="5049"/>
                </a:lnTo>
                <a:lnTo>
                  <a:pt x="17815" y="8526"/>
                </a:lnTo>
                <a:lnTo>
                  <a:pt x="27995" y="10354"/>
                </a:lnTo>
                <a:lnTo>
                  <a:pt x="34671" y="10453"/>
                </a:lnTo>
                <a:lnTo>
                  <a:pt x="31433" y="16293"/>
                </a:lnTo>
                <a:lnTo>
                  <a:pt x="27949" y="26031"/>
                </a:lnTo>
                <a:lnTo>
                  <a:pt x="25776" y="36799"/>
                </a:lnTo>
                <a:lnTo>
                  <a:pt x="26473" y="45726"/>
                </a:lnTo>
              </a:path>
            </a:pathLst>
          </a:custGeom>
          <a:ln w="8128">
            <a:solidFill>
              <a:srgbClr val="00AEEF"/>
            </a:solidFill>
          </a:ln>
        </p:spPr>
        <p:txBody>
          <a:bodyPr wrap="square" lIns="0" tIns="0" rIns="0" bIns="0" rtlCol="0"/>
          <a:lstStyle/>
          <a:p>
            <a:endParaRPr/>
          </a:p>
        </p:txBody>
      </p:sp>
      <p:sp>
        <p:nvSpPr>
          <p:cNvPr id="39" name="object 39"/>
          <p:cNvSpPr/>
          <p:nvPr/>
        </p:nvSpPr>
        <p:spPr>
          <a:xfrm>
            <a:off x="4430231" y="3293678"/>
            <a:ext cx="857720" cy="392605"/>
          </a:xfrm>
          <a:custGeom>
            <a:avLst/>
            <a:gdLst/>
            <a:ahLst/>
            <a:cxnLst/>
            <a:rect l="l" t="t" r="r" b="b"/>
            <a:pathLst>
              <a:path w="432435" h="198119">
                <a:moveTo>
                  <a:pt x="0" y="198001"/>
                </a:moveTo>
                <a:lnTo>
                  <a:pt x="0" y="0"/>
                </a:lnTo>
                <a:lnTo>
                  <a:pt x="432003" y="0"/>
                </a:lnTo>
                <a:lnTo>
                  <a:pt x="432003" y="198001"/>
                </a:lnTo>
                <a:lnTo>
                  <a:pt x="0" y="198001"/>
                </a:lnTo>
                <a:close/>
              </a:path>
            </a:pathLst>
          </a:custGeom>
          <a:ln w="10122">
            <a:solidFill>
              <a:srgbClr val="FFF200"/>
            </a:solidFill>
          </a:ln>
        </p:spPr>
        <p:txBody>
          <a:bodyPr wrap="square" lIns="0" tIns="0" rIns="0" bIns="0" rtlCol="0"/>
          <a:lstStyle/>
          <a:p>
            <a:endParaRPr/>
          </a:p>
        </p:txBody>
      </p:sp>
      <p:sp>
        <p:nvSpPr>
          <p:cNvPr id="40" name="object 40"/>
          <p:cNvSpPr/>
          <p:nvPr/>
        </p:nvSpPr>
        <p:spPr>
          <a:xfrm>
            <a:off x="4858664" y="3050250"/>
            <a:ext cx="555441" cy="208886"/>
          </a:xfrm>
          <a:custGeom>
            <a:avLst/>
            <a:gdLst/>
            <a:ahLst/>
            <a:cxnLst/>
            <a:rect l="l" t="t" r="r" b="b"/>
            <a:pathLst>
              <a:path w="280035" h="105410">
                <a:moveTo>
                  <a:pt x="0" y="104841"/>
                </a:moveTo>
                <a:lnTo>
                  <a:pt x="279576" y="0"/>
                </a:lnTo>
              </a:path>
            </a:pathLst>
          </a:custGeom>
          <a:ln w="19050">
            <a:solidFill>
              <a:srgbClr val="31EF63"/>
            </a:solidFill>
          </a:ln>
        </p:spPr>
        <p:txBody>
          <a:bodyPr wrap="square" lIns="0" tIns="0" rIns="0" bIns="0" rtlCol="0"/>
          <a:lstStyle/>
          <a:p>
            <a:endParaRPr/>
          </a:p>
        </p:txBody>
      </p:sp>
      <p:sp>
        <p:nvSpPr>
          <p:cNvPr id="41" name="object 41"/>
          <p:cNvSpPr/>
          <p:nvPr/>
        </p:nvSpPr>
        <p:spPr>
          <a:xfrm>
            <a:off x="5358121" y="3015096"/>
            <a:ext cx="65494" cy="98151"/>
          </a:xfrm>
          <a:custGeom>
            <a:avLst/>
            <a:gdLst/>
            <a:ahLst/>
            <a:cxnLst/>
            <a:rect l="l" t="t" r="r" b="b"/>
            <a:pathLst>
              <a:path w="33019" h="49530">
                <a:moveTo>
                  <a:pt x="0" y="0"/>
                </a:moveTo>
                <a:lnTo>
                  <a:pt x="6444" y="6188"/>
                </a:lnTo>
                <a:lnTo>
                  <a:pt x="16125" y="11328"/>
                </a:lnTo>
                <a:lnTo>
                  <a:pt x="25841" y="14805"/>
                </a:lnTo>
                <a:lnTo>
                  <a:pt x="32394" y="16004"/>
                </a:lnTo>
                <a:lnTo>
                  <a:pt x="28246" y="21216"/>
                </a:lnTo>
                <a:lnTo>
                  <a:pt x="23211" y="30225"/>
                </a:lnTo>
                <a:lnTo>
                  <a:pt x="19297" y="40463"/>
                </a:lnTo>
                <a:lnTo>
                  <a:pt x="18511" y="49363"/>
                </a:lnTo>
              </a:path>
            </a:pathLst>
          </a:custGeom>
          <a:ln w="8110">
            <a:solidFill>
              <a:srgbClr val="00AEEF"/>
            </a:solidFill>
          </a:ln>
        </p:spPr>
        <p:txBody>
          <a:bodyPr wrap="square" lIns="0" tIns="0" rIns="0" bIns="0" rtlCol="0"/>
          <a:lstStyle/>
          <a:p>
            <a:endParaRPr/>
          </a:p>
        </p:txBody>
      </p:sp>
      <p:sp>
        <p:nvSpPr>
          <p:cNvPr id="42" name="object 42"/>
          <p:cNvSpPr/>
          <p:nvPr/>
        </p:nvSpPr>
        <p:spPr>
          <a:xfrm>
            <a:off x="574334" y="4149759"/>
            <a:ext cx="8569666" cy="785210"/>
          </a:xfrm>
          <a:custGeom>
            <a:avLst/>
            <a:gdLst/>
            <a:ahLst/>
            <a:cxnLst/>
            <a:rect l="l" t="t" r="r" b="b"/>
            <a:pathLst>
              <a:path w="4320540" h="396239">
                <a:moveTo>
                  <a:pt x="0" y="396002"/>
                </a:moveTo>
                <a:lnTo>
                  <a:pt x="0" y="0"/>
                </a:lnTo>
                <a:lnTo>
                  <a:pt x="4320032" y="0"/>
                </a:lnTo>
                <a:lnTo>
                  <a:pt x="4320032" y="396002"/>
                </a:lnTo>
                <a:lnTo>
                  <a:pt x="0" y="396002"/>
                </a:lnTo>
                <a:close/>
              </a:path>
            </a:pathLst>
          </a:custGeom>
          <a:ln w="10122">
            <a:solidFill>
              <a:srgbClr val="FFF200"/>
            </a:solidFill>
          </a:ln>
        </p:spPr>
        <p:txBody>
          <a:bodyPr wrap="square" lIns="0" tIns="0" rIns="0" bIns="0" rtlCol="0"/>
          <a:lstStyle/>
          <a:p>
            <a:endParaRPr/>
          </a:p>
        </p:txBody>
      </p:sp>
      <p:sp>
        <p:nvSpPr>
          <p:cNvPr id="43" name="object 43"/>
          <p:cNvSpPr/>
          <p:nvPr/>
        </p:nvSpPr>
        <p:spPr>
          <a:xfrm>
            <a:off x="6572397" y="4114089"/>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4" name="object 44"/>
          <p:cNvSpPr/>
          <p:nvPr/>
        </p:nvSpPr>
        <p:spPr>
          <a:xfrm>
            <a:off x="517211" y="4114089"/>
            <a:ext cx="429491" cy="429097"/>
          </a:xfrm>
          <a:custGeom>
            <a:avLst/>
            <a:gdLst/>
            <a:ahLst/>
            <a:cxnLst/>
            <a:rect l="l" t="t" r="r" b="b"/>
            <a:pathLst>
              <a:path w="216534"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45" name="object 45"/>
          <p:cNvSpPr txBox="1"/>
          <p:nvPr/>
        </p:nvSpPr>
        <p:spPr>
          <a:xfrm>
            <a:off x="1172850" y="1737454"/>
            <a:ext cx="5702898" cy="1341192"/>
          </a:xfrm>
          <a:prstGeom prst="rect">
            <a:avLst/>
          </a:prstGeom>
        </p:spPr>
        <p:txBody>
          <a:bodyPr vert="horz" wrap="square" lIns="0" tIns="22661" rIns="0" bIns="0" rtlCol="0">
            <a:spAutoFit/>
          </a:bodyPr>
          <a:lstStyle/>
          <a:p>
            <a:pPr marL="1626563" marR="10072" indent="-35251">
              <a:lnSpc>
                <a:spcPct val="150300"/>
              </a:lnSpc>
              <a:spcBef>
                <a:spcPts val="1646"/>
              </a:spcBef>
            </a:pPr>
            <a:r>
              <a:rPr sz="2100" dirty="0">
                <a:solidFill>
                  <a:srgbClr val="0000FF"/>
                </a:solidFill>
                <a:latin typeface="Arial"/>
                <a:cs typeface="Arial"/>
              </a:rPr>
              <a:t>Ph</a:t>
            </a:r>
            <a:r>
              <a:rPr lang="en-US" sz="2100" dirty="0">
                <a:solidFill>
                  <a:srgbClr val="0000FF"/>
                </a:solidFill>
                <a:latin typeface="Arial"/>
                <a:cs typeface="Arial"/>
              </a:rPr>
              <a:t>ầ</a:t>
            </a:r>
            <a:r>
              <a:rPr sz="2100" dirty="0">
                <a:solidFill>
                  <a:srgbClr val="0000FF"/>
                </a:solidFill>
                <a:latin typeface="Arial"/>
                <a:cs typeface="Arial"/>
              </a:rPr>
              <a:t>n t</a:t>
            </a:r>
            <a:r>
              <a:rPr lang="en-US" sz="2100" dirty="0">
                <a:solidFill>
                  <a:srgbClr val="0000FF"/>
                </a:solidFill>
                <a:latin typeface="Arial"/>
                <a:cs typeface="Arial"/>
              </a:rPr>
              <a:t>ử</a:t>
            </a:r>
            <a:r>
              <a:rPr sz="2100" dirty="0">
                <a:solidFill>
                  <a:srgbClr val="0000FF"/>
                </a:solidFill>
                <a:latin typeface="Arial"/>
                <a:cs typeface="Arial"/>
              </a:rPr>
              <a:t> LFN</a:t>
            </a:r>
            <a:r>
              <a:rPr sz="2100" dirty="0">
                <a:solidFill>
                  <a:srgbClr val="0000FF"/>
                </a:solidFill>
                <a:latin typeface="Tahoma"/>
                <a:cs typeface="Tahoma"/>
              </a:rPr>
              <a:t># </a:t>
            </a:r>
            <a:r>
              <a:rPr sz="2100" dirty="0">
                <a:solidFill>
                  <a:srgbClr val="0000FF"/>
                </a:solidFill>
                <a:latin typeface="Arial"/>
                <a:cs typeface="Arial"/>
              </a:rPr>
              <a:t>1(</a:t>
            </a:r>
            <a:r>
              <a:rPr sz="2100" i="1" dirty="0">
                <a:solidFill>
                  <a:srgbClr val="0000FF"/>
                </a:solidFill>
                <a:latin typeface="Arial"/>
                <a:cs typeface="Arial"/>
              </a:rPr>
              <a:t>ReadBiosSecto</a:t>
            </a:r>
            <a:r>
              <a:rPr sz="2100" dirty="0">
                <a:solidFill>
                  <a:srgbClr val="0000FF"/>
                </a:solidFill>
                <a:latin typeface="Arial"/>
                <a:cs typeface="Arial"/>
              </a:rPr>
              <a:t>)  Ph</a:t>
            </a:r>
            <a:r>
              <a:rPr lang="en-US" sz="2100" dirty="0">
                <a:solidFill>
                  <a:srgbClr val="0000FF"/>
                </a:solidFill>
                <a:latin typeface="Arial"/>
                <a:cs typeface="Arial"/>
              </a:rPr>
              <a:t>ầ</a:t>
            </a:r>
            <a:r>
              <a:rPr sz="2100" dirty="0">
                <a:solidFill>
                  <a:srgbClr val="0000FF"/>
                </a:solidFill>
                <a:latin typeface="Arial"/>
                <a:cs typeface="Arial"/>
              </a:rPr>
              <a:t>n  t</a:t>
            </a:r>
            <a:r>
              <a:rPr lang="en-US" sz="2100" dirty="0">
                <a:solidFill>
                  <a:srgbClr val="0000FF"/>
                </a:solidFill>
                <a:latin typeface="Arial"/>
                <a:cs typeface="Arial"/>
              </a:rPr>
              <a:t>ử</a:t>
            </a:r>
            <a:r>
              <a:rPr sz="2100" dirty="0">
                <a:solidFill>
                  <a:srgbClr val="0000FF"/>
                </a:solidFill>
                <a:latin typeface="Arial"/>
                <a:cs typeface="Arial"/>
              </a:rPr>
              <a:t>  LFN</a:t>
            </a:r>
            <a:r>
              <a:rPr sz="2100" dirty="0">
                <a:solidFill>
                  <a:srgbClr val="0000FF"/>
                </a:solidFill>
                <a:latin typeface="Tahoma"/>
                <a:cs typeface="Tahoma"/>
              </a:rPr>
              <a:t>#</a:t>
            </a:r>
            <a:r>
              <a:rPr sz="2100" dirty="0">
                <a:solidFill>
                  <a:srgbClr val="0000FF"/>
                </a:solidFill>
                <a:latin typeface="Arial"/>
                <a:cs typeface="Arial"/>
              </a:rPr>
              <a:t>2 - LFN cu</a:t>
            </a:r>
            <a:r>
              <a:rPr lang="en-US" sz="2100" dirty="0">
                <a:solidFill>
                  <a:srgbClr val="0000FF"/>
                </a:solidFill>
                <a:latin typeface="Arial"/>
                <a:cs typeface="Arial"/>
              </a:rPr>
              <a:t>ố</a:t>
            </a:r>
            <a:r>
              <a:rPr sz="2100" dirty="0">
                <a:solidFill>
                  <a:srgbClr val="0000FF"/>
                </a:solidFill>
                <a:latin typeface="Arial"/>
                <a:cs typeface="Arial"/>
              </a:rPr>
              <a:t>i (</a:t>
            </a:r>
            <a:r>
              <a:rPr sz="2100" i="1" dirty="0">
                <a:solidFill>
                  <a:srgbClr val="0000FF"/>
                </a:solidFill>
                <a:latin typeface="Arial"/>
                <a:cs typeface="Arial"/>
              </a:rPr>
              <a:t>r.c </a:t>
            </a:r>
            <a:r>
              <a:rPr sz="2100" dirty="0">
                <a:solidFill>
                  <a:srgbClr val="0000FF"/>
                </a:solidFill>
                <a:latin typeface="Arial"/>
                <a:cs typeface="Arial"/>
              </a:rPr>
              <a:t>)</a:t>
            </a:r>
            <a:endParaRPr sz="2100" dirty="0">
              <a:latin typeface="Arial"/>
              <a:cs typeface="Arial"/>
            </a:endParaRPr>
          </a:p>
          <a:p>
            <a:pPr marL="1039894">
              <a:spcBef>
                <a:spcPts val="188"/>
              </a:spcBef>
            </a:pPr>
            <a:r>
              <a:rPr sz="2100" dirty="0">
                <a:solidFill>
                  <a:srgbClr val="0000FF"/>
                </a:solidFill>
                <a:latin typeface="Arial"/>
                <a:cs typeface="Arial"/>
              </a:rPr>
              <a:t>Ký t</a:t>
            </a:r>
            <a:r>
              <a:rPr lang="en-US" sz="2100" dirty="0">
                <a:solidFill>
                  <a:srgbClr val="0000FF"/>
                </a:solidFill>
                <a:latin typeface="Arial"/>
                <a:cs typeface="Arial"/>
              </a:rPr>
              <a:t>ự</a:t>
            </a:r>
            <a:r>
              <a:rPr sz="2100" dirty="0">
                <a:solidFill>
                  <a:srgbClr val="0000FF"/>
                </a:solidFill>
                <a:latin typeface="Arial"/>
                <a:cs typeface="Arial"/>
              </a:rPr>
              <a:t> sau  ký  t</a:t>
            </a:r>
            <a:r>
              <a:rPr lang="en-US" sz="2100" dirty="0">
                <a:solidFill>
                  <a:srgbClr val="0000FF"/>
                </a:solidFill>
                <a:latin typeface="Arial"/>
                <a:cs typeface="Arial"/>
              </a:rPr>
              <a:t>ự</a:t>
            </a:r>
            <a:r>
              <a:rPr sz="2100" dirty="0">
                <a:solidFill>
                  <a:srgbClr val="0000FF"/>
                </a:solidFill>
                <a:latin typeface="Arial"/>
                <a:cs typeface="Arial"/>
              </a:rPr>
              <a:t> cu</a:t>
            </a:r>
            <a:r>
              <a:rPr lang="en-US" sz="2100" dirty="0">
                <a:solidFill>
                  <a:srgbClr val="0000FF"/>
                </a:solidFill>
                <a:latin typeface="Arial"/>
                <a:cs typeface="Arial"/>
              </a:rPr>
              <a:t>ố</a:t>
            </a:r>
            <a:r>
              <a:rPr sz="2100" dirty="0">
                <a:solidFill>
                  <a:srgbClr val="0000FF"/>
                </a:solidFill>
                <a:latin typeface="Arial"/>
                <a:cs typeface="Arial"/>
              </a:rPr>
              <a:t>i  (0x00 00)</a:t>
            </a:r>
            <a:endParaRPr sz="2100" dirty="0">
              <a:latin typeface="Arial"/>
              <a:cs typeface="Arial"/>
            </a:endParaRPr>
          </a:p>
        </p:txBody>
      </p:sp>
      <p:sp>
        <p:nvSpPr>
          <p:cNvPr id="46" name="object 46"/>
          <p:cNvSpPr/>
          <p:nvPr/>
        </p:nvSpPr>
        <p:spPr>
          <a:xfrm>
            <a:off x="431523" y="2045229"/>
            <a:ext cx="2268367" cy="2283903"/>
          </a:xfrm>
          <a:custGeom>
            <a:avLst/>
            <a:gdLst/>
            <a:ahLst/>
            <a:cxnLst/>
            <a:rect l="l" t="t" r="r" b="b"/>
            <a:pathLst>
              <a:path w="1143635" h="1152525">
                <a:moveTo>
                  <a:pt x="36000" y="1152008"/>
                </a:moveTo>
                <a:lnTo>
                  <a:pt x="0" y="1152008"/>
                </a:lnTo>
                <a:lnTo>
                  <a:pt x="0" y="0"/>
                </a:lnTo>
                <a:lnTo>
                  <a:pt x="1143025" y="0"/>
                </a:lnTo>
              </a:path>
            </a:pathLst>
          </a:custGeom>
          <a:ln w="19050">
            <a:solidFill>
              <a:srgbClr val="31EF63"/>
            </a:solidFill>
          </a:ln>
        </p:spPr>
        <p:txBody>
          <a:bodyPr wrap="square" lIns="0" tIns="0" rIns="0" bIns="0" rtlCol="0"/>
          <a:lstStyle/>
          <a:p>
            <a:endParaRPr/>
          </a:p>
        </p:txBody>
      </p:sp>
      <p:sp>
        <p:nvSpPr>
          <p:cNvPr id="47" name="object 47"/>
          <p:cNvSpPr/>
          <p:nvPr/>
        </p:nvSpPr>
        <p:spPr>
          <a:xfrm>
            <a:off x="2659532" y="1993078"/>
            <a:ext cx="49121" cy="104443"/>
          </a:xfrm>
          <a:custGeom>
            <a:avLst/>
            <a:gdLst/>
            <a:ahLst/>
            <a:cxnLst/>
            <a:rect l="l" t="t" r="r" b="b"/>
            <a:pathLst>
              <a:path w="24765" h="52705">
                <a:moveTo>
                  <a:pt x="0" y="0"/>
                </a:moveTo>
                <a:lnTo>
                  <a:pt x="3855" y="8044"/>
                </a:lnTo>
                <a:lnTo>
                  <a:pt x="11102" y="16242"/>
                </a:lnTo>
                <a:lnTo>
                  <a:pt x="18966" y="22898"/>
                </a:lnTo>
                <a:lnTo>
                  <a:pt x="24671" y="26316"/>
                </a:lnTo>
                <a:lnTo>
                  <a:pt x="18966" y="29734"/>
                </a:lnTo>
                <a:lnTo>
                  <a:pt x="11102" y="36391"/>
                </a:lnTo>
                <a:lnTo>
                  <a:pt x="3855" y="44589"/>
                </a:lnTo>
                <a:lnTo>
                  <a:pt x="0" y="52633"/>
                </a:lnTo>
              </a:path>
            </a:pathLst>
          </a:custGeom>
          <a:ln w="8097">
            <a:solidFill>
              <a:srgbClr val="00AEEF"/>
            </a:solidFill>
          </a:ln>
        </p:spPr>
        <p:txBody>
          <a:bodyPr wrap="square" lIns="0" tIns="0" rIns="0" bIns="0" rtlCol="0"/>
          <a:lstStyle/>
          <a:p>
            <a:endParaRPr/>
          </a:p>
        </p:txBody>
      </p:sp>
      <p:sp>
        <p:nvSpPr>
          <p:cNvPr id="48" name="object 48"/>
          <p:cNvSpPr/>
          <p:nvPr/>
        </p:nvSpPr>
        <p:spPr>
          <a:xfrm>
            <a:off x="6875836" y="2045229"/>
            <a:ext cx="268274" cy="2283903"/>
          </a:xfrm>
          <a:custGeom>
            <a:avLst/>
            <a:gdLst/>
            <a:ahLst/>
            <a:cxnLst/>
            <a:rect l="l" t="t" r="r" b="b"/>
            <a:pathLst>
              <a:path w="135254" h="1152525">
                <a:moveTo>
                  <a:pt x="63017" y="1152008"/>
                </a:moveTo>
                <a:lnTo>
                  <a:pt x="135017" y="1152008"/>
                </a:lnTo>
                <a:lnTo>
                  <a:pt x="135017" y="0"/>
                </a:lnTo>
                <a:lnTo>
                  <a:pt x="0" y="0"/>
                </a:lnTo>
              </a:path>
            </a:pathLst>
          </a:custGeom>
          <a:ln w="19050">
            <a:solidFill>
              <a:srgbClr val="31EF63"/>
            </a:solidFill>
          </a:ln>
        </p:spPr>
        <p:txBody>
          <a:bodyPr wrap="square" lIns="0" tIns="0" rIns="0" bIns="0" rtlCol="0"/>
          <a:lstStyle/>
          <a:p>
            <a:endParaRPr/>
          </a:p>
        </p:txBody>
      </p:sp>
      <p:sp>
        <p:nvSpPr>
          <p:cNvPr id="49" name="object 49"/>
          <p:cNvSpPr/>
          <p:nvPr/>
        </p:nvSpPr>
        <p:spPr>
          <a:xfrm>
            <a:off x="6866049" y="1993078"/>
            <a:ext cx="49121" cy="104443"/>
          </a:xfrm>
          <a:custGeom>
            <a:avLst/>
            <a:gdLst/>
            <a:ahLst/>
            <a:cxnLst/>
            <a:rect l="l" t="t" r="r" b="b"/>
            <a:pathLst>
              <a:path w="24764" h="52705">
                <a:moveTo>
                  <a:pt x="24671" y="52633"/>
                </a:moveTo>
                <a:lnTo>
                  <a:pt x="20816" y="44589"/>
                </a:lnTo>
                <a:lnTo>
                  <a:pt x="13569" y="36391"/>
                </a:lnTo>
                <a:lnTo>
                  <a:pt x="5705" y="29734"/>
                </a:lnTo>
                <a:lnTo>
                  <a:pt x="0" y="26316"/>
                </a:lnTo>
                <a:lnTo>
                  <a:pt x="5705" y="22898"/>
                </a:lnTo>
                <a:lnTo>
                  <a:pt x="13569" y="16242"/>
                </a:lnTo>
                <a:lnTo>
                  <a:pt x="20816" y="8044"/>
                </a:lnTo>
                <a:lnTo>
                  <a:pt x="24671" y="0"/>
                </a:lnTo>
              </a:path>
            </a:pathLst>
          </a:custGeom>
          <a:ln w="8097">
            <a:solidFill>
              <a:srgbClr val="00AEEF"/>
            </a:solidFill>
          </a:ln>
        </p:spPr>
        <p:txBody>
          <a:bodyPr wrap="square" lIns="0" tIns="0" rIns="0" bIns="0" rtlCol="0"/>
          <a:lstStyle/>
          <a:p>
            <a:endParaRPr/>
          </a:p>
        </p:txBody>
      </p:sp>
      <p:sp>
        <p:nvSpPr>
          <p:cNvPr id="50" name="object 50"/>
          <p:cNvSpPr/>
          <p:nvPr/>
        </p:nvSpPr>
        <p:spPr>
          <a:xfrm>
            <a:off x="574334" y="5005839"/>
            <a:ext cx="8569666" cy="785210"/>
          </a:xfrm>
          <a:custGeom>
            <a:avLst/>
            <a:gdLst/>
            <a:ahLst/>
            <a:cxnLst/>
            <a:rect l="l" t="t" r="r" b="b"/>
            <a:pathLst>
              <a:path w="4320540" h="396239">
                <a:moveTo>
                  <a:pt x="0" y="0"/>
                </a:moveTo>
                <a:lnTo>
                  <a:pt x="0" y="396003"/>
                </a:lnTo>
                <a:lnTo>
                  <a:pt x="4320032" y="396003"/>
                </a:lnTo>
                <a:lnTo>
                  <a:pt x="4320032" y="0"/>
                </a:lnTo>
                <a:lnTo>
                  <a:pt x="0" y="0"/>
                </a:lnTo>
                <a:close/>
              </a:path>
            </a:pathLst>
          </a:custGeom>
          <a:ln w="10122">
            <a:solidFill>
              <a:srgbClr val="FFF200"/>
            </a:solidFill>
          </a:ln>
        </p:spPr>
        <p:txBody>
          <a:bodyPr wrap="square" lIns="0" tIns="0" rIns="0" bIns="0" rtlCol="0"/>
          <a:lstStyle/>
          <a:p>
            <a:endParaRPr/>
          </a:p>
        </p:txBody>
      </p:sp>
      <p:sp>
        <p:nvSpPr>
          <p:cNvPr id="51" name="object 51"/>
          <p:cNvSpPr/>
          <p:nvPr/>
        </p:nvSpPr>
        <p:spPr>
          <a:xfrm>
            <a:off x="6572397" y="4970170"/>
            <a:ext cx="429491" cy="429097"/>
          </a:xfrm>
          <a:custGeom>
            <a:avLst/>
            <a:gdLst/>
            <a:ahLst/>
            <a:cxnLst/>
            <a:rect l="l" t="t" r="r" b="b"/>
            <a:pathLst>
              <a:path w="216535" h="216535">
                <a:moveTo>
                  <a:pt x="216001" y="108000"/>
                </a:moveTo>
                <a:lnTo>
                  <a:pt x="207514" y="65961"/>
                </a:lnTo>
                <a:lnTo>
                  <a:pt x="184369" y="31632"/>
                </a:lnTo>
                <a:lnTo>
                  <a:pt x="150039" y="8487"/>
                </a:lnTo>
                <a:lnTo>
                  <a:pt x="108000" y="0"/>
                </a:lnTo>
                <a:lnTo>
                  <a:pt x="65961" y="8487"/>
                </a:lnTo>
                <a:lnTo>
                  <a:pt x="31632" y="31632"/>
                </a:lnTo>
                <a:lnTo>
                  <a:pt x="8487" y="65961"/>
                </a:lnTo>
                <a:lnTo>
                  <a:pt x="0" y="108000"/>
                </a:lnTo>
                <a:lnTo>
                  <a:pt x="8487" y="150039"/>
                </a:lnTo>
                <a:lnTo>
                  <a:pt x="31632" y="184369"/>
                </a:lnTo>
                <a:lnTo>
                  <a:pt x="65961" y="207514"/>
                </a:lnTo>
                <a:lnTo>
                  <a:pt x="108000" y="216001"/>
                </a:lnTo>
                <a:lnTo>
                  <a:pt x="150039" y="207514"/>
                </a:lnTo>
                <a:lnTo>
                  <a:pt x="184369" y="184369"/>
                </a:lnTo>
                <a:lnTo>
                  <a:pt x="207514" y="150039"/>
                </a:lnTo>
                <a:lnTo>
                  <a:pt x="216001" y="108000"/>
                </a:lnTo>
                <a:close/>
              </a:path>
            </a:pathLst>
          </a:custGeom>
          <a:ln w="10122">
            <a:solidFill>
              <a:srgbClr val="FFF200"/>
            </a:solidFill>
          </a:ln>
        </p:spPr>
        <p:txBody>
          <a:bodyPr wrap="square" lIns="0" tIns="0" rIns="0" bIns="0" rtlCol="0"/>
          <a:lstStyle/>
          <a:p>
            <a:endParaRPr/>
          </a:p>
        </p:txBody>
      </p:sp>
      <p:sp>
        <p:nvSpPr>
          <p:cNvPr id="52" name="object 52"/>
          <p:cNvSpPr/>
          <p:nvPr/>
        </p:nvSpPr>
        <p:spPr>
          <a:xfrm>
            <a:off x="574334" y="5005839"/>
            <a:ext cx="5855435" cy="392605"/>
          </a:xfrm>
          <a:custGeom>
            <a:avLst/>
            <a:gdLst/>
            <a:ahLst/>
            <a:cxnLst/>
            <a:rect l="l" t="t" r="r" b="b"/>
            <a:pathLst>
              <a:path w="2952115" h="198119">
                <a:moveTo>
                  <a:pt x="0" y="198001"/>
                </a:moveTo>
                <a:lnTo>
                  <a:pt x="0" y="0"/>
                </a:lnTo>
                <a:lnTo>
                  <a:pt x="2952022" y="0"/>
                </a:lnTo>
                <a:lnTo>
                  <a:pt x="2952022" y="198001"/>
                </a:lnTo>
                <a:lnTo>
                  <a:pt x="0" y="198001"/>
                </a:lnTo>
                <a:close/>
              </a:path>
            </a:pathLst>
          </a:custGeom>
          <a:ln w="10122">
            <a:solidFill>
              <a:srgbClr val="FFF200"/>
            </a:solidFill>
          </a:ln>
        </p:spPr>
        <p:txBody>
          <a:bodyPr wrap="square" lIns="0" tIns="0" rIns="0" bIns="0" rtlCol="0"/>
          <a:lstStyle/>
          <a:p>
            <a:endParaRPr/>
          </a:p>
        </p:txBody>
      </p:sp>
      <p:sp>
        <p:nvSpPr>
          <p:cNvPr id="53" name="object 53"/>
          <p:cNvSpPr txBox="1"/>
          <p:nvPr/>
        </p:nvSpPr>
        <p:spPr>
          <a:xfrm>
            <a:off x="5678677" y="6041946"/>
            <a:ext cx="2930866" cy="346048"/>
          </a:xfrm>
          <a:prstGeom prst="rect">
            <a:avLst/>
          </a:prstGeom>
        </p:spPr>
        <p:txBody>
          <a:bodyPr vert="horz" wrap="square" lIns="0" tIns="22661" rIns="0" bIns="0" rtlCol="0">
            <a:spAutoFit/>
          </a:bodyPr>
          <a:lstStyle/>
          <a:p>
            <a:pPr marL="25179">
              <a:spcBef>
                <a:spcPts val="178"/>
              </a:spcBef>
              <a:tabLst>
                <a:tab pos="2739477" algn="l"/>
              </a:tabLst>
            </a:pPr>
            <a:r>
              <a:rPr sz="2100" dirty="0">
                <a:solidFill>
                  <a:srgbClr val="0000FF"/>
                </a:solidFill>
                <a:latin typeface="Arial"/>
                <a:cs typeface="Arial"/>
              </a:rPr>
              <a:t>Ph</a:t>
            </a:r>
            <a:r>
              <a:rPr lang="en-US" sz="2100" dirty="0">
                <a:solidFill>
                  <a:srgbClr val="0000FF"/>
                </a:solidFill>
                <a:latin typeface="Arial"/>
                <a:cs typeface="Arial"/>
              </a:rPr>
              <a:t>ầ</a:t>
            </a:r>
            <a:r>
              <a:rPr sz="2100" dirty="0">
                <a:solidFill>
                  <a:srgbClr val="0000FF"/>
                </a:solidFill>
                <a:latin typeface="Arial"/>
                <a:cs typeface="Arial"/>
              </a:rPr>
              <a:t>n  t</a:t>
            </a:r>
            <a:r>
              <a:rPr lang="en-US" sz="2100" dirty="0">
                <a:solidFill>
                  <a:srgbClr val="0000FF"/>
                </a:solidFill>
                <a:latin typeface="Arial"/>
                <a:cs typeface="Arial"/>
              </a:rPr>
              <a:t>ử</a:t>
            </a:r>
            <a:r>
              <a:rPr sz="2100" dirty="0">
                <a:solidFill>
                  <a:srgbClr val="0000FF"/>
                </a:solidFill>
                <a:latin typeface="Arial"/>
                <a:cs typeface="Arial"/>
              </a:rPr>
              <a:t>  8.3 thư</a:t>
            </a:r>
            <a:r>
              <a:rPr lang="en-US" sz="2100" dirty="0">
                <a:solidFill>
                  <a:srgbClr val="0000FF"/>
                </a:solidFill>
                <a:latin typeface="Arial"/>
                <a:cs typeface="Arial"/>
              </a:rPr>
              <a:t>ờ</a:t>
            </a:r>
            <a:r>
              <a:rPr sz="2100" dirty="0">
                <a:solidFill>
                  <a:srgbClr val="0000FF"/>
                </a:solidFill>
                <a:latin typeface="Arial"/>
                <a:cs typeface="Arial"/>
              </a:rPr>
              <a:t>ng</a:t>
            </a:r>
            <a:r>
              <a:rPr sz="2100" spc="-89" dirty="0">
                <a:solidFill>
                  <a:srgbClr val="0000FF"/>
                </a:solidFill>
                <a:latin typeface="Arial"/>
                <a:cs typeface="Arial"/>
              </a:rPr>
              <a:t>	</a:t>
            </a:r>
            <a:r>
              <a:rPr sz="2100" u="heavy" spc="-99" dirty="0">
                <a:solidFill>
                  <a:srgbClr val="0000FF"/>
                </a:solidFill>
                <a:latin typeface="Times New Roman"/>
                <a:cs typeface="Times New Roman"/>
              </a:rPr>
              <a:t> </a:t>
            </a:r>
            <a:r>
              <a:rPr sz="2100" u="heavy" spc="208" dirty="0">
                <a:solidFill>
                  <a:srgbClr val="0000FF"/>
                </a:solidFill>
                <a:latin typeface="Times New Roman"/>
                <a:cs typeface="Times New Roman"/>
              </a:rPr>
              <a:t> </a:t>
            </a:r>
            <a:endParaRPr sz="2100" dirty="0">
              <a:latin typeface="Times New Roman"/>
              <a:cs typeface="Times New Roman"/>
            </a:endParaRPr>
          </a:p>
        </p:txBody>
      </p:sp>
      <p:sp>
        <p:nvSpPr>
          <p:cNvPr id="54" name="object 54"/>
          <p:cNvSpPr txBox="1"/>
          <p:nvPr/>
        </p:nvSpPr>
        <p:spPr>
          <a:xfrm>
            <a:off x="2711465" y="6010395"/>
            <a:ext cx="1636096" cy="346048"/>
          </a:xfrm>
          <a:prstGeom prst="rect">
            <a:avLst/>
          </a:prstGeom>
        </p:spPr>
        <p:txBody>
          <a:bodyPr vert="horz" wrap="square" lIns="0" tIns="22661" rIns="0" bIns="0" rtlCol="0">
            <a:spAutoFit/>
          </a:bodyPr>
          <a:lstStyle/>
          <a:p>
            <a:pPr marL="25179">
              <a:spcBef>
                <a:spcPts val="178"/>
              </a:spcBef>
            </a:pPr>
            <a:r>
              <a:rPr sz="2100" spc="-99" dirty="0">
                <a:solidFill>
                  <a:srgbClr val="0000FF"/>
                </a:solidFill>
                <a:latin typeface="Arial"/>
                <a:cs typeface="Arial"/>
              </a:rPr>
              <a:t>READBI</a:t>
            </a:r>
            <a:r>
              <a:rPr sz="2100" i="1" spc="-99" dirty="0">
                <a:solidFill>
                  <a:srgbClr val="0000FF"/>
                </a:solidFill>
                <a:latin typeface="DejaVu Sans"/>
                <a:cs typeface="DejaVu Sans"/>
              </a:rPr>
              <a:t>∼</a:t>
            </a:r>
            <a:r>
              <a:rPr sz="2100" spc="-99" dirty="0">
                <a:solidFill>
                  <a:srgbClr val="0000FF"/>
                </a:solidFill>
                <a:latin typeface="Arial"/>
                <a:cs typeface="Arial"/>
              </a:rPr>
              <a:t>1.C</a:t>
            </a:r>
            <a:endParaRPr sz="2100" dirty="0">
              <a:latin typeface="Arial"/>
              <a:cs typeface="Arial"/>
            </a:endParaRPr>
          </a:p>
        </p:txBody>
      </p:sp>
      <p:sp>
        <p:nvSpPr>
          <p:cNvPr id="55" name="object 55"/>
          <p:cNvSpPr/>
          <p:nvPr/>
        </p:nvSpPr>
        <p:spPr>
          <a:xfrm>
            <a:off x="6786613" y="5398209"/>
            <a:ext cx="0" cy="695867"/>
          </a:xfrm>
          <a:custGeom>
            <a:avLst/>
            <a:gdLst/>
            <a:ahLst/>
            <a:cxnLst/>
            <a:rect l="l" t="t" r="r" b="b"/>
            <a:pathLst>
              <a:path h="351155">
                <a:moveTo>
                  <a:pt x="0" y="0"/>
                </a:moveTo>
                <a:lnTo>
                  <a:pt x="0" y="351019"/>
                </a:lnTo>
              </a:path>
            </a:pathLst>
          </a:custGeom>
          <a:ln w="19050">
            <a:solidFill>
              <a:srgbClr val="31EF63"/>
            </a:solidFill>
          </a:ln>
        </p:spPr>
        <p:txBody>
          <a:bodyPr wrap="square" lIns="0" tIns="0" rIns="0" bIns="0" rtlCol="0"/>
          <a:lstStyle/>
          <a:p>
            <a:endParaRPr/>
          </a:p>
        </p:txBody>
      </p:sp>
      <p:sp>
        <p:nvSpPr>
          <p:cNvPr id="56" name="object 56"/>
          <p:cNvSpPr/>
          <p:nvPr/>
        </p:nvSpPr>
        <p:spPr>
          <a:xfrm>
            <a:off x="6734415" y="6054694"/>
            <a:ext cx="104539" cy="49076"/>
          </a:xfrm>
          <a:custGeom>
            <a:avLst/>
            <a:gdLst/>
            <a:ahLst/>
            <a:cxnLst/>
            <a:rect l="l" t="t" r="r" b="b"/>
            <a:pathLst>
              <a:path w="52704" h="24764">
                <a:moveTo>
                  <a:pt x="52633" y="0"/>
                </a:moveTo>
                <a:lnTo>
                  <a:pt x="44589" y="3855"/>
                </a:lnTo>
                <a:lnTo>
                  <a:pt x="36391" y="11102"/>
                </a:lnTo>
                <a:lnTo>
                  <a:pt x="29734" y="18966"/>
                </a:lnTo>
                <a:lnTo>
                  <a:pt x="26316" y="24671"/>
                </a:lnTo>
                <a:lnTo>
                  <a:pt x="22898" y="18966"/>
                </a:lnTo>
                <a:lnTo>
                  <a:pt x="16242" y="11102"/>
                </a:lnTo>
                <a:lnTo>
                  <a:pt x="8044" y="3855"/>
                </a:lnTo>
                <a:lnTo>
                  <a:pt x="0" y="0"/>
                </a:lnTo>
              </a:path>
            </a:pathLst>
          </a:custGeom>
          <a:ln w="19050">
            <a:solidFill>
              <a:srgbClr val="31EF63"/>
            </a:solidFill>
          </a:ln>
        </p:spPr>
        <p:txBody>
          <a:bodyPr wrap="square" lIns="0" tIns="0" rIns="0" bIns="0" rtlCol="0"/>
          <a:lstStyle/>
          <a:p>
            <a:endParaRPr/>
          </a:p>
        </p:txBody>
      </p:sp>
      <p:sp>
        <p:nvSpPr>
          <p:cNvPr id="57" name="object 57"/>
          <p:cNvSpPr/>
          <p:nvPr/>
        </p:nvSpPr>
        <p:spPr>
          <a:xfrm>
            <a:off x="2716499" y="5398209"/>
            <a:ext cx="701544" cy="700900"/>
          </a:xfrm>
          <a:custGeom>
            <a:avLst/>
            <a:gdLst/>
            <a:ahLst/>
            <a:cxnLst/>
            <a:rect l="l" t="t" r="r" b="b"/>
            <a:pathLst>
              <a:path w="353694" h="353694">
                <a:moveTo>
                  <a:pt x="0" y="0"/>
                </a:moveTo>
                <a:lnTo>
                  <a:pt x="353650" y="353650"/>
                </a:lnTo>
              </a:path>
            </a:pathLst>
          </a:custGeom>
          <a:ln w="19050">
            <a:solidFill>
              <a:srgbClr val="31EF63"/>
            </a:solidFill>
          </a:ln>
        </p:spPr>
        <p:txBody>
          <a:bodyPr wrap="square" lIns="0" tIns="0" rIns="0" bIns="0" rtlCol="0"/>
          <a:lstStyle/>
          <a:p>
            <a:endParaRPr/>
          </a:p>
        </p:txBody>
      </p:sp>
      <p:sp>
        <p:nvSpPr>
          <p:cNvPr id="58" name="object 58"/>
          <p:cNvSpPr/>
          <p:nvPr/>
        </p:nvSpPr>
        <p:spPr>
          <a:xfrm>
            <a:off x="3353362" y="6034487"/>
            <a:ext cx="74311" cy="74243"/>
          </a:xfrm>
          <a:custGeom>
            <a:avLst/>
            <a:gdLst/>
            <a:ahLst/>
            <a:cxnLst/>
            <a:rect l="l" t="t" r="r" b="b"/>
            <a:pathLst>
              <a:path w="37464" h="37464">
                <a:moveTo>
                  <a:pt x="37217" y="0"/>
                </a:moveTo>
                <a:lnTo>
                  <a:pt x="34255" y="8414"/>
                </a:lnTo>
                <a:lnTo>
                  <a:pt x="33583" y="19335"/>
                </a:lnTo>
                <a:lnTo>
                  <a:pt x="34437" y="29603"/>
                </a:lnTo>
                <a:lnTo>
                  <a:pt x="36054" y="36054"/>
                </a:lnTo>
                <a:lnTo>
                  <a:pt x="29603" y="34437"/>
                </a:lnTo>
                <a:lnTo>
                  <a:pt x="19335" y="33583"/>
                </a:lnTo>
                <a:lnTo>
                  <a:pt x="8413" y="34256"/>
                </a:lnTo>
                <a:lnTo>
                  <a:pt x="0" y="37218"/>
                </a:lnTo>
              </a:path>
            </a:pathLst>
          </a:custGeom>
          <a:ln w="8097">
            <a:solidFill>
              <a:srgbClr val="00AEEF"/>
            </a:solidFill>
          </a:ln>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4. Hệ thống FAT</a:t>
            </a:r>
            <a:endParaRPr lang="en-US" altLang="ja-JP" dirty="0">
              <a:solidFill>
                <a:prstClr val="black"/>
              </a:solidFill>
            </a:endParaRPr>
          </a:p>
          <a:p>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4.</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3</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Thư mục gốc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Giải mã ROOT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3</a:t>
            </a:r>
          </a:p>
        </p:txBody>
      </p:sp>
      <p:sp>
        <p:nvSpPr>
          <p:cNvPr id="27" name="Rectangle 26"/>
          <p:cNvSpPr/>
          <p:nvPr/>
        </p:nvSpPr>
        <p:spPr>
          <a:xfrm>
            <a:off x="1165683" y="1371600"/>
            <a:ext cx="2685351" cy="369332"/>
          </a:xfrm>
          <a:prstGeom prst="rect">
            <a:avLst/>
          </a:prstGeom>
        </p:spPr>
        <p:txBody>
          <a:bodyPr wrap="none">
            <a:spAutoFit/>
          </a:bodyPr>
          <a:lstStyle/>
          <a:p>
            <a:pPr marL="25179">
              <a:spcBef>
                <a:spcPts val="178"/>
              </a:spcBef>
            </a:pPr>
            <a:r>
              <a:rPr lang="en-US" altLang="ja-JP" dirty="0">
                <a:solidFill>
                  <a:srgbClr val="0000FF"/>
                </a:solidFill>
                <a:latin typeface="Arial"/>
                <a:cs typeface="Arial"/>
              </a:rPr>
              <a:t>File: </a:t>
            </a:r>
            <a:r>
              <a:rPr lang="en-US" altLang="ja-JP" b="1" dirty="0">
                <a:solidFill>
                  <a:srgbClr val="0000FF"/>
                </a:solidFill>
                <a:latin typeface="Arial"/>
                <a:cs typeface="Arial"/>
              </a:rPr>
              <a:t>ReadBiosSector.c</a:t>
            </a:r>
            <a:endParaRPr lang="en-US" altLang="ja-JP" dirty="0">
              <a:latin typeface="Arial"/>
              <a:cs typeface="Arial"/>
            </a:endParaRPr>
          </a:p>
        </p:txBody>
      </p:sp>
    </p:spTree>
    <p:extLst>
      <p:ext uri="{BB962C8B-B14F-4D97-AF65-F5344CB8AC3E}">
        <p14:creationId xmlns:p14="http://schemas.microsoft.com/office/powerpoint/2010/main" val="319471355"/>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152314" y="2246202"/>
            <a:ext cx="1428111" cy="7078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bject 33"/>
          <p:cNvSpPr/>
          <p:nvPr/>
        </p:nvSpPr>
        <p:spPr>
          <a:xfrm>
            <a:off x="724036" y="2262317"/>
            <a:ext cx="5080840" cy="713484"/>
          </a:xfrm>
          <a:custGeom>
            <a:avLst/>
            <a:gdLst/>
            <a:ahLst/>
            <a:cxnLst/>
            <a:rect l="l" t="t" r="r" b="b"/>
            <a:pathLst>
              <a:path w="2561590" h="360044">
                <a:moveTo>
                  <a:pt x="0" y="360002"/>
                </a:moveTo>
                <a:lnTo>
                  <a:pt x="0" y="0"/>
                </a:lnTo>
                <a:lnTo>
                  <a:pt x="2520018" y="0"/>
                </a:lnTo>
                <a:lnTo>
                  <a:pt x="2494063" y="19040"/>
                </a:lnTo>
                <a:lnTo>
                  <a:pt x="2481085" y="42407"/>
                </a:lnTo>
                <a:lnTo>
                  <a:pt x="2484625" y="98972"/>
                </a:lnTo>
                <a:lnTo>
                  <a:pt x="2511760" y="163402"/>
                </a:lnTo>
                <a:lnTo>
                  <a:pt x="2528277" y="196600"/>
                </a:lnTo>
                <a:lnTo>
                  <a:pt x="2543614" y="229405"/>
                </a:lnTo>
                <a:lnTo>
                  <a:pt x="2555412" y="261030"/>
                </a:lnTo>
                <a:lnTo>
                  <a:pt x="2561311" y="290689"/>
                </a:lnTo>
                <a:lnTo>
                  <a:pt x="2558952" y="317595"/>
                </a:lnTo>
                <a:lnTo>
                  <a:pt x="2545974" y="340962"/>
                </a:lnTo>
                <a:lnTo>
                  <a:pt x="2520018" y="360002"/>
                </a:lnTo>
                <a:lnTo>
                  <a:pt x="0" y="360002"/>
                </a:lnTo>
              </a:path>
            </a:pathLst>
          </a:custGeom>
          <a:ln w="10122">
            <a:solidFill>
              <a:srgbClr val="0000FF"/>
            </a:solidFill>
          </a:ln>
        </p:spPr>
        <p:txBody>
          <a:bodyPr wrap="square" lIns="0" tIns="0" rIns="0" bIns="0" rtlCol="0"/>
          <a:lstStyle/>
          <a:p>
            <a:endParaRPr/>
          </a:p>
        </p:txBody>
      </p:sp>
      <p:sp>
        <p:nvSpPr>
          <p:cNvPr id="34" name="object 34"/>
          <p:cNvSpPr txBox="1"/>
          <p:nvPr/>
        </p:nvSpPr>
        <p:spPr>
          <a:xfrm>
            <a:off x="2457418" y="1900154"/>
            <a:ext cx="1531557" cy="346048"/>
          </a:xfrm>
          <a:prstGeom prst="rect">
            <a:avLst/>
          </a:prstGeom>
        </p:spPr>
        <p:txBody>
          <a:bodyPr vert="horz" wrap="square" lIns="0" tIns="22661" rIns="0" bIns="0" rtlCol="0">
            <a:spAutoFit/>
          </a:bodyPr>
          <a:lstStyle/>
          <a:p>
            <a:pPr marL="25179">
              <a:spcBef>
                <a:spcPts val="178"/>
              </a:spcBef>
            </a:pPr>
            <a:r>
              <a:rPr sz="2100" spc="-89" dirty="0">
                <a:solidFill>
                  <a:srgbClr val="0000FF"/>
                </a:solidFill>
                <a:latin typeface="Arial"/>
                <a:cs typeface="Arial"/>
              </a:rPr>
              <a:t>Thư  </a:t>
            </a:r>
            <a:r>
              <a:rPr sz="2100" spc="79" dirty="0">
                <a:solidFill>
                  <a:srgbClr val="0000FF"/>
                </a:solidFill>
                <a:latin typeface="Arial"/>
                <a:cs typeface="Arial"/>
              </a:rPr>
              <a:t>m</a:t>
            </a:r>
            <a:r>
              <a:rPr lang="en-US" sz="2100" spc="79" dirty="0">
                <a:solidFill>
                  <a:srgbClr val="0000FF"/>
                </a:solidFill>
                <a:latin typeface="Arial"/>
                <a:cs typeface="Arial"/>
              </a:rPr>
              <a:t>ụ</a:t>
            </a:r>
            <a:r>
              <a:rPr sz="2100" spc="79" dirty="0">
                <a:solidFill>
                  <a:srgbClr val="0000FF"/>
                </a:solidFill>
                <a:latin typeface="Arial"/>
                <a:cs typeface="Arial"/>
              </a:rPr>
              <a:t>c</a:t>
            </a:r>
            <a:r>
              <a:rPr sz="2100" spc="-268" dirty="0">
                <a:solidFill>
                  <a:srgbClr val="0000FF"/>
                </a:solidFill>
                <a:latin typeface="Arial"/>
                <a:cs typeface="Arial"/>
              </a:rPr>
              <a:t> </a:t>
            </a:r>
            <a:r>
              <a:rPr sz="2100" spc="-50" dirty="0">
                <a:solidFill>
                  <a:srgbClr val="0000FF"/>
                </a:solidFill>
                <a:latin typeface="Arial"/>
                <a:cs typeface="Arial"/>
              </a:rPr>
              <a:t>file</a:t>
            </a:r>
            <a:endParaRPr sz="2100" dirty="0">
              <a:latin typeface="Arial"/>
              <a:cs typeface="Arial"/>
            </a:endParaRPr>
          </a:p>
        </p:txBody>
      </p:sp>
      <p:sp>
        <p:nvSpPr>
          <p:cNvPr id="35" name="object 35"/>
          <p:cNvSpPr/>
          <p:nvPr/>
        </p:nvSpPr>
        <p:spPr>
          <a:xfrm>
            <a:off x="3580257" y="3831797"/>
            <a:ext cx="4679058" cy="429097"/>
          </a:xfrm>
          <a:custGeom>
            <a:avLst/>
            <a:gdLst/>
            <a:ahLst/>
            <a:cxnLst/>
            <a:rect l="l" t="t" r="r" b="b"/>
            <a:pathLst>
              <a:path w="2359025" h="216535">
                <a:moveTo>
                  <a:pt x="0" y="216001"/>
                </a:moveTo>
                <a:lnTo>
                  <a:pt x="0" y="0"/>
                </a:lnTo>
                <a:lnTo>
                  <a:pt x="2340017" y="0"/>
                </a:lnTo>
                <a:lnTo>
                  <a:pt x="2321125" y="30857"/>
                </a:lnTo>
                <a:lnTo>
                  <a:pt x="2321125" y="61714"/>
                </a:lnTo>
                <a:lnTo>
                  <a:pt x="2332460" y="92572"/>
                </a:lnTo>
                <a:lnTo>
                  <a:pt x="2347574" y="123429"/>
                </a:lnTo>
                <a:lnTo>
                  <a:pt x="2358909" y="154286"/>
                </a:lnTo>
                <a:lnTo>
                  <a:pt x="2358910" y="185144"/>
                </a:lnTo>
                <a:lnTo>
                  <a:pt x="2340017" y="216001"/>
                </a:lnTo>
                <a:lnTo>
                  <a:pt x="0" y="216001"/>
                </a:lnTo>
              </a:path>
            </a:pathLst>
          </a:custGeom>
          <a:ln w="10122">
            <a:solidFill>
              <a:srgbClr val="0000FF"/>
            </a:solidFill>
          </a:ln>
        </p:spPr>
        <p:txBody>
          <a:bodyPr wrap="square" lIns="0" tIns="0" rIns="0" bIns="0" rtlCol="0"/>
          <a:lstStyle/>
          <a:p>
            <a:endParaRPr/>
          </a:p>
        </p:txBody>
      </p:sp>
      <p:sp>
        <p:nvSpPr>
          <p:cNvPr id="36" name="object 36"/>
          <p:cNvSpPr/>
          <p:nvPr/>
        </p:nvSpPr>
        <p:spPr>
          <a:xfrm>
            <a:off x="724036" y="2547677"/>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p:spPr>
        <p:txBody>
          <a:bodyPr wrap="square" lIns="0" tIns="0" rIns="0" bIns="0" rtlCol="0"/>
          <a:lstStyle/>
          <a:p>
            <a:endParaRPr/>
          </a:p>
        </p:txBody>
      </p:sp>
      <p:sp>
        <p:nvSpPr>
          <p:cNvPr id="37" name="object 37"/>
          <p:cNvSpPr/>
          <p:nvPr/>
        </p:nvSpPr>
        <p:spPr>
          <a:xfrm>
            <a:off x="2147127" y="2262317"/>
            <a:ext cx="0" cy="713484"/>
          </a:xfrm>
          <a:custGeom>
            <a:avLst/>
            <a:gdLst/>
            <a:ahLst/>
            <a:cxnLst/>
            <a:rect l="l" t="t" r="r" b="b"/>
            <a:pathLst>
              <a:path h="360044">
                <a:moveTo>
                  <a:pt x="0" y="0"/>
                </a:moveTo>
                <a:lnTo>
                  <a:pt x="0" y="360002"/>
                </a:lnTo>
              </a:path>
            </a:pathLst>
          </a:custGeom>
          <a:ln w="5061">
            <a:solidFill>
              <a:srgbClr val="0000FF"/>
            </a:solidFill>
          </a:ln>
        </p:spPr>
        <p:txBody>
          <a:bodyPr wrap="square" lIns="0" tIns="0" rIns="0" bIns="0" rtlCol="0"/>
          <a:lstStyle/>
          <a:p>
            <a:endParaRPr/>
          </a:p>
        </p:txBody>
      </p:sp>
      <p:sp>
        <p:nvSpPr>
          <p:cNvPr id="38" name="object 38"/>
          <p:cNvSpPr txBox="1"/>
          <p:nvPr/>
        </p:nvSpPr>
        <p:spPr>
          <a:xfrm>
            <a:off x="1129295" y="2250655"/>
            <a:ext cx="617157" cy="270375"/>
          </a:xfrm>
          <a:prstGeom prst="rect">
            <a:avLst/>
          </a:prstGeom>
        </p:spPr>
        <p:txBody>
          <a:bodyPr vert="horz" wrap="square" lIns="0" tIns="23920" rIns="0" bIns="0" rtlCol="0">
            <a:spAutoFit/>
          </a:bodyPr>
          <a:lstStyle/>
          <a:p>
            <a:pPr marL="25179">
              <a:spcBef>
                <a:spcPts val="188"/>
              </a:spcBef>
            </a:pPr>
            <a:r>
              <a:rPr sz="1600" spc="-30" dirty="0">
                <a:solidFill>
                  <a:srgbClr val="0000FF"/>
                </a:solidFill>
                <a:latin typeface="Arial"/>
                <a:cs typeface="Arial"/>
              </a:rPr>
              <a:t>hello.c</a:t>
            </a:r>
            <a:endParaRPr sz="1600">
              <a:latin typeface="Arial"/>
              <a:cs typeface="Arial"/>
            </a:endParaRPr>
          </a:p>
        </p:txBody>
      </p:sp>
      <p:sp>
        <p:nvSpPr>
          <p:cNvPr id="39" name="object 39"/>
          <p:cNvSpPr txBox="1"/>
          <p:nvPr/>
        </p:nvSpPr>
        <p:spPr>
          <a:xfrm>
            <a:off x="724036" y="2547677"/>
            <a:ext cx="1428278" cy="192360"/>
          </a:xfrm>
          <a:prstGeom prst="rect">
            <a:avLst/>
          </a:prstGeom>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a:latin typeface="Arial"/>
              <a:cs typeface="Arial"/>
            </a:endParaRPr>
          </a:p>
        </p:txBody>
      </p:sp>
      <p:sp>
        <p:nvSpPr>
          <p:cNvPr id="41" name="object 41"/>
          <p:cNvSpPr/>
          <p:nvPr/>
        </p:nvSpPr>
        <p:spPr>
          <a:xfrm>
            <a:off x="1438092" y="2654688"/>
            <a:ext cx="2448476" cy="1170264"/>
          </a:xfrm>
          <a:custGeom>
            <a:avLst/>
            <a:gdLst/>
            <a:ahLst/>
            <a:cxnLst/>
            <a:rect l="l" t="t" r="r" b="b"/>
            <a:pathLst>
              <a:path w="1234439" h="590550">
                <a:moveTo>
                  <a:pt x="0" y="0"/>
                </a:moveTo>
                <a:lnTo>
                  <a:pt x="61875" y="2396"/>
                </a:lnTo>
                <a:lnTo>
                  <a:pt x="113991" y="9355"/>
                </a:lnTo>
                <a:lnTo>
                  <a:pt x="157677" y="20534"/>
                </a:lnTo>
                <a:lnTo>
                  <a:pt x="194269" y="35590"/>
                </a:lnTo>
                <a:lnTo>
                  <a:pt x="238767" y="64691"/>
                </a:lnTo>
                <a:lnTo>
                  <a:pt x="274797" y="100582"/>
                </a:lnTo>
                <a:lnTo>
                  <a:pt x="306855" y="142104"/>
                </a:lnTo>
                <a:lnTo>
                  <a:pt x="328242" y="172341"/>
                </a:lnTo>
                <a:lnTo>
                  <a:pt x="339440" y="188098"/>
                </a:lnTo>
                <a:lnTo>
                  <a:pt x="363677" y="220673"/>
                </a:lnTo>
                <a:lnTo>
                  <a:pt x="391479" y="254378"/>
                </a:lnTo>
                <a:lnTo>
                  <a:pt x="424180" y="288868"/>
                </a:lnTo>
                <a:lnTo>
                  <a:pt x="463111" y="323800"/>
                </a:lnTo>
                <a:lnTo>
                  <a:pt x="509607" y="358831"/>
                </a:lnTo>
                <a:lnTo>
                  <a:pt x="564998" y="393617"/>
                </a:lnTo>
                <a:lnTo>
                  <a:pt x="630618" y="427816"/>
                </a:lnTo>
                <a:lnTo>
                  <a:pt x="667680" y="444587"/>
                </a:lnTo>
                <a:lnTo>
                  <a:pt x="707799" y="461083"/>
                </a:lnTo>
                <a:lnTo>
                  <a:pt x="751142" y="477260"/>
                </a:lnTo>
                <a:lnTo>
                  <a:pt x="797875" y="493075"/>
                </a:lnTo>
                <a:lnTo>
                  <a:pt x="848164" y="508486"/>
                </a:lnTo>
                <a:lnTo>
                  <a:pt x="902177" y="523449"/>
                </a:lnTo>
                <a:lnTo>
                  <a:pt x="960080" y="537922"/>
                </a:lnTo>
                <a:lnTo>
                  <a:pt x="1022039" y="551862"/>
                </a:lnTo>
                <a:lnTo>
                  <a:pt x="1088221" y="565225"/>
                </a:lnTo>
                <a:lnTo>
                  <a:pt x="1158792" y="577969"/>
                </a:lnTo>
                <a:lnTo>
                  <a:pt x="1233920" y="590051"/>
                </a:lnTo>
              </a:path>
            </a:pathLst>
          </a:custGeom>
          <a:ln w="37958">
            <a:solidFill>
              <a:srgbClr val="0000FF"/>
            </a:solidFill>
          </a:ln>
        </p:spPr>
        <p:txBody>
          <a:bodyPr wrap="square" lIns="0" tIns="0" rIns="0" bIns="0" rtlCol="0"/>
          <a:lstStyle/>
          <a:p>
            <a:endParaRPr/>
          </a:p>
        </p:txBody>
      </p:sp>
      <p:sp>
        <p:nvSpPr>
          <p:cNvPr id="42" name="object 42"/>
          <p:cNvSpPr/>
          <p:nvPr/>
        </p:nvSpPr>
        <p:spPr>
          <a:xfrm>
            <a:off x="3779930" y="3693627"/>
            <a:ext cx="128467" cy="235311"/>
          </a:xfrm>
          <a:custGeom>
            <a:avLst/>
            <a:gdLst/>
            <a:ahLst/>
            <a:cxnLst/>
            <a:rect l="l" t="t" r="r" b="b"/>
            <a:pathLst>
              <a:path w="64769" h="118744">
                <a:moveTo>
                  <a:pt x="17897" y="0"/>
                </a:moveTo>
                <a:lnTo>
                  <a:pt x="23813" y="19363"/>
                </a:lnTo>
                <a:lnTo>
                  <a:pt x="37290" y="40226"/>
                </a:lnTo>
                <a:lnTo>
                  <a:pt x="52676" y="57838"/>
                </a:lnTo>
                <a:lnTo>
                  <a:pt x="64317" y="67449"/>
                </a:lnTo>
                <a:lnTo>
                  <a:pt x="50351" y="73180"/>
                </a:lnTo>
                <a:lnTo>
                  <a:pt x="30439" y="85444"/>
                </a:lnTo>
                <a:lnTo>
                  <a:pt x="11386" y="101379"/>
                </a:lnTo>
                <a:lnTo>
                  <a:pt x="0" y="118121"/>
                </a:lnTo>
              </a:path>
            </a:pathLst>
          </a:custGeom>
          <a:ln w="30373">
            <a:solidFill>
              <a:srgbClr val="0000FF"/>
            </a:solidFill>
          </a:ln>
        </p:spPr>
        <p:txBody>
          <a:bodyPr wrap="square" lIns="0" tIns="0" rIns="0" bIns="0" rtlCol="0"/>
          <a:lstStyle/>
          <a:p>
            <a:endParaRPr/>
          </a:p>
        </p:txBody>
      </p:sp>
      <p:sp>
        <p:nvSpPr>
          <p:cNvPr id="43" name="object 43"/>
          <p:cNvSpPr txBox="1"/>
          <p:nvPr/>
        </p:nvSpPr>
        <p:spPr>
          <a:xfrm>
            <a:off x="6118822" y="1818009"/>
            <a:ext cx="2791398" cy="346048"/>
          </a:xfrm>
          <a:prstGeom prst="rect">
            <a:avLst/>
          </a:prstGeom>
        </p:spPr>
        <p:txBody>
          <a:bodyPr vert="horz" wrap="square" lIns="0" tIns="22661" rIns="0" bIns="0" rtlCol="0">
            <a:spAutoFit/>
          </a:bodyPr>
          <a:lstStyle/>
          <a:p>
            <a:pPr marL="25179">
              <a:spcBef>
                <a:spcPts val="178"/>
              </a:spcBef>
            </a:pPr>
            <a:r>
              <a:rPr lang="en-US" sz="2100" b="1" dirty="0">
                <a:solidFill>
                  <a:srgbClr val="0000FF"/>
                </a:solidFill>
                <a:latin typeface="Arial"/>
                <a:cs typeface="Arial"/>
              </a:rPr>
              <a:t>Delete(SoNT.dat)</a:t>
            </a:r>
            <a:endParaRPr sz="2100" dirty="0">
              <a:latin typeface="Arial"/>
              <a:cs typeface="Arial"/>
            </a:endParaRPr>
          </a:p>
        </p:txBody>
      </p:sp>
      <p:sp>
        <p:nvSpPr>
          <p:cNvPr id="44" name="object 44"/>
          <p:cNvSpPr/>
          <p:nvPr/>
        </p:nvSpPr>
        <p:spPr>
          <a:xfrm>
            <a:off x="5862442" y="3831797"/>
            <a:ext cx="1645370" cy="429097"/>
          </a:xfrm>
          <a:custGeom>
            <a:avLst/>
            <a:gdLst/>
            <a:ahLst/>
            <a:cxnLst/>
            <a:rect l="l" t="t" r="r" b="b"/>
            <a:pathLst>
              <a:path w="1080135" h="216535">
                <a:moveTo>
                  <a:pt x="0" y="216001"/>
                </a:moveTo>
                <a:lnTo>
                  <a:pt x="0" y="0"/>
                </a:lnTo>
                <a:lnTo>
                  <a:pt x="1080008" y="0"/>
                </a:lnTo>
                <a:lnTo>
                  <a:pt x="1080008" y="216001"/>
                </a:lnTo>
                <a:lnTo>
                  <a:pt x="0" y="216001"/>
                </a:lnTo>
                <a:close/>
              </a:path>
            </a:pathLst>
          </a:custGeom>
          <a:solidFill>
            <a:srgbClr val="BF7F3F"/>
          </a:solidFill>
        </p:spPr>
        <p:txBody>
          <a:bodyPr wrap="square" lIns="0" tIns="0" rIns="0" bIns="0" rtlCol="0"/>
          <a:lstStyle/>
          <a:p>
            <a:endParaRPr/>
          </a:p>
        </p:txBody>
      </p:sp>
      <p:sp>
        <p:nvSpPr>
          <p:cNvPr id="45" name="object 45"/>
          <p:cNvSpPr/>
          <p:nvPr/>
        </p:nvSpPr>
        <p:spPr>
          <a:xfrm>
            <a:off x="5365395" y="3831797"/>
            <a:ext cx="2142417" cy="429097"/>
          </a:xfrm>
          <a:custGeom>
            <a:avLst/>
            <a:gdLst/>
            <a:ahLst/>
            <a:cxnLst/>
            <a:rect l="l" t="t" r="r" b="b"/>
            <a:pathLst>
              <a:path w="1080135" h="216535">
                <a:moveTo>
                  <a:pt x="0" y="216001"/>
                </a:moveTo>
                <a:lnTo>
                  <a:pt x="0" y="0"/>
                </a:lnTo>
                <a:lnTo>
                  <a:pt x="1080008" y="0"/>
                </a:lnTo>
                <a:lnTo>
                  <a:pt x="1080008" y="216001"/>
                </a:lnTo>
                <a:lnTo>
                  <a:pt x="0" y="216001"/>
                </a:lnTo>
                <a:close/>
              </a:path>
            </a:pathLst>
          </a:custGeom>
          <a:ln w="10122">
            <a:solidFill>
              <a:srgbClr val="0000FF"/>
            </a:solidFill>
          </a:ln>
        </p:spPr>
        <p:txBody>
          <a:bodyPr wrap="square" lIns="0" tIns="0" rIns="0" bIns="0" rtlCol="0"/>
          <a:lstStyle/>
          <a:p>
            <a:endParaRPr/>
          </a:p>
        </p:txBody>
      </p:sp>
      <p:sp>
        <p:nvSpPr>
          <p:cNvPr id="47" name="object 47"/>
          <p:cNvSpPr/>
          <p:nvPr/>
        </p:nvSpPr>
        <p:spPr>
          <a:xfrm>
            <a:off x="2152147" y="2262317"/>
            <a:ext cx="1428278" cy="713484"/>
          </a:xfrm>
          <a:custGeom>
            <a:avLst/>
            <a:gdLst/>
            <a:ahLst/>
            <a:cxnLst/>
            <a:rect l="l" t="t" r="r" b="b"/>
            <a:pathLst>
              <a:path w="720089" h="360044">
                <a:moveTo>
                  <a:pt x="0" y="360002"/>
                </a:moveTo>
                <a:lnTo>
                  <a:pt x="0" y="0"/>
                </a:lnTo>
                <a:lnTo>
                  <a:pt x="720005" y="0"/>
                </a:lnTo>
                <a:lnTo>
                  <a:pt x="720005" y="360002"/>
                </a:lnTo>
                <a:lnTo>
                  <a:pt x="0" y="360002"/>
                </a:lnTo>
                <a:close/>
              </a:path>
            </a:pathLst>
          </a:custGeom>
          <a:ln w="10122">
            <a:solidFill>
              <a:srgbClr val="0000FF"/>
            </a:solidFill>
          </a:ln>
        </p:spPr>
        <p:txBody>
          <a:bodyPr wrap="square" lIns="0" tIns="0" rIns="0" bIns="0" rtlCol="0"/>
          <a:lstStyle/>
          <a:p>
            <a:endParaRPr/>
          </a:p>
        </p:txBody>
      </p:sp>
      <p:sp>
        <p:nvSpPr>
          <p:cNvPr id="49" name="object 49"/>
          <p:cNvSpPr txBox="1"/>
          <p:nvPr/>
        </p:nvSpPr>
        <p:spPr>
          <a:xfrm>
            <a:off x="2152147" y="2262318"/>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sz="1600" dirty="0">
                <a:solidFill>
                  <a:srgbClr val="0000FF"/>
                </a:solidFill>
                <a:latin typeface="Arial"/>
                <a:cs typeface="Arial"/>
              </a:rPr>
              <a:t>SoNT.dat</a:t>
            </a:r>
            <a:endParaRPr sz="1600" dirty="0">
              <a:latin typeface="Arial"/>
              <a:cs typeface="Arial"/>
            </a:endParaRPr>
          </a:p>
        </p:txBody>
      </p:sp>
      <p:sp>
        <p:nvSpPr>
          <p:cNvPr id="50" name="object 50"/>
          <p:cNvSpPr txBox="1"/>
          <p:nvPr/>
        </p:nvSpPr>
        <p:spPr>
          <a:xfrm>
            <a:off x="2155673" y="2549741"/>
            <a:ext cx="1428278" cy="192360"/>
          </a:xfrm>
          <a:prstGeom prst="rect">
            <a:avLst/>
          </a:prstGeom>
          <a:solidFill>
            <a:srgbClr val="31EF63"/>
          </a:solidFill>
          <a:ln w="10122">
            <a:solidFill>
              <a:srgbClr val="0000FF"/>
            </a:solidFill>
          </a:ln>
        </p:spPr>
        <p:txBody>
          <a:bodyPr vert="horz" wrap="square" lIns="0" tIns="0" rIns="0" bIns="0" rtlCol="0">
            <a:spAutoFit/>
          </a:bodyPr>
          <a:lstStyle/>
          <a:p>
            <a:pPr marL="90644">
              <a:lnSpc>
                <a:spcPts val="1527"/>
              </a:lnSpc>
            </a:pPr>
            <a:r>
              <a:rPr sz="1600" dirty="0">
                <a:solidFill>
                  <a:srgbClr val="0000FF"/>
                </a:solidFill>
                <a:latin typeface="Arial"/>
                <a:cs typeface="Arial"/>
              </a:rPr>
              <a:t>vi</a:t>
            </a:r>
            <a:r>
              <a:rPr sz="1600" spc="-50" dirty="0">
                <a:solidFill>
                  <a:srgbClr val="0000FF"/>
                </a:solidFill>
                <a:latin typeface="Arial"/>
                <a:cs typeface="Arial"/>
              </a:rPr>
              <a:t> </a:t>
            </a:r>
            <a:r>
              <a:rPr sz="1600" spc="30" dirty="0">
                <a:solidFill>
                  <a:srgbClr val="0000FF"/>
                </a:solidFill>
                <a:latin typeface="Arial"/>
                <a:cs typeface="Arial"/>
              </a:rPr>
              <a:t>trí</a:t>
            </a:r>
            <a:endParaRPr sz="1600" dirty="0">
              <a:latin typeface="Arial"/>
              <a:cs typeface="Arial"/>
            </a:endParaRPr>
          </a:p>
        </p:txBody>
      </p:sp>
      <p:sp>
        <p:nvSpPr>
          <p:cNvPr id="51" name="object 51"/>
          <p:cNvSpPr txBox="1"/>
          <p:nvPr/>
        </p:nvSpPr>
        <p:spPr>
          <a:xfrm>
            <a:off x="2172334" y="2762855"/>
            <a:ext cx="1428278" cy="192360"/>
          </a:xfrm>
          <a:prstGeom prst="rect">
            <a:avLst/>
          </a:prstGeom>
          <a:ln w="10122">
            <a:solidFill>
              <a:srgbClr val="0000FF"/>
            </a:solidFill>
          </a:ln>
        </p:spPr>
        <p:txBody>
          <a:bodyPr vert="horz" wrap="square" lIns="0" tIns="0" rIns="0" bIns="0" rtlCol="0">
            <a:spAutoFit/>
          </a:bodyPr>
          <a:lstStyle/>
          <a:p>
            <a:pPr marL="169958">
              <a:lnSpc>
                <a:spcPts val="1527"/>
              </a:lnSpc>
            </a:pPr>
            <a:r>
              <a:rPr sz="1600" spc="30" dirty="0">
                <a:solidFill>
                  <a:srgbClr val="0000FF"/>
                </a:solidFill>
                <a:latin typeface="Arial"/>
                <a:cs typeface="Arial"/>
              </a:rPr>
              <a:t>19/04/2011</a:t>
            </a:r>
            <a:endParaRPr sz="1600" dirty="0">
              <a:latin typeface="Arial"/>
              <a:cs typeface="Arial"/>
            </a:endParaRPr>
          </a:p>
        </p:txBody>
      </p:sp>
      <p:sp>
        <p:nvSpPr>
          <p:cNvPr id="54" name="object 54"/>
          <p:cNvSpPr/>
          <p:nvPr/>
        </p:nvSpPr>
        <p:spPr>
          <a:xfrm>
            <a:off x="992766" y="5170807"/>
            <a:ext cx="133482" cy="133359"/>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1568309" y="5530617"/>
            <a:ext cx="107536" cy="10743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992766" y="5895212"/>
            <a:ext cx="133482" cy="133359"/>
          </a:xfrm>
          <a:prstGeom prst="rect">
            <a:avLst/>
          </a:prstGeom>
          <a:blipFill>
            <a:blip r:embed="rId2" cstate="print"/>
            <a:stretch>
              <a:fillRect/>
            </a:stretch>
          </a:blipFill>
        </p:spPr>
        <p:txBody>
          <a:bodyPr wrap="square" lIns="0" tIns="0" rIns="0" bIns="0" rtlCol="0"/>
          <a:lstStyle/>
          <a:p>
            <a:endParaRPr/>
          </a:p>
        </p:txBody>
      </p:sp>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Xóa file</a:t>
            </a:r>
          </a:p>
        </p:txBody>
      </p:sp>
      <p:sp>
        <p:nvSpPr>
          <p:cNvPr id="62" name="Rectangle 61"/>
          <p:cNvSpPr/>
          <p:nvPr/>
        </p:nvSpPr>
        <p:spPr>
          <a:xfrm>
            <a:off x="992766" y="4865401"/>
            <a:ext cx="6870144" cy="1477328"/>
          </a:xfrm>
          <a:prstGeom prst="rect">
            <a:avLst/>
          </a:prstGeom>
        </p:spPr>
        <p:txBody>
          <a:bodyPr wrap="square">
            <a:spAutoFit/>
          </a:bodyPr>
          <a:lstStyle/>
          <a:p>
            <a:pPr marL="285750" indent="-285750">
              <a:buFont typeface="Arial" panose="020B0604020202020204" pitchFamily="34" charset="0"/>
              <a:buChar char="•"/>
            </a:pPr>
            <a:r>
              <a:rPr lang="vi-VN" altLang="ja-JP" dirty="0"/>
              <a:t>Dùng tên file, tìm kiếm file trong thư mục file </a:t>
            </a:r>
            <a:endParaRPr lang="en-US" altLang="ja-JP" dirty="0"/>
          </a:p>
          <a:p>
            <a:pPr marL="285750" indent="-285750">
              <a:buFont typeface="Arial" panose="020B0604020202020204" pitchFamily="34" charset="0"/>
              <a:buChar char="•"/>
            </a:pPr>
            <a:r>
              <a:rPr lang="vi-VN" altLang="ja-JP" dirty="0"/>
              <a:t>Vùng nhớ được xác định bởi 2 trường vị trí và kích thước được giải phóng để có thể sử dụng lại bởi các file khác </a:t>
            </a:r>
            <a:endParaRPr lang="en-US" altLang="ja-JP" dirty="0"/>
          </a:p>
          <a:p>
            <a:pPr marL="285750" indent="-285750">
              <a:buFont typeface="Arial" panose="020B0604020202020204" pitchFamily="34" charset="0"/>
              <a:buChar char="•"/>
            </a:pPr>
            <a:r>
              <a:rPr lang="vi-VN" altLang="ja-JP" dirty="0"/>
              <a:t>Xóa phần tử tương ứng trong thư mục file </a:t>
            </a:r>
            <a:endParaRPr lang="en-US" altLang="ja-JP" dirty="0"/>
          </a:p>
          <a:p>
            <a:pPr marL="285750" indent="-285750">
              <a:buFont typeface="Arial" panose="020B0604020202020204" pitchFamily="34" charset="0"/>
              <a:buChar char="•"/>
            </a:pPr>
            <a:r>
              <a:rPr lang="vi-VN" altLang="ja-JP" dirty="0"/>
              <a:t>Xóa logic / xóa vật lý</a:t>
            </a:r>
            <a:endParaRPr lang="ja-JP" altLang="en-US" dirty="0"/>
          </a:p>
        </p:txBody>
      </p:sp>
      <p:sp>
        <p:nvSpPr>
          <p:cNvPr id="63" name="Rectangle 62"/>
          <p:cNvSpPr/>
          <p:nvPr/>
        </p:nvSpPr>
        <p:spPr>
          <a:xfrm>
            <a:off x="4870460" y="4343400"/>
            <a:ext cx="2098651" cy="369332"/>
          </a:xfrm>
          <a:prstGeom prst="rect">
            <a:avLst/>
          </a:prstGeom>
        </p:spPr>
        <p:txBody>
          <a:bodyPr wrap="none">
            <a:spAutoFit/>
          </a:bodyPr>
          <a:lstStyle/>
          <a:p>
            <a:r>
              <a:rPr lang="vi-VN" altLang="ja-JP" dirty="0">
                <a:solidFill>
                  <a:srgbClr val="00B0F0"/>
                </a:solidFill>
              </a:rPr>
              <a:t>Không gian lưu trữ</a:t>
            </a:r>
            <a:endParaRPr lang="ja-JP" altLang="en-US" dirty="0">
              <a:solidFill>
                <a:srgbClr val="00B0F0"/>
              </a:solidFill>
            </a:endParaRPr>
          </a:p>
        </p:txBody>
      </p:sp>
      <p:sp>
        <p:nvSpPr>
          <p:cNvPr id="29" name="object 36"/>
          <p:cNvSpPr/>
          <p:nvPr/>
        </p:nvSpPr>
        <p:spPr>
          <a:xfrm>
            <a:off x="3600612" y="2526725"/>
            <a:ext cx="1428278" cy="215178"/>
          </a:xfrm>
          <a:custGeom>
            <a:avLst/>
            <a:gdLst/>
            <a:ahLst/>
            <a:cxnLst/>
            <a:rect l="l" t="t" r="r" b="b"/>
            <a:pathLst>
              <a:path w="720090" h="108584">
                <a:moveTo>
                  <a:pt x="720005" y="0"/>
                </a:moveTo>
                <a:lnTo>
                  <a:pt x="0" y="0"/>
                </a:lnTo>
                <a:lnTo>
                  <a:pt x="0" y="108000"/>
                </a:lnTo>
                <a:lnTo>
                  <a:pt x="720005" y="108000"/>
                </a:lnTo>
                <a:lnTo>
                  <a:pt x="720005" y="0"/>
                </a:lnTo>
                <a:close/>
              </a:path>
            </a:pathLst>
          </a:custGeom>
          <a:solidFill>
            <a:srgbClr val="00FF00"/>
          </a:solidFill>
          <a:ln w="25400">
            <a:solidFill>
              <a:srgbClr val="0000FF"/>
            </a:solidFill>
          </a:ln>
        </p:spPr>
        <p:txBody>
          <a:bodyPr wrap="square" lIns="0" tIns="0" rIns="0" bIns="0" rtlCol="0"/>
          <a:lstStyle/>
          <a:p>
            <a:endParaRPr/>
          </a:p>
        </p:txBody>
      </p:sp>
      <p:sp>
        <p:nvSpPr>
          <p:cNvPr id="30" name="object 49"/>
          <p:cNvSpPr txBox="1"/>
          <p:nvPr/>
        </p:nvSpPr>
        <p:spPr>
          <a:xfrm>
            <a:off x="3593921" y="2242460"/>
            <a:ext cx="1428278" cy="248764"/>
          </a:xfrm>
          <a:prstGeom prst="rect">
            <a:avLst/>
          </a:prstGeom>
          <a:solidFill>
            <a:srgbClr val="E1F4FD"/>
          </a:solidFill>
          <a:ln w="10122">
            <a:solidFill>
              <a:srgbClr val="0000FF"/>
            </a:solidFill>
          </a:ln>
        </p:spPr>
        <p:txBody>
          <a:bodyPr vert="horz" wrap="square" lIns="0" tIns="2518" rIns="0" bIns="0" rtlCol="0">
            <a:spAutoFit/>
          </a:bodyPr>
          <a:lstStyle/>
          <a:p>
            <a:pPr marL="268157">
              <a:spcBef>
                <a:spcPts val="20"/>
              </a:spcBef>
            </a:pPr>
            <a:r>
              <a:rPr lang="en-US" sz="1600" dirty="0">
                <a:solidFill>
                  <a:srgbClr val="0000FF"/>
                </a:solidFill>
                <a:latin typeface="Arial"/>
                <a:cs typeface="Arial"/>
              </a:rPr>
              <a:t>Kiemtra.pdf</a:t>
            </a:r>
            <a:endParaRPr sz="1600" dirty="0">
              <a:latin typeface="Arial"/>
              <a:cs typeface="Arial"/>
            </a:endParaRPr>
          </a:p>
        </p:txBody>
      </p:sp>
      <p:cxnSp>
        <p:nvCxnSpPr>
          <p:cNvPr id="3" name="Straight Connector 2"/>
          <p:cNvCxnSpPr/>
          <p:nvPr/>
        </p:nvCxnSpPr>
        <p:spPr>
          <a:xfrm>
            <a:off x="5022199" y="2250655"/>
            <a:ext cx="6691" cy="703403"/>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rot="16200000">
            <a:off x="5249448"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2</a:t>
            </a:r>
            <a:endParaRPr kumimoji="1" lang="ja-JP" altLang="en-US" dirty="0">
              <a:solidFill>
                <a:srgbClr val="0070C0"/>
              </a:solidFill>
            </a:endParaRPr>
          </a:p>
        </p:txBody>
      </p:sp>
      <p:sp>
        <p:nvSpPr>
          <p:cNvPr id="46" name="Rectangle 45"/>
          <p:cNvSpPr/>
          <p:nvPr/>
        </p:nvSpPr>
        <p:spPr>
          <a:xfrm rot="16200000">
            <a:off x="5417150" y="3973990"/>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3</a:t>
            </a:r>
            <a:endParaRPr kumimoji="1" lang="ja-JP" altLang="en-US" dirty="0">
              <a:solidFill>
                <a:srgbClr val="0070C0"/>
              </a:solidFill>
            </a:endParaRPr>
          </a:p>
        </p:txBody>
      </p:sp>
      <p:sp>
        <p:nvSpPr>
          <p:cNvPr id="48" name="Rectangle 47"/>
          <p:cNvSpPr/>
          <p:nvPr/>
        </p:nvSpPr>
        <p:spPr>
          <a:xfrm rot="16200000">
            <a:off x="5569550"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0070C0"/>
                </a:solidFill>
              </a:rPr>
              <a:t>5</a:t>
            </a:r>
            <a:endParaRPr kumimoji="1" lang="ja-JP" altLang="en-US" dirty="0">
              <a:solidFill>
                <a:srgbClr val="0070C0"/>
              </a:solidFill>
            </a:endParaRPr>
          </a:p>
        </p:txBody>
      </p:sp>
      <p:sp>
        <p:nvSpPr>
          <p:cNvPr id="53" name="object 52"/>
          <p:cNvSpPr/>
          <p:nvPr/>
        </p:nvSpPr>
        <p:spPr>
          <a:xfrm>
            <a:off x="2866202" y="2654688"/>
            <a:ext cx="2449736" cy="1160197"/>
          </a:xfrm>
          <a:custGeom>
            <a:avLst/>
            <a:gdLst/>
            <a:ahLst/>
            <a:cxnLst/>
            <a:rect l="l" t="t" r="r" b="b"/>
            <a:pathLst>
              <a:path w="1235075" h="585469">
                <a:moveTo>
                  <a:pt x="0" y="0"/>
                </a:moveTo>
                <a:lnTo>
                  <a:pt x="65416" y="441"/>
                </a:lnTo>
                <a:lnTo>
                  <a:pt x="126769" y="1749"/>
                </a:lnTo>
                <a:lnTo>
                  <a:pt x="184214" y="3900"/>
                </a:lnTo>
                <a:lnTo>
                  <a:pt x="237904" y="6869"/>
                </a:lnTo>
                <a:lnTo>
                  <a:pt x="287994" y="10634"/>
                </a:lnTo>
                <a:lnTo>
                  <a:pt x="334641" y="15170"/>
                </a:lnTo>
                <a:lnTo>
                  <a:pt x="377998" y="20453"/>
                </a:lnTo>
                <a:lnTo>
                  <a:pt x="418220" y="26459"/>
                </a:lnTo>
                <a:lnTo>
                  <a:pt x="489882" y="40546"/>
                </a:lnTo>
                <a:lnTo>
                  <a:pt x="550863" y="57238"/>
                </a:lnTo>
                <a:lnTo>
                  <a:pt x="602405" y="76346"/>
                </a:lnTo>
                <a:lnTo>
                  <a:pt x="645746" y="97676"/>
                </a:lnTo>
                <a:lnTo>
                  <a:pt x="682125" y="121039"/>
                </a:lnTo>
                <a:lnTo>
                  <a:pt x="712781" y="146243"/>
                </a:lnTo>
                <a:lnTo>
                  <a:pt x="750747" y="187082"/>
                </a:lnTo>
                <a:lnTo>
                  <a:pt x="782807" y="230987"/>
                </a:lnTo>
                <a:lnTo>
                  <a:pt x="813143" y="277312"/>
                </a:lnTo>
                <a:lnTo>
                  <a:pt x="823595" y="293180"/>
                </a:lnTo>
                <a:lnTo>
                  <a:pt x="845939" y="325412"/>
                </a:lnTo>
                <a:lnTo>
                  <a:pt x="871234" y="358145"/>
                </a:lnTo>
                <a:lnTo>
                  <a:pt x="900719" y="391189"/>
                </a:lnTo>
                <a:lnTo>
                  <a:pt x="935635" y="424353"/>
                </a:lnTo>
                <a:lnTo>
                  <a:pt x="977219" y="457444"/>
                </a:lnTo>
                <a:lnTo>
                  <a:pt x="1026712" y="490272"/>
                </a:lnTo>
                <a:lnTo>
                  <a:pt x="1085353" y="522645"/>
                </a:lnTo>
                <a:lnTo>
                  <a:pt x="1154379" y="554372"/>
                </a:lnTo>
                <a:lnTo>
                  <a:pt x="1193175" y="569934"/>
                </a:lnTo>
                <a:lnTo>
                  <a:pt x="1235032" y="585262"/>
                </a:lnTo>
              </a:path>
            </a:pathLst>
          </a:custGeom>
          <a:ln w="37958">
            <a:solidFill>
              <a:srgbClr val="0000FF"/>
            </a:solidFill>
            <a:tailEnd type="arrow"/>
          </a:ln>
        </p:spPr>
        <p:txBody>
          <a:bodyPr wrap="square" lIns="0" tIns="0" rIns="0" bIns="0" rtlCol="0"/>
          <a:lstStyle/>
          <a:p>
            <a:endParaRPr/>
          </a:p>
        </p:txBody>
      </p:sp>
      <p:sp>
        <p:nvSpPr>
          <p:cNvPr id="57" name="Rectangle 56"/>
          <p:cNvSpPr/>
          <p:nvPr/>
        </p:nvSpPr>
        <p:spPr>
          <a:xfrm rot="16200000">
            <a:off x="6392235" y="397228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17</a:t>
            </a:r>
            <a:endParaRPr kumimoji="1" lang="ja-JP" altLang="en-US" dirty="0">
              <a:solidFill>
                <a:srgbClr val="0070C0"/>
              </a:solidFill>
            </a:endParaRPr>
          </a:p>
        </p:txBody>
      </p:sp>
      <p:cxnSp>
        <p:nvCxnSpPr>
          <p:cNvPr id="6" name="Straight Connector 5"/>
          <p:cNvCxnSpPr/>
          <p:nvPr/>
        </p:nvCxnSpPr>
        <p:spPr>
          <a:xfrm>
            <a:off x="5389940" y="3744740"/>
            <a:ext cx="2001460" cy="0"/>
          </a:xfrm>
          <a:prstGeom prst="line">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rot="16200000">
            <a:off x="6544636" y="3972469"/>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19</a:t>
            </a:r>
            <a:endParaRPr kumimoji="1" lang="ja-JP" altLang="en-US" dirty="0">
              <a:solidFill>
                <a:srgbClr val="0070C0"/>
              </a:solidFill>
            </a:endParaRPr>
          </a:p>
        </p:txBody>
      </p:sp>
      <p:sp>
        <p:nvSpPr>
          <p:cNvPr id="65" name="Rectangle 64"/>
          <p:cNvSpPr/>
          <p:nvPr/>
        </p:nvSpPr>
        <p:spPr>
          <a:xfrm rot="16200000">
            <a:off x="6697599" y="3973472"/>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23</a:t>
            </a:r>
            <a:endParaRPr kumimoji="1" lang="ja-JP" altLang="en-US" dirty="0">
              <a:solidFill>
                <a:srgbClr val="0070C0"/>
              </a:solidFill>
            </a:endParaRPr>
          </a:p>
        </p:txBody>
      </p:sp>
      <p:sp>
        <p:nvSpPr>
          <p:cNvPr id="67" name="Rectangle 66"/>
          <p:cNvSpPr/>
          <p:nvPr/>
        </p:nvSpPr>
        <p:spPr>
          <a:xfrm rot="16200000">
            <a:off x="6852815" y="3972954"/>
            <a:ext cx="433385" cy="1524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70C0"/>
                </a:solidFill>
              </a:rPr>
              <a:t>29</a:t>
            </a:r>
            <a:endParaRPr kumimoji="1" lang="ja-JP" altLang="en-US" dirty="0">
              <a:solidFill>
                <a:srgbClr val="0070C0"/>
              </a:solidFill>
            </a:endParaRPr>
          </a:p>
        </p:txBody>
      </p:sp>
      <p:sp>
        <p:nvSpPr>
          <p:cNvPr id="52" name="Rectangle 51"/>
          <p:cNvSpPr/>
          <p:nvPr/>
        </p:nvSpPr>
        <p:spPr>
          <a:xfrm>
            <a:off x="3937286" y="3833497"/>
            <a:ext cx="1071838" cy="427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bject 40"/>
          <p:cNvSpPr txBox="1"/>
          <p:nvPr/>
        </p:nvSpPr>
        <p:spPr>
          <a:xfrm>
            <a:off x="3937286" y="3831797"/>
            <a:ext cx="1071838" cy="349862"/>
          </a:xfrm>
          <a:prstGeom prst="rect">
            <a:avLst/>
          </a:prstGeom>
          <a:noFill/>
          <a:ln w="10122">
            <a:noFill/>
          </a:ln>
        </p:spPr>
        <p:txBody>
          <a:bodyPr vert="horz" wrap="square" lIns="0" tIns="26438" rIns="0" bIns="0" rtlCol="0">
            <a:spAutoFit/>
          </a:bodyPr>
          <a:lstStyle/>
          <a:p>
            <a:pPr marL="159887">
              <a:spcBef>
                <a:spcPts val="208"/>
              </a:spcBef>
            </a:pPr>
            <a:r>
              <a:rPr sz="2100" spc="-89" dirty="0">
                <a:solidFill>
                  <a:srgbClr val="0000FF"/>
                </a:solidFill>
                <a:latin typeface="Arial"/>
                <a:cs typeface="Arial"/>
              </a:rPr>
              <a:t>hello.c</a:t>
            </a:r>
            <a:endParaRPr sz="2100" dirty="0">
              <a:latin typeface="Arial"/>
              <a:cs typeface="Arial"/>
            </a:endParaRPr>
          </a:p>
        </p:txBody>
      </p:sp>
    </p:spTree>
    <p:extLst>
      <p:ext uri="{BB962C8B-B14F-4D97-AF65-F5344CB8AC3E}">
        <p14:creationId xmlns:p14="http://schemas.microsoft.com/office/powerpoint/2010/main" val="423840806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xEl>
                                              <p:pRg st="2" end="2"/>
                                            </p:txEl>
                                          </p:spTgt>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animBg="1"/>
      <p:bldP spid="50" grpId="0" animBg="1"/>
      <p:bldP spid="51" grpId="0" animBg="1"/>
      <p:bldP spid="4" grpId="0" animBg="1"/>
      <p:bldP spid="46" grpId="0" animBg="1"/>
      <p:bldP spid="48" grpId="0" animBg="1"/>
      <p:bldP spid="53" grpId="0" animBg="1"/>
      <p:bldP spid="53" grpId="1" animBg="1"/>
      <p:bldP spid="57" grpId="0" animBg="1"/>
      <p:bldP spid="58" grpId="0" animBg="1"/>
      <p:bldP spid="65" grpId="0" animBg="1"/>
      <p:bldP spid="67"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3" name="object 3"/>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4" name="object 4"/>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5" name="object 5"/>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6" name="object 6"/>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7" name="object 7"/>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8" name="object 8"/>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9" name="object 9"/>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14" name="object 14"/>
          <p:cNvSpPr/>
          <p:nvPr/>
        </p:nvSpPr>
        <p:spPr>
          <a:xfrm>
            <a:off x="613302" y="1353328"/>
            <a:ext cx="327394" cy="327093"/>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073020" y="1804446"/>
            <a:ext cx="129425" cy="129307"/>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73020" y="2145433"/>
            <a:ext cx="129425" cy="129307"/>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613302" y="2468427"/>
            <a:ext cx="327394" cy="327093"/>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73046" y="2919543"/>
            <a:ext cx="129425" cy="129307"/>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073046" y="3260532"/>
            <a:ext cx="129425" cy="129307"/>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073046" y="3601518"/>
            <a:ext cx="129425" cy="129307"/>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13302" y="3924539"/>
            <a:ext cx="327394" cy="327093"/>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1073046" y="4375629"/>
            <a:ext cx="129425" cy="129307"/>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073046" y="4716617"/>
            <a:ext cx="129425" cy="129307"/>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613302" y="5039636"/>
            <a:ext cx="327394" cy="327093"/>
          </a:xfrm>
          <a:prstGeom prst="rect">
            <a:avLst/>
          </a:prstGeom>
          <a:blipFill>
            <a:blip r:embed="rId4" cstate="print"/>
            <a:stretch>
              <a:fillRect/>
            </a:stretch>
          </a:blipFill>
        </p:spPr>
        <p:txBody>
          <a:bodyPr wrap="square" lIns="0" tIns="0" rIns="0" bIns="0" rtlCol="0"/>
          <a:lstStyle/>
          <a:p>
            <a:endParaRPr/>
          </a:p>
        </p:txBody>
      </p:sp>
      <p:sp>
        <p:nvSpPr>
          <p:cNvPr id="26" name="object 26"/>
          <p:cNvSpPr txBox="1"/>
          <p:nvPr/>
        </p:nvSpPr>
        <p:spPr>
          <a:xfrm>
            <a:off x="696631" y="5047056"/>
            <a:ext cx="161217" cy="270375"/>
          </a:xfrm>
          <a:prstGeom prst="rect">
            <a:avLst/>
          </a:prstGeom>
        </p:spPr>
        <p:txBody>
          <a:bodyPr vert="horz" wrap="square" lIns="0" tIns="23920" rIns="0" bIns="0" rtlCol="0">
            <a:spAutoFit/>
          </a:bodyPr>
          <a:lstStyle/>
          <a:p>
            <a:pPr marL="25179">
              <a:spcBef>
                <a:spcPts val="188"/>
              </a:spcBef>
            </a:pPr>
            <a:r>
              <a:rPr sz="1600" b="1" spc="-20" dirty="0">
                <a:solidFill>
                  <a:srgbClr val="EAEAF7"/>
                </a:solidFill>
                <a:latin typeface="Arial"/>
                <a:cs typeface="Arial"/>
              </a:rPr>
              <a:t>4</a:t>
            </a:r>
            <a:endParaRPr sz="1600">
              <a:latin typeface="Arial"/>
              <a:cs typeface="Arial"/>
            </a:endParaRPr>
          </a:p>
        </p:txBody>
      </p:sp>
      <p:sp>
        <p:nvSpPr>
          <p:cNvPr id="27" name="object 27"/>
          <p:cNvSpPr/>
          <p:nvPr/>
        </p:nvSpPr>
        <p:spPr>
          <a:xfrm>
            <a:off x="1073046" y="5490728"/>
            <a:ext cx="129425" cy="129307"/>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1073046" y="5831715"/>
            <a:ext cx="129425" cy="129307"/>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1073046" y="6172703"/>
            <a:ext cx="129425" cy="129307"/>
          </a:xfrm>
          <a:prstGeom prst="rect">
            <a:avLst/>
          </a:prstGeom>
          <a:blipFill>
            <a:blip r:embed="rId5" cstate="print"/>
            <a:stretch>
              <a:fillRect/>
            </a:stretch>
          </a:blipFill>
        </p:spPr>
        <p:txBody>
          <a:bodyPr wrap="square" lIns="0" tIns="0" rIns="0" bIns="0" rtlCol="0"/>
          <a:lstStyle/>
          <a:p>
            <a:endParaRPr/>
          </a:p>
        </p:txBody>
      </p:sp>
      <p:sp>
        <p:nvSpPr>
          <p:cNvPr id="31" name="Rectangle 30"/>
          <p:cNvSpPr/>
          <p:nvPr/>
        </p:nvSpPr>
        <p:spPr>
          <a:xfrm>
            <a:off x="228600" y="168514"/>
            <a:ext cx="8740962" cy="369332"/>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p:txBody>
      </p:sp>
      <p:sp>
        <p:nvSpPr>
          <p:cNvPr id="33" name="Rectangle 3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Kết luận</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228600" y="1380070"/>
            <a:ext cx="8681620" cy="4401205"/>
          </a:xfrm>
          <a:prstGeom prst="rect">
            <a:avLst/>
          </a:prstGeom>
        </p:spPr>
        <p:txBody>
          <a:bodyPr wrap="square">
            <a:spAutoFit/>
          </a:bodyPr>
          <a:lstStyle/>
          <a:p>
            <a:pPr marL="457200" indent="-457200">
              <a:buFont typeface="+mj-ea"/>
              <a:buAutoNum type="circleNumDbPlain"/>
            </a:pPr>
            <a:r>
              <a:rPr lang="vi-VN" altLang="ja-JP" sz="2000" dirty="0"/>
              <a:t>Hệ thống file </a:t>
            </a:r>
            <a:endParaRPr lang="en-US" altLang="ja-JP" sz="2000" dirty="0"/>
          </a:p>
          <a:p>
            <a:pPr marL="914400" lvl="1" indent="-457200">
              <a:buFont typeface="+mj-ea"/>
              <a:buAutoNum type="circleNumDbPlain"/>
            </a:pPr>
            <a:r>
              <a:rPr lang="vi-VN" altLang="ja-JP" sz="2000" dirty="0"/>
              <a:t>Khái niệm file </a:t>
            </a:r>
            <a:endParaRPr lang="en-US" altLang="ja-JP" sz="2000" dirty="0"/>
          </a:p>
          <a:p>
            <a:pPr marL="914400" lvl="1" indent="-457200">
              <a:buFont typeface="+mj-ea"/>
              <a:buAutoNum type="circleNumDbPlain"/>
            </a:pPr>
            <a:r>
              <a:rPr lang="vi-VN" altLang="ja-JP" sz="2000" dirty="0"/>
              <a:t>Cấu trúc thư mục</a:t>
            </a:r>
          </a:p>
          <a:p>
            <a:pPr marL="457200" indent="-457200">
              <a:buFont typeface="+mj-ea"/>
              <a:buAutoNum type="circleNumDbPlain"/>
            </a:pPr>
            <a:r>
              <a:rPr lang="vi-VN" altLang="ja-JP" sz="2000" dirty="0"/>
              <a:t>Cài đặt hệ thống file </a:t>
            </a:r>
            <a:endParaRPr lang="en-US" altLang="ja-JP" sz="2000" dirty="0"/>
          </a:p>
          <a:p>
            <a:pPr marL="914400" lvl="1" indent="-457200">
              <a:buFont typeface="+mj-ea"/>
              <a:buAutoNum type="circleNumDbPlain"/>
            </a:pPr>
            <a:r>
              <a:rPr lang="vi-VN" altLang="ja-JP" sz="2000" dirty="0"/>
              <a:t>Cài đặt thư mục </a:t>
            </a:r>
            <a:endParaRPr lang="en-US" altLang="ja-JP" sz="2000" dirty="0"/>
          </a:p>
          <a:p>
            <a:pPr marL="914400" lvl="1" indent="-457200">
              <a:buFont typeface="+mj-ea"/>
              <a:buAutoNum type="circleNumDbPlain"/>
            </a:pPr>
            <a:r>
              <a:rPr lang="vi-VN" altLang="ja-JP" sz="2000" dirty="0"/>
              <a:t>Các phương pháp phân phối vùng lưu trữ </a:t>
            </a:r>
            <a:endParaRPr lang="en-US" altLang="ja-JP" sz="2000" dirty="0"/>
          </a:p>
          <a:p>
            <a:pPr marL="914400" lvl="1" indent="-457200">
              <a:buFont typeface="+mj-ea"/>
              <a:buAutoNum type="circleNumDbPlain"/>
            </a:pPr>
            <a:r>
              <a:rPr lang="vi-VN" altLang="ja-JP" sz="2000" dirty="0"/>
              <a:t>Quản lý vùng lưu trữ tự do</a:t>
            </a:r>
          </a:p>
          <a:p>
            <a:pPr marL="457200" indent="-457200">
              <a:buFont typeface="+mj-ea"/>
              <a:buAutoNum type="circleNumDbPlain"/>
            </a:pPr>
            <a:r>
              <a:rPr lang="vi-VN" altLang="ja-JP" sz="2000" dirty="0"/>
              <a:t>Tổ chức thông tin trên đĩa từ </a:t>
            </a:r>
            <a:endParaRPr lang="en-US" altLang="ja-JP" sz="2000" dirty="0"/>
          </a:p>
          <a:p>
            <a:pPr marL="914400" lvl="1" indent="-457200">
              <a:buFont typeface="+mj-ea"/>
              <a:buAutoNum type="circleNumDbPlain"/>
            </a:pPr>
            <a:r>
              <a:rPr lang="vi-VN" altLang="ja-JP" sz="2000" dirty="0"/>
              <a:t>Cấu trúc vật lý của đĩa </a:t>
            </a:r>
            <a:endParaRPr lang="en-US" altLang="ja-JP" sz="2000" dirty="0"/>
          </a:p>
          <a:p>
            <a:pPr marL="914400" lvl="1" indent="-457200">
              <a:buFont typeface="+mj-ea"/>
              <a:buAutoNum type="circleNumDbPlain"/>
            </a:pPr>
            <a:r>
              <a:rPr lang="vi-VN" altLang="ja-JP" sz="2000" dirty="0"/>
              <a:t>Cấu trúc logic của đĩa</a:t>
            </a:r>
          </a:p>
          <a:p>
            <a:pPr marL="457200" indent="-457200">
              <a:buFont typeface="+mj-ea"/>
              <a:buAutoNum type="circleNumDbPlain"/>
            </a:pPr>
            <a:r>
              <a:rPr lang="vi-VN" altLang="ja-JP" sz="2000" dirty="0"/>
              <a:t>Hệ thống FAT </a:t>
            </a:r>
            <a:endParaRPr lang="en-US" altLang="ja-JP" sz="2000" dirty="0"/>
          </a:p>
          <a:p>
            <a:pPr marL="914400" lvl="1" indent="-457200">
              <a:buFont typeface="+mj-ea"/>
              <a:buAutoNum type="circleNumDbPlain"/>
            </a:pPr>
            <a:r>
              <a:rPr lang="vi-VN" altLang="ja-JP" sz="2000" dirty="0"/>
              <a:t>Boot sector </a:t>
            </a:r>
            <a:endParaRPr lang="en-US" altLang="ja-JP" sz="2000" dirty="0"/>
          </a:p>
          <a:p>
            <a:pPr marL="914400" lvl="1" indent="-457200">
              <a:buFont typeface="+mj-ea"/>
              <a:buAutoNum type="circleNumDbPlain"/>
            </a:pPr>
            <a:r>
              <a:rPr lang="vi-VN" altLang="ja-JP" sz="2000" dirty="0"/>
              <a:t>Bảng FAT (File Allocation Table) </a:t>
            </a:r>
            <a:endParaRPr lang="en-US" altLang="ja-JP" sz="2000" dirty="0"/>
          </a:p>
          <a:p>
            <a:pPr marL="914400" lvl="1" indent="-457200">
              <a:buFont typeface="+mj-ea"/>
              <a:buAutoNum type="circleNumDbPlain"/>
            </a:pPr>
            <a:r>
              <a:rPr lang="vi-VN" altLang="ja-JP" sz="2000" dirty="0"/>
              <a:t>Thư mục gốc</a:t>
            </a:r>
            <a:endParaRPr lang="ja-JP" altLang="en-US" sz="2000" dirty="0"/>
          </a:p>
        </p:txBody>
      </p:sp>
    </p:spTree>
    <p:extLst>
      <p:ext uri="{BB962C8B-B14F-4D97-AF65-F5344CB8AC3E}">
        <p14:creationId xmlns:p14="http://schemas.microsoft.com/office/powerpoint/2010/main" val="336250526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226872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2645651"/>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946523"/>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3247419"/>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992766" y="3597594"/>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974519"/>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4576285"/>
            <a:ext cx="107536" cy="10743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1568309" y="4877157"/>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1568309" y="5178029"/>
            <a:ext cx="107536" cy="107437"/>
          </a:xfrm>
          <a:prstGeom prst="rect">
            <a:avLst/>
          </a:prstGeom>
          <a:blipFill>
            <a:blip r:embed="rId3" cstate="print"/>
            <a:stretch>
              <a:fillRect/>
            </a:stretch>
          </a:blipFill>
        </p:spPr>
        <p:txBody>
          <a:bodyPr wrap="square" lIns="0" tIns="0" rIns="0" bIns="0" rtlCol="0"/>
          <a:lstStyle/>
          <a:p>
            <a:endParaRPr/>
          </a:p>
        </p:txBody>
      </p:sp>
      <p:sp>
        <p:nvSpPr>
          <p:cNvPr id="44" name="Rectangle 4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45" name="Rectangle 44"/>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Thay đổi vị trí trong file và thu gọn file</a:t>
            </a:r>
            <a:endParaRPr lang="en-US" altLang="ja-JP" sz="2300" dirty="0">
              <a:solidFill>
                <a:prstClr val="white"/>
              </a:solidFill>
            </a:endParaRPr>
          </a:p>
        </p:txBody>
      </p:sp>
      <p:sp>
        <p:nvSpPr>
          <p:cNvPr id="46" name="Rectangle 45"/>
          <p:cNvSpPr/>
          <p:nvPr/>
        </p:nvSpPr>
        <p:spPr>
          <a:xfrm>
            <a:off x="533400" y="1653861"/>
            <a:ext cx="8229600" cy="3785652"/>
          </a:xfrm>
          <a:prstGeom prst="rect">
            <a:avLst/>
          </a:prstGeom>
        </p:spPr>
        <p:txBody>
          <a:bodyPr wrap="square">
            <a:spAutoFit/>
          </a:bodyPr>
          <a:lstStyle/>
          <a:p>
            <a:pPr marL="342900" indent="-342900">
              <a:buFont typeface="Arial" panose="020B0604020202020204" pitchFamily="34" charset="0"/>
              <a:buChar char="•"/>
            </a:pPr>
            <a:r>
              <a:rPr lang="vi-VN" altLang="ja-JP" sz="2400" dirty="0"/>
              <a:t>Thay đổi vị trí trong file </a:t>
            </a:r>
            <a:endParaRPr lang="en-US" altLang="ja-JP" sz="2400" dirty="0"/>
          </a:p>
          <a:p>
            <a:pPr marL="800100" lvl="1" indent="-342900">
              <a:buFont typeface="Arial" panose="020B0604020202020204" pitchFamily="34" charset="0"/>
              <a:buChar char="•"/>
            </a:pPr>
            <a:r>
              <a:rPr lang="vi-VN" altLang="ja-JP" sz="2400" dirty="0"/>
              <a:t>Duyệt thư mục để tìm phần tử tương ứng </a:t>
            </a:r>
            <a:endParaRPr lang="en-US" altLang="ja-JP" sz="2400" dirty="0"/>
          </a:p>
          <a:p>
            <a:pPr marL="800100" lvl="1" indent="-342900">
              <a:buFont typeface="Arial" panose="020B0604020202020204" pitchFamily="34" charset="0"/>
              <a:buChar char="•"/>
            </a:pPr>
            <a:r>
              <a:rPr lang="vi-VN" altLang="ja-JP" sz="2400" dirty="0"/>
              <a:t>Con trỏ file được thay bằng giá trị thích hợp </a:t>
            </a:r>
            <a:endParaRPr lang="en-US" altLang="ja-JP" sz="2400" dirty="0"/>
          </a:p>
          <a:p>
            <a:pPr marL="800100" lvl="1" indent="-342900">
              <a:buFont typeface="Arial" panose="020B0604020202020204" pitchFamily="34" charset="0"/>
              <a:buChar char="•"/>
            </a:pPr>
            <a:r>
              <a:rPr lang="vi-VN" altLang="ja-JP" sz="2400" dirty="0"/>
              <a:t>Thao tác này không yêu cầu một hoạt động vào/ra</a:t>
            </a:r>
          </a:p>
          <a:p>
            <a:pPr marL="342900" indent="-342900">
              <a:buFont typeface="Arial" panose="020B0604020202020204" pitchFamily="34" charset="0"/>
              <a:buChar char="•"/>
            </a:pPr>
            <a:r>
              <a:rPr lang="vi-VN" altLang="ja-JP" sz="2400" dirty="0"/>
              <a:t>Thu gọn file </a:t>
            </a:r>
            <a:endParaRPr lang="en-US" altLang="ja-JP" sz="2400" dirty="0"/>
          </a:p>
          <a:p>
            <a:pPr marL="800100" lvl="1" indent="-342900">
              <a:buFont typeface="Arial" panose="020B0604020202020204" pitchFamily="34" charset="0"/>
              <a:buChar char="•"/>
            </a:pPr>
            <a:r>
              <a:rPr lang="vi-VN" altLang="ja-JP" sz="2400" dirty="0"/>
              <a:t>Được sử dụng khi người sử dụng muốn xóa nội dung file nhưng vẫn giữ nguyên các thuộc tính </a:t>
            </a:r>
            <a:endParaRPr lang="en-US" altLang="ja-JP" sz="2400" dirty="0"/>
          </a:p>
          <a:p>
            <a:pPr marL="800100" lvl="1" indent="-342900">
              <a:buFont typeface="Arial" panose="020B0604020202020204" pitchFamily="34" charset="0"/>
              <a:buChar char="•"/>
            </a:pPr>
            <a:r>
              <a:rPr lang="vi-VN" altLang="ja-JP" sz="2400" dirty="0"/>
              <a:t>Tìm kiếm file trong thư mục file </a:t>
            </a:r>
            <a:endParaRPr lang="en-US" altLang="ja-JP" sz="2400" dirty="0"/>
          </a:p>
          <a:p>
            <a:pPr marL="800100" lvl="1" indent="-342900">
              <a:buFont typeface="Arial" panose="020B0604020202020204" pitchFamily="34" charset="0"/>
              <a:buChar char="•"/>
            </a:pPr>
            <a:r>
              <a:rPr lang="vi-VN" altLang="ja-JP" sz="2400" dirty="0"/>
              <a:t>Đặt kích thước file về 0 </a:t>
            </a:r>
            <a:endParaRPr lang="en-US" altLang="ja-JP" sz="2400" dirty="0"/>
          </a:p>
          <a:p>
            <a:pPr marL="800100" lvl="1" indent="-342900">
              <a:buFont typeface="Arial" panose="020B0604020202020204" pitchFamily="34" charset="0"/>
              <a:buChar char="•"/>
            </a:pPr>
            <a:r>
              <a:rPr lang="vi-VN" altLang="ja-JP" sz="2400" dirty="0"/>
              <a:t>Giải phóng vùng nhớ dành cho file</a:t>
            </a:r>
            <a:endParaRPr lang="ja-JP" altLang="en-US" sz="2400" dirty="0"/>
          </a:p>
        </p:txBody>
      </p:sp>
    </p:spTree>
    <p:extLst>
      <p:ext uri="{BB962C8B-B14F-4D97-AF65-F5344CB8AC3E}">
        <p14:creationId xmlns:p14="http://schemas.microsoft.com/office/powerpoint/2010/main" val="48001010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2392524"/>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2769449"/>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3070345"/>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3371215"/>
            <a:ext cx="107536" cy="10743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992766" y="3761506"/>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4439327"/>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4740199"/>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5041070"/>
            <a:ext cx="107536" cy="107437"/>
          </a:xfrm>
          <a:prstGeom prst="rect">
            <a:avLst/>
          </a:prstGeom>
          <a:blipFill>
            <a:blip r:embed="rId4" cstate="print"/>
            <a:stretch>
              <a:fillRect/>
            </a:stretch>
          </a:blipFill>
        </p:spPr>
        <p:txBody>
          <a:bodyPr wrap="square" lIns="0" tIns="0" rIns="0" bIns="0" rtlCol="0"/>
          <a:lstStyle/>
          <a:p>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44" name="Rectangle 43"/>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 Một số thao tác khác</a:t>
            </a:r>
            <a:endParaRPr lang="en-US" altLang="ja-JP" sz="2300" dirty="0">
              <a:solidFill>
                <a:prstClr val="white"/>
              </a:solidFill>
            </a:endParaRPr>
          </a:p>
        </p:txBody>
      </p:sp>
      <p:sp>
        <p:nvSpPr>
          <p:cNvPr id="45" name="Rectangle 44"/>
          <p:cNvSpPr/>
          <p:nvPr/>
        </p:nvSpPr>
        <p:spPr>
          <a:xfrm>
            <a:off x="249360" y="1709493"/>
            <a:ext cx="8534400" cy="3785652"/>
          </a:xfrm>
          <a:prstGeom prst="rect">
            <a:avLst/>
          </a:prstGeom>
        </p:spPr>
        <p:txBody>
          <a:bodyPr wrap="square">
            <a:spAutoFit/>
          </a:bodyPr>
          <a:lstStyle/>
          <a:p>
            <a:pPr marL="342900" indent="-342900">
              <a:buFont typeface="Arial" panose="020B0604020202020204" pitchFamily="34" charset="0"/>
              <a:buChar char="•"/>
            </a:pPr>
            <a:r>
              <a:rPr lang="vi-VN" altLang="ja-JP" sz="2400" dirty="0"/>
              <a:t>Ngoài các thao tác cơ bản, còn tồn tại nhiều </a:t>
            </a:r>
            <a:r>
              <a:rPr lang="vi-VN" altLang="ja-JP" sz="2400" dirty="0">
                <a:solidFill>
                  <a:srgbClr val="135019"/>
                </a:solidFill>
              </a:rPr>
              <a:t>thao tác khác </a:t>
            </a:r>
            <a:endParaRPr lang="en-US" altLang="ja-JP" sz="2400" dirty="0">
              <a:solidFill>
                <a:srgbClr val="135019"/>
              </a:solidFill>
            </a:endParaRPr>
          </a:p>
          <a:p>
            <a:pPr marL="800100" lvl="1" indent="-342900">
              <a:buFont typeface="Arial" panose="020B0604020202020204" pitchFamily="34" charset="0"/>
              <a:buChar char="•"/>
            </a:pPr>
            <a:r>
              <a:rPr lang="vi-VN" altLang="ja-JP" sz="2400" dirty="0"/>
              <a:t>Thêm dữ liệu vào cuối file (append) </a:t>
            </a:r>
            <a:endParaRPr lang="en-US" altLang="ja-JP" sz="2400" dirty="0"/>
          </a:p>
          <a:p>
            <a:pPr marL="800100" lvl="1" indent="-342900">
              <a:buFont typeface="Arial" panose="020B0604020202020204" pitchFamily="34" charset="0"/>
              <a:buChar char="•"/>
            </a:pPr>
            <a:r>
              <a:rPr lang="vi-VN" altLang="ja-JP" sz="2400" dirty="0"/>
              <a:t>Lấy/đặt thông tin thuộc tính file </a:t>
            </a:r>
            <a:endParaRPr lang="en-US" altLang="ja-JP" sz="2400" dirty="0"/>
          </a:p>
          <a:p>
            <a:pPr marL="800100" lvl="1" indent="-342900">
              <a:buFont typeface="Arial" panose="020B0604020202020204" pitchFamily="34" charset="0"/>
              <a:buChar char="•"/>
            </a:pPr>
            <a:r>
              <a:rPr lang="vi-VN" altLang="ja-JP" sz="2400" dirty="0"/>
              <a:t>Đổi tên file</a:t>
            </a: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Có thể được đảm bảo </a:t>
            </a:r>
            <a:r>
              <a:rPr lang="vi-VN" altLang="ja-JP" sz="2400" dirty="0">
                <a:solidFill>
                  <a:srgbClr val="135019"/>
                </a:solidFill>
              </a:rPr>
              <a:t>thông qua các thao tác cơ bản</a:t>
            </a:r>
            <a:r>
              <a:rPr lang="vi-VN" altLang="ja-JP" sz="2400" dirty="0"/>
              <a:t>. </a:t>
            </a:r>
            <a:endParaRPr lang="en-US" altLang="ja-JP" sz="2400" dirty="0"/>
          </a:p>
          <a:p>
            <a:pPr marL="342900" indent="-342900">
              <a:buFont typeface="Arial" panose="020B0604020202020204" pitchFamily="34" charset="0"/>
              <a:buChar char="•"/>
            </a:pPr>
            <a:r>
              <a:rPr lang="en-US" altLang="ja-JP" sz="2400" dirty="0"/>
              <a:t>     </a:t>
            </a:r>
            <a:r>
              <a:rPr lang="vi-VN" altLang="ja-JP" sz="2400" dirty="0"/>
              <a:t>Ví dụ copy file </a:t>
            </a:r>
            <a:endParaRPr lang="en-US" altLang="ja-JP" sz="2400" dirty="0"/>
          </a:p>
          <a:p>
            <a:pPr marL="800100" lvl="1" indent="-342900">
              <a:buFont typeface="Arial" panose="020B0604020202020204" pitchFamily="34" charset="0"/>
              <a:buChar char="•"/>
            </a:pPr>
            <a:r>
              <a:rPr lang="vi-VN" altLang="ja-JP" sz="2400" dirty="0"/>
              <a:t>Tạo file mới </a:t>
            </a:r>
            <a:endParaRPr lang="en-US" altLang="ja-JP" sz="2400" dirty="0"/>
          </a:p>
          <a:p>
            <a:pPr marL="800100" lvl="1" indent="-342900">
              <a:buFont typeface="Arial" panose="020B0604020202020204" pitchFamily="34" charset="0"/>
              <a:buChar char="•"/>
            </a:pPr>
            <a:r>
              <a:rPr lang="vi-VN" altLang="ja-JP" sz="2400" dirty="0"/>
              <a:t>Đọc dữ liệu từ file cũ </a:t>
            </a:r>
            <a:endParaRPr lang="en-US" altLang="ja-JP" sz="2400" dirty="0"/>
          </a:p>
          <a:p>
            <a:pPr marL="800100" lvl="1" indent="-342900">
              <a:buFont typeface="Arial" panose="020B0604020202020204" pitchFamily="34" charset="0"/>
              <a:buChar char="•"/>
            </a:pPr>
            <a:r>
              <a:rPr lang="vi-VN" altLang="ja-JP" sz="2400" dirty="0"/>
              <a:t>Ghi ra file mới</a:t>
            </a:r>
            <a:endParaRPr lang="ja-JP" altLang="en-US" sz="2400" dirty="0"/>
          </a:p>
        </p:txBody>
      </p:sp>
    </p:spTree>
    <p:extLst>
      <p:ext uri="{BB962C8B-B14F-4D97-AF65-F5344CB8AC3E}">
        <p14:creationId xmlns:p14="http://schemas.microsoft.com/office/powerpoint/2010/main" val="83817537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05605"/>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46155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771462"/>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2117931" y="3047267"/>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348163"/>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92766" y="3654596"/>
            <a:ext cx="133482" cy="133359"/>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1568309" y="3981389"/>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992766" y="4287823"/>
            <a:ext cx="133482" cy="13335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1568309" y="4643558"/>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992766" y="4918507"/>
            <a:ext cx="133482" cy="133359"/>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1568309" y="5274243"/>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584173"/>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117931" y="5859953"/>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117931" y="6135758"/>
            <a:ext cx="107536" cy="107437"/>
          </a:xfrm>
          <a:prstGeom prst="rect">
            <a:avLst/>
          </a:prstGeom>
          <a:blipFill>
            <a:blip r:embed="rId5"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Đóng mở file</a:t>
            </a:r>
            <a:r>
              <a:rPr lang="en-US" altLang="ja-JP" sz="2300" dirty="0">
                <a:solidFill>
                  <a:prstClr val="white"/>
                </a:solidFill>
              </a:rPr>
              <a:t>				I</a:t>
            </a:r>
          </a:p>
        </p:txBody>
      </p:sp>
      <p:sp>
        <p:nvSpPr>
          <p:cNvPr id="52" name="Rectangle 51"/>
          <p:cNvSpPr/>
          <p:nvPr/>
        </p:nvSpPr>
        <p:spPr>
          <a:xfrm>
            <a:off x="89506" y="1829924"/>
            <a:ext cx="8954627" cy="4154984"/>
          </a:xfrm>
          <a:prstGeom prst="rect">
            <a:avLst/>
          </a:prstGeom>
        </p:spPr>
        <p:txBody>
          <a:bodyPr wrap="square">
            <a:spAutoFit/>
          </a:bodyPr>
          <a:lstStyle/>
          <a:p>
            <a:pPr marL="342900" indent="-342900">
              <a:buFont typeface="Arial" panose="020B0604020202020204" pitchFamily="34" charset="0"/>
              <a:buChar char="•"/>
            </a:pPr>
            <a:r>
              <a:rPr lang="vi-VN" altLang="ja-JP" sz="2400" dirty="0"/>
              <a:t>Các </a:t>
            </a:r>
            <a:r>
              <a:rPr lang="vi-VN" altLang="ja-JP" sz="2400" dirty="0">
                <a:solidFill>
                  <a:srgbClr val="0000FF"/>
                </a:solidFill>
              </a:rPr>
              <a:t>thao tác file </a:t>
            </a:r>
            <a:r>
              <a:rPr lang="vi-VN" altLang="ja-JP" sz="2400" dirty="0"/>
              <a:t>phải </a:t>
            </a:r>
            <a:r>
              <a:rPr lang="vi-VN" altLang="ja-JP" sz="2400" dirty="0">
                <a:solidFill>
                  <a:srgbClr val="7030A0"/>
                </a:solidFill>
              </a:rPr>
              <a:t>duyệt thư mục file </a:t>
            </a:r>
            <a:r>
              <a:rPr lang="vi-VN" altLang="ja-JP" sz="2400" dirty="0"/>
              <a:t>⇒ Lãng phí thời gian </a:t>
            </a:r>
            <a:endParaRPr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Để giải quyết, các </a:t>
            </a:r>
            <a:r>
              <a:rPr lang="en-US" altLang="ja-JP" sz="2400" dirty="0"/>
              <a:t>TT </a:t>
            </a:r>
            <a:r>
              <a:rPr lang="vi-VN" altLang="ja-JP" sz="2400" dirty="0"/>
              <a:t>phải thực hiện </a:t>
            </a:r>
            <a:r>
              <a:rPr lang="vi-VN" altLang="ja-JP" sz="2400" dirty="0">
                <a:solidFill>
                  <a:srgbClr val="7030A0"/>
                </a:solidFill>
              </a:rPr>
              <a:t>mở file </a:t>
            </a:r>
            <a:r>
              <a:rPr lang="vi-VN" altLang="ja-JP" sz="2400" dirty="0"/>
              <a:t>(open) </a:t>
            </a:r>
            <a:r>
              <a:rPr lang="vi-VN" altLang="ja-JP" sz="2400" dirty="0">
                <a:solidFill>
                  <a:srgbClr val="7030A0"/>
                </a:solidFill>
              </a:rPr>
              <a:t>trước </a:t>
            </a:r>
            <a:r>
              <a:rPr lang="vi-VN" altLang="ja-JP" sz="2400" dirty="0"/>
              <a:t>khi </a:t>
            </a:r>
            <a:r>
              <a:rPr lang="vi-VN" altLang="ja-JP" sz="2400" dirty="0">
                <a:solidFill>
                  <a:srgbClr val="0000FF"/>
                </a:solidFill>
              </a:rPr>
              <a:t>thao tác </a:t>
            </a:r>
            <a:r>
              <a:rPr lang="vi-VN" altLang="ja-JP" sz="2400" dirty="0"/>
              <a:t>với file </a:t>
            </a:r>
            <a:endParaRPr lang="en-US" altLang="ja-JP" sz="2400" dirty="0"/>
          </a:p>
          <a:p>
            <a:pPr marL="800100" lvl="1" indent="-342900">
              <a:buFont typeface="Arial" panose="020B0604020202020204" pitchFamily="34" charset="0"/>
              <a:buChar char="•"/>
            </a:pPr>
            <a:r>
              <a:rPr lang="vi-VN" altLang="ja-JP" sz="2400" dirty="0"/>
              <a:t>Thao tác mở file: </a:t>
            </a:r>
            <a:r>
              <a:rPr lang="vi-VN" altLang="ja-JP" sz="2400" dirty="0">
                <a:solidFill>
                  <a:srgbClr val="0000FF"/>
                </a:solidFill>
              </a:rPr>
              <a:t>tìm</a:t>
            </a:r>
            <a:r>
              <a:rPr lang="vi-VN" altLang="ja-JP" sz="2400" dirty="0"/>
              <a:t> kiếm file trong </a:t>
            </a:r>
            <a:r>
              <a:rPr lang="vi-VN" altLang="ja-JP" sz="2400" dirty="0">
                <a:solidFill>
                  <a:srgbClr val="0000FF"/>
                </a:solidFill>
              </a:rPr>
              <a:t>thư mục file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solidFill>
                  <a:srgbClr val="7030A0"/>
                </a:solidFill>
              </a:rPr>
              <a:t>Chép </a:t>
            </a:r>
            <a:r>
              <a:rPr lang="vi-VN" altLang="ja-JP" sz="2400" dirty="0"/>
              <a:t>phần tử tương ứng vào </a:t>
            </a:r>
            <a:r>
              <a:rPr lang="vi-VN" altLang="ja-JP" sz="2400" dirty="0">
                <a:solidFill>
                  <a:srgbClr val="0000FF"/>
                </a:solidFill>
              </a:rPr>
              <a:t>bảng file mở </a:t>
            </a:r>
            <a:endParaRPr lang="en-US" altLang="ja-JP" sz="2400" dirty="0">
              <a:solidFill>
                <a:srgbClr val="0000FF"/>
              </a:solidFill>
            </a:endParaRPr>
          </a:p>
          <a:p>
            <a:pPr marL="1257300" lvl="2" indent="-342900">
              <a:buFont typeface="Arial" panose="020B0604020202020204" pitchFamily="34" charset="0"/>
              <a:buChar char="•"/>
            </a:pPr>
            <a:r>
              <a:rPr lang="vi-VN" altLang="ja-JP" sz="2400" dirty="0"/>
              <a:t>Chứa thông tin về các </a:t>
            </a:r>
            <a:r>
              <a:rPr lang="vi-VN" altLang="ja-JP" sz="2400" dirty="0">
                <a:solidFill>
                  <a:srgbClr val="7030A0"/>
                </a:solidFill>
              </a:rPr>
              <a:t>file đang được mở</a:t>
            </a:r>
          </a:p>
          <a:p>
            <a:pPr marL="800100" lvl="1" indent="-342900">
              <a:buFont typeface="Arial" panose="020B0604020202020204" pitchFamily="34" charset="0"/>
              <a:buChar char="•"/>
            </a:pPr>
            <a:r>
              <a:rPr lang="vi-VN" altLang="ja-JP" sz="2400" dirty="0"/>
              <a:t>Trả lại </a:t>
            </a:r>
            <a:r>
              <a:rPr lang="vi-VN" altLang="ja-JP" sz="2400" dirty="0">
                <a:solidFill>
                  <a:srgbClr val="0000FF"/>
                </a:solidFill>
              </a:rPr>
              <a:t>con trỏ </a:t>
            </a:r>
            <a:r>
              <a:rPr lang="vi-VN" altLang="ja-JP" sz="2400" dirty="0"/>
              <a:t>của </a:t>
            </a:r>
            <a:r>
              <a:rPr lang="vi-VN" altLang="ja-JP" sz="2400" dirty="0">
                <a:solidFill>
                  <a:srgbClr val="7030A0"/>
                </a:solidFill>
              </a:rPr>
              <a:t>phần tử tương ứng </a:t>
            </a:r>
            <a:r>
              <a:rPr lang="vi-VN" altLang="ja-JP" sz="2400" dirty="0"/>
              <a:t>trong bản file mở</a:t>
            </a: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Khi có yêu cầu, HĐH </a:t>
            </a:r>
            <a:r>
              <a:rPr lang="vi-VN" altLang="ja-JP" sz="2400" dirty="0">
                <a:solidFill>
                  <a:srgbClr val="0000FF"/>
                </a:solidFill>
              </a:rPr>
              <a:t>tìm</a:t>
            </a:r>
            <a:r>
              <a:rPr lang="vi-VN" altLang="ja-JP" sz="2400" dirty="0"/>
              <a:t> kiếm trong </a:t>
            </a:r>
            <a:r>
              <a:rPr lang="vi-VN" altLang="ja-JP" sz="2400" dirty="0">
                <a:solidFill>
                  <a:srgbClr val="7030A0"/>
                </a:solidFill>
              </a:rPr>
              <a:t>bảng file mở </a:t>
            </a:r>
            <a:endParaRPr lang="en-US" altLang="ja-JP" sz="2400" dirty="0">
              <a:solidFill>
                <a:srgbClr val="7030A0"/>
              </a:solidFill>
            </a:endParaRPr>
          </a:p>
          <a:p>
            <a:pPr marL="800100" lvl="1" indent="-342900">
              <a:buFont typeface="Arial" panose="020B0604020202020204" pitchFamily="34" charset="0"/>
              <a:buChar char="•"/>
            </a:pPr>
            <a:r>
              <a:rPr lang="vi-VN" altLang="ja-JP" sz="2400" dirty="0">
                <a:solidFill>
                  <a:srgbClr val="0000FF"/>
                </a:solidFill>
              </a:rPr>
              <a:t>Dùng con trỏ </a:t>
            </a:r>
            <a:r>
              <a:rPr lang="vi-VN" altLang="ja-JP" sz="2400" dirty="0"/>
              <a:t>trả về của thao tác mở file</a:t>
            </a:r>
          </a:p>
        </p:txBody>
      </p:sp>
    </p:spTree>
    <p:extLst>
      <p:ext uri="{BB962C8B-B14F-4D97-AF65-F5344CB8AC3E}">
        <p14:creationId xmlns:p14="http://schemas.microsoft.com/office/powerpoint/2010/main" val="405539480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05605"/>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46155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771462"/>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2117931" y="3047267"/>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348163"/>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92766" y="3654596"/>
            <a:ext cx="133482" cy="133359"/>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1568309" y="3981389"/>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992766" y="4287823"/>
            <a:ext cx="133482" cy="13335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1568309" y="4643558"/>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992766" y="4918507"/>
            <a:ext cx="133482" cy="133359"/>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1568309" y="5274243"/>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584173"/>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117931" y="5859953"/>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117931" y="6135758"/>
            <a:ext cx="107536" cy="107437"/>
          </a:xfrm>
          <a:prstGeom prst="rect">
            <a:avLst/>
          </a:prstGeom>
          <a:blipFill>
            <a:blip r:embed="rId5"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Đóng mở file</a:t>
            </a:r>
            <a:r>
              <a:rPr lang="en-US" altLang="ja-JP" sz="2300" dirty="0">
                <a:solidFill>
                  <a:prstClr val="white"/>
                </a:solidFill>
              </a:rPr>
              <a:t>				I</a:t>
            </a:r>
          </a:p>
        </p:txBody>
      </p:sp>
      <p:pic>
        <p:nvPicPr>
          <p:cNvPr id="2" name="Picture 1">
            <a:extLst>
              <a:ext uri="{FF2B5EF4-FFF2-40B4-BE49-F238E27FC236}">
                <a16:creationId xmlns:a16="http://schemas.microsoft.com/office/drawing/2014/main" id="{33FA7851-30BB-4AA5-B06C-4CF7602DE987}"/>
              </a:ext>
            </a:extLst>
          </p:cNvPr>
          <p:cNvPicPr>
            <a:picLocks noChangeAspect="1"/>
          </p:cNvPicPr>
          <p:nvPr/>
        </p:nvPicPr>
        <p:blipFill>
          <a:blip r:embed="rId7"/>
          <a:stretch>
            <a:fillRect/>
          </a:stretch>
        </p:blipFill>
        <p:spPr>
          <a:xfrm>
            <a:off x="833437" y="2171700"/>
            <a:ext cx="7477125" cy="2514600"/>
          </a:xfrm>
          <a:prstGeom prst="rect">
            <a:avLst/>
          </a:prstGeom>
        </p:spPr>
      </p:pic>
      <p:sp>
        <p:nvSpPr>
          <p:cNvPr id="3" name="Rectangle 2">
            <a:extLst>
              <a:ext uri="{FF2B5EF4-FFF2-40B4-BE49-F238E27FC236}">
                <a16:creationId xmlns:a16="http://schemas.microsoft.com/office/drawing/2014/main" id="{8A48C199-E882-4E82-AC8C-30C08D99BCBD}"/>
              </a:ext>
            </a:extLst>
          </p:cNvPr>
          <p:cNvSpPr/>
          <p:nvPr/>
        </p:nvSpPr>
        <p:spPr>
          <a:xfrm>
            <a:off x="223420" y="1591712"/>
            <a:ext cx="1444626" cy="461665"/>
          </a:xfrm>
          <a:prstGeom prst="rect">
            <a:avLst/>
          </a:prstGeom>
        </p:spPr>
        <p:txBody>
          <a:bodyPr wrap="none">
            <a:spAutoFit/>
          </a:bodyPr>
          <a:lstStyle/>
          <a:p>
            <a:r>
              <a:rPr lang="en-US" sz="2400" dirty="0"/>
              <a:t>File open.</a:t>
            </a:r>
          </a:p>
        </p:txBody>
      </p:sp>
    </p:spTree>
    <p:extLst>
      <p:ext uri="{BB962C8B-B14F-4D97-AF65-F5344CB8AC3E}">
        <p14:creationId xmlns:p14="http://schemas.microsoft.com/office/powerpoint/2010/main" val="3161950067"/>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05605"/>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46155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771462"/>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2117931" y="3047267"/>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348163"/>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92766" y="3654596"/>
            <a:ext cx="133482" cy="133359"/>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1568309" y="3981389"/>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992766" y="4287823"/>
            <a:ext cx="133482" cy="13335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1568309" y="4643558"/>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992766" y="4918507"/>
            <a:ext cx="133482" cy="133359"/>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1568309" y="5274243"/>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584173"/>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117931" y="5859953"/>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117931" y="6135758"/>
            <a:ext cx="107536" cy="107437"/>
          </a:xfrm>
          <a:prstGeom prst="rect">
            <a:avLst/>
          </a:prstGeom>
          <a:blipFill>
            <a:blip r:embed="rId5"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Đóng mở file</a:t>
            </a:r>
            <a:r>
              <a:rPr lang="en-US" altLang="ja-JP" sz="2300" dirty="0">
                <a:solidFill>
                  <a:prstClr val="white"/>
                </a:solidFill>
              </a:rPr>
              <a:t>				II</a:t>
            </a:r>
          </a:p>
        </p:txBody>
      </p:sp>
      <p:sp>
        <p:nvSpPr>
          <p:cNvPr id="52" name="Rectangle 51"/>
          <p:cNvSpPr/>
          <p:nvPr/>
        </p:nvSpPr>
        <p:spPr>
          <a:xfrm>
            <a:off x="223420" y="1907616"/>
            <a:ext cx="8512362" cy="3416320"/>
          </a:xfrm>
          <a:prstGeom prst="rect">
            <a:avLst/>
          </a:prstGeom>
        </p:spPr>
        <p:txBody>
          <a:bodyPr wrap="square">
            <a:spAutoFit/>
          </a:bodyPr>
          <a:lstStyle/>
          <a:p>
            <a:pPr marL="342900" indent="-342900">
              <a:buFont typeface="Arial" panose="020B0604020202020204" pitchFamily="34" charset="0"/>
              <a:buChar char="•"/>
            </a:pPr>
            <a:r>
              <a:rPr lang="vi-VN" altLang="ja-JP" sz="2400" dirty="0"/>
              <a:t>Khi </a:t>
            </a:r>
            <a:r>
              <a:rPr lang="vi-VN" altLang="ja-JP" sz="2400" dirty="0">
                <a:solidFill>
                  <a:srgbClr val="0000FF"/>
                </a:solidFill>
              </a:rPr>
              <a:t>không sử dụng </a:t>
            </a:r>
            <a:r>
              <a:rPr lang="vi-VN" altLang="ja-JP" sz="2400" dirty="0"/>
              <a:t>file nữa cần phải</a:t>
            </a:r>
            <a:r>
              <a:rPr lang="vi-VN" altLang="ja-JP" sz="2400" dirty="0">
                <a:solidFill>
                  <a:srgbClr val="0000FF"/>
                </a:solidFill>
              </a:rPr>
              <a:t> đóng </a:t>
            </a:r>
            <a:r>
              <a:rPr lang="vi-VN" altLang="ja-JP" sz="2400" dirty="0"/>
              <a:t>(close) file. </a:t>
            </a:r>
            <a:endParaRPr lang="en-US" altLang="ja-JP" sz="2400" dirty="0"/>
          </a:p>
          <a:p>
            <a:pPr marL="800100" lvl="1" indent="-342900">
              <a:buFont typeface="Arial" panose="020B0604020202020204" pitchFamily="34" charset="0"/>
              <a:buChar char="•"/>
            </a:pPr>
            <a:r>
              <a:rPr lang="vi-VN" altLang="ja-JP" sz="2400" dirty="0"/>
              <a:t>HĐH sẽ </a:t>
            </a:r>
            <a:r>
              <a:rPr lang="vi-VN" altLang="ja-JP" sz="2400" dirty="0">
                <a:solidFill>
                  <a:srgbClr val="7030A0"/>
                </a:solidFill>
              </a:rPr>
              <a:t>loại bỏ phần tử tương ứng </a:t>
            </a:r>
            <a:r>
              <a:rPr lang="vi-VN" altLang="ja-JP" sz="2400" dirty="0"/>
              <a:t>trong </a:t>
            </a:r>
            <a:r>
              <a:rPr lang="vi-VN" altLang="ja-JP" sz="2400" dirty="0">
                <a:solidFill>
                  <a:srgbClr val="0000FF"/>
                </a:solidFill>
              </a:rPr>
              <a:t>bảng file mở</a:t>
            </a: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Thao tác đóng/m</a:t>
            </a:r>
            <a:r>
              <a:rPr lang="en-US" altLang="ja-JP" sz="2400" dirty="0"/>
              <a:t>ở</a:t>
            </a:r>
            <a:r>
              <a:rPr lang="vi-VN" altLang="ja-JP" sz="2400" dirty="0"/>
              <a:t> file trong môi trường đa người dùng </a:t>
            </a:r>
            <a:endParaRPr lang="en-US" altLang="ja-JP" sz="2400" dirty="0"/>
          </a:p>
          <a:p>
            <a:pPr marL="800100" lvl="1" indent="-342900">
              <a:buFont typeface="Arial" panose="020B0604020202020204" pitchFamily="34" charset="0"/>
              <a:buChar char="•"/>
            </a:pPr>
            <a:r>
              <a:rPr lang="vi-VN" altLang="ja-JP" sz="2400" dirty="0"/>
              <a:t>Dùng </a:t>
            </a:r>
            <a:r>
              <a:rPr lang="vi-VN" altLang="ja-JP" sz="2400" dirty="0">
                <a:solidFill>
                  <a:srgbClr val="0000FF"/>
                </a:solidFill>
              </a:rPr>
              <a:t>2 </a:t>
            </a:r>
            <a:r>
              <a:rPr lang="vi-VN" altLang="ja-JP" sz="2400" dirty="0"/>
              <a:t>loại </a:t>
            </a:r>
            <a:r>
              <a:rPr lang="vi-VN" altLang="ja-JP" sz="2400" dirty="0">
                <a:solidFill>
                  <a:srgbClr val="0000FF"/>
                </a:solidFill>
              </a:rPr>
              <a:t>bảng file mở</a:t>
            </a:r>
            <a:r>
              <a:rPr lang="vi-VN" altLang="ja-JP" sz="2400" dirty="0"/>
              <a:t>: Cho từng </a:t>
            </a:r>
            <a:r>
              <a:rPr lang="en-US" altLang="ja-JP" sz="2400" dirty="0">
                <a:solidFill>
                  <a:srgbClr val="7030A0"/>
                </a:solidFill>
              </a:rPr>
              <a:t>TT</a:t>
            </a:r>
            <a:r>
              <a:rPr lang="en-US" altLang="ja-JP" sz="2400" dirty="0"/>
              <a:t> </a:t>
            </a:r>
            <a:r>
              <a:rPr lang="vi-VN" altLang="ja-JP" sz="2400" dirty="0"/>
              <a:t>và cho </a:t>
            </a:r>
            <a:r>
              <a:rPr lang="vi-VN" altLang="ja-JP" sz="2400" dirty="0">
                <a:solidFill>
                  <a:srgbClr val="7030A0"/>
                </a:solidFill>
              </a:rPr>
              <a:t>hệ thống </a:t>
            </a:r>
            <a:endParaRPr lang="en-US" altLang="ja-JP" sz="2400" dirty="0">
              <a:solidFill>
                <a:srgbClr val="7030A0"/>
              </a:solidFill>
            </a:endParaRPr>
          </a:p>
          <a:p>
            <a:pPr marL="800100" lvl="1" indent="-342900">
              <a:buFont typeface="Arial" panose="020B0604020202020204" pitchFamily="34" charset="0"/>
              <a:buChar char="•"/>
            </a:pPr>
            <a:r>
              <a:rPr lang="vi-VN" altLang="ja-JP" sz="2400" dirty="0"/>
              <a:t>Ghi lại số </a:t>
            </a:r>
            <a:r>
              <a:rPr lang="en-US" altLang="ja-JP" sz="2400" dirty="0"/>
              <a:t>TT </a:t>
            </a:r>
            <a:r>
              <a:rPr lang="vi-VN" altLang="ja-JP" sz="2400" dirty="0"/>
              <a:t>đang mở file (</a:t>
            </a:r>
            <a:r>
              <a:rPr lang="vi-VN" altLang="ja-JP" sz="2400" dirty="0">
                <a:solidFill>
                  <a:srgbClr val="0000FF"/>
                </a:solidFill>
              </a:rPr>
              <a:t>File Open Counter</a:t>
            </a:r>
            <a:r>
              <a:rPr lang="vi-VN" altLang="ja-JP" sz="2400" dirty="0"/>
              <a:t>) </a:t>
            </a:r>
            <a:endParaRPr lang="en-US" altLang="ja-JP" sz="2400" dirty="0"/>
          </a:p>
          <a:p>
            <a:pPr marL="1257300" lvl="2" indent="-342900">
              <a:buFont typeface="Arial" panose="020B0604020202020204" pitchFamily="34" charset="0"/>
              <a:buChar char="•"/>
            </a:pPr>
            <a:r>
              <a:rPr lang="vi-VN" altLang="ja-JP" sz="2400" dirty="0">
                <a:solidFill>
                  <a:srgbClr val="7030A0"/>
                </a:solidFill>
              </a:rPr>
              <a:t>Tăng/Giảm </a:t>
            </a:r>
            <a:r>
              <a:rPr lang="vi-VN" altLang="ja-JP" sz="2400" dirty="0"/>
              <a:t>bộ đếm khi có </a:t>
            </a:r>
            <a:r>
              <a:rPr lang="en-US" altLang="ja-JP" sz="2400" dirty="0"/>
              <a:t>TT </a:t>
            </a:r>
            <a:r>
              <a:rPr lang="vi-VN" altLang="ja-JP" sz="2400" dirty="0"/>
              <a:t>mở/đóng file </a:t>
            </a:r>
            <a:endParaRPr lang="en-US" altLang="ja-JP" sz="2400" dirty="0"/>
          </a:p>
          <a:p>
            <a:pPr marL="1257300" lvl="2" indent="-342900">
              <a:buFont typeface="Arial" panose="020B0604020202020204" pitchFamily="34" charset="0"/>
              <a:buChar char="•"/>
            </a:pPr>
            <a:r>
              <a:rPr lang="vi-VN" altLang="ja-JP" sz="2400" dirty="0">
                <a:solidFill>
                  <a:srgbClr val="7030A0"/>
                </a:solidFill>
              </a:rPr>
              <a:t>Xóa p/tử </a:t>
            </a:r>
            <a:r>
              <a:rPr lang="vi-VN" altLang="ja-JP" sz="2400" dirty="0"/>
              <a:t>tương ứng trong </a:t>
            </a:r>
            <a:r>
              <a:rPr lang="vi-VN" altLang="ja-JP" sz="2400" dirty="0">
                <a:solidFill>
                  <a:srgbClr val="0000FF"/>
                </a:solidFill>
              </a:rPr>
              <a:t>bảng file mở </a:t>
            </a:r>
            <a:r>
              <a:rPr lang="vi-VN" altLang="ja-JP" sz="2400" dirty="0">
                <a:solidFill>
                  <a:srgbClr val="7030A0"/>
                </a:solidFill>
              </a:rPr>
              <a:t>mức hệ thống</a:t>
            </a:r>
            <a:r>
              <a:rPr lang="vi-VN" altLang="ja-JP" sz="2400" dirty="0"/>
              <a:t> khi </a:t>
            </a:r>
            <a:r>
              <a:rPr lang="vi-VN" altLang="ja-JP" sz="2400" dirty="0">
                <a:solidFill>
                  <a:srgbClr val="7030A0"/>
                </a:solidFill>
              </a:rPr>
              <a:t>bộ đếm bằng không</a:t>
            </a:r>
            <a:endParaRPr lang="ja-JP" altLang="en-US" sz="2400" dirty="0">
              <a:solidFill>
                <a:srgbClr val="7030A0"/>
              </a:solidFill>
            </a:endParaRPr>
          </a:p>
        </p:txBody>
      </p:sp>
    </p:spTree>
    <p:extLst>
      <p:ext uri="{BB962C8B-B14F-4D97-AF65-F5344CB8AC3E}">
        <p14:creationId xmlns:p14="http://schemas.microsoft.com/office/powerpoint/2010/main" val="269398437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68619"/>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05605"/>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46155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771462"/>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2117931" y="3047267"/>
            <a:ext cx="107536" cy="107437"/>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1568309" y="3348163"/>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92766" y="3654596"/>
            <a:ext cx="133482" cy="133359"/>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1568309" y="3981389"/>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992766" y="4287823"/>
            <a:ext cx="133482" cy="13335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1568309" y="4643558"/>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992766" y="4918507"/>
            <a:ext cx="133482" cy="133359"/>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1568309" y="5274243"/>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584173"/>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117931" y="5859953"/>
            <a:ext cx="107536" cy="107437"/>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117931" y="6135758"/>
            <a:ext cx="107536" cy="107437"/>
          </a:xfrm>
          <a:prstGeom prst="rect">
            <a:avLst/>
          </a:prstGeom>
          <a:blipFill>
            <a:blip r:embed="rId5"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cơ bản: Đóng mở file</a:t>
            </a:r>
            <a:r>
              <a:rPr lang="en-US" altLang="ja-JP" sz="2300" dirty="0">
                <a:solidFill>
                  <a:prstClr val="white"/>
                </a:solidFill>
              </a:rPr>
              <a:t>				II</a:t>
            </a:r>
          </a:p>
        </p:txBody>
      </p:sp>
      <p:pic>
        <p:nvPicPr>
          <p:cNvPr id="2" name="Picture 1">
            <a:extLst>
              <a:ext uri="{FF2B5EF4-FFF2-40B4-BE49-F238E27FC236}">
                <a16:creationId xmlns:a16="http://schemas.microsoft.com/office/drawing/2014/main" id="{6E1FB362-0DC5-4397-BFB6-63EEFDF333D2}"/>
              </a:ext>
            </a:extLst>
          </p:cNvPr>
          <p:cNvPicPr>
            <a:picLocks noChangeAspect="1"/>
          </p:cNvPicPr>
          <p:nvPr/>
        </p:nvPicPr>
        <p:blipFill>
          <a:blip r:embed="rId7"/>
          <a:stretch>
            <a:fillRect/>
          </a:stretch>
        </p:blipFill>
        <p:spPr>
          <a:xfrm>
            <a:off x="630335" y="2604695"/>
            <a:ext cx="7553325" cy="2505075"/>
          </a:xfrm>
          <a:prstGeom prst="rect">
            <a:avLst/>
          </a:prstGeom>
        </p:spPr>
      </p:pic>
      <p:sp>
        <p:nvSpPr>
          <p:cNvPr id="3" name="Rectangle 2">
            <a:extLst>
              <a:ext uri="{FF2B5EF4-FFF2-40B4-BE49-F238E27FC236}">
                <a16:creationId xmlns:a16="http://schemas.microsoft.com/office/drawing/2014/main" id="{F89A9365-D567-474E-9CE3-F232223198BC}"/>
              </a:ext>
            </a:extLst>
          </p:cNvPr>
          <p:cNvSpPr/>
          <p:nvPr/>
        </p:nvSpPr>
        <p:spPr>
          <a:xfrm>
            <a:off x="147189" y="1710413"/>
            <a:ext cx="1287532" cy="461665"/>
          </a:xfrm>
          <a:prstGeom prst="rect">
            <a:avLst/>
          </a:prstGeom>
        </p:spPr>
        <p:txBody>
          <a:bodyPr wrap="none">
            <a:spAutoFit/>
          </a:bodyPr>
          <a:lstStyle/>
          <a:p>
            <a:r>
              <a:rPr lang="en-US" sz="2400" dirty="0"/>
              <a:t>File read</a:t>
            </a:r>
          </a:p>
        </p:txBody>
      </p:sp>
    </p:spTree>
    <p:extLst>
      <p:ext uri="{BB962C8B-B14F-4D97-AF65-F5344CB8AC3E}">
        <p14:creationId xmlns:p14="http://schemas.microsoft.com/office/powerpoint/2010/main" val="46271554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1185672"/>
          </a:xfrm>
        </p:spPr>
        <p:txBody>
          <a:bodyPr>
            <a:normAutofit/>
          </a:bodyPr>
          <a:lstStyle/>
          <a:p>
            <a:pPr algn="l"/>
            <a:r>
              <a:rPr lang="vi-VN" altLang="ja-JP" sz="1800" dirty="0">
                <a:latin typeface="Tahoma" panose="020B0604030504040204" pitchFamily="34" charset="0"/>
                <a:ea typeface="Tahoma" panose="020B0604030504040204" pitchFamily="34" charset="0"/>
                <a:cs typeface="Tahoma" panose="020B0604030504040204" pitchFamily="34" charset="0"/>
              </a:rPr>
              <a:t>Chương </a:t>
            </a:r>
            <a:r>
              <a:rPr lang="en-US" altLang="ja-JP" sz="1800" dirty="0">
                <a:latin typeface="Tahoma" panose="020B0604030504040204" pitchFamily="34" charset="0"/>
                <a:ea typeface="Tahoma" panose="020B0604030504040204" pitchFamily="34" charset="0"/>
                <a:cs typeface="Tahoma" panose="020B0604030504040204" pitchFamily="34" charset="0"/>
              </a:rPr>
              <a:t>4: Quản lý hệ thống file </a:t>
            </a:r>
            <a:br>
              <a:rPr lang="en-US" altLang="ja-JP" sz="1800" dirty="0">
                <a:latin typeface="Tahoma" panose="020B0604030504040204" pitchFamily="34" charset="0"/>
                <a:ea typeface="Tahoma" panose="020B0604030504040204" pitchFamily="34" charset="0"/>
                <a:cs typeface="Tahoma" panose="020B0604030504040204" pitchFamily="34" charset="0"/>
              </a:rPr>
            </a:br>
            <a:r>
              <a:rPr lang="en-US" altLang="ja-JP" sz="1800" dirty="0">
                <a:latin typeface="Tahoma" panose="020B0604030504040204" pitchFamily="34" charset="0"/>
                <a:ea typeface="Tahoma" panose="020B0604030504040204" pitchFamily="34" charset="0"/>
                <a:cs typeface="Tahoma" panose="020B0604030504040204" pitchFamily="34" charset="0"/>
              </a:rPr>
              <a:t>1. Hệ thống file </a:t>
            </a:r>
            <a:br>
              <a:rPr lang="en-US" altLang="ja-JP" sz="1800" dirty="0">
                <a:latin typeface="Tahoma" panose="020B0604030504040204" pitchFamily="34" charset="0"/>
                <a:ea typeface="Tahoma" panose="020B0604030504040204" pitchFamily="34" charset="0"/>
                <a:cs typeface="Tahoma" panose="020B0604030504040204" pitchFamily="34" charset="0"/>
              </a:rPr>
            </a:br>
            <a:r>
              <a:rPr lang="en-US" altLang="ja-JP" sz="1800" dirty="0">
                <a:latin typeface="Tahoma" panose="020B0604030504040204" pitchFamily="34" charset="0"/>
                <a:ea typeface="Tahoma" panose="020B0604030504040204" pitchFamily="34" charset="0"/>
                <a:cs typeface="Tahoma" panose="020B0604030504040204" pitchFamily="34" charset="0"/>
              </a:rPr>
              <a:t>1.2 Cấu trúc thư mục</a:t>
            </a:r>
            <a:endParaRPr kumimoji="1" lang="ja-JP" altLang="en-US" sz="1800" dirty="0">
              <a:latin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838200" y="2057400"/>
            <a:ext cx="7408333" cy="4449763"/>
          </a:xfrm>
        </p:spPr>
        <p:txBody>
          <a:bodyPr>
            <a:normAutofit/>
          </a:bodyPr>
          <a:lstStyle/>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Khái niệm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latin typeface="Tahoma" panose="020B0604030504040204" pitchFamily="34" charset="0"/>
                <a:ea typeface="Tahoma" panose="020B0604030504040204" pitchFamily="34" charset="0"/>
                <a:cs typeface="Tahoma" panose="020B0604030504040204" pitchFamily="34" charset="0"/>
              </a:rPr>
              <a:t>Cấu trúc thư mục</a:t>
            </a:r>
            <a:endParaRPr lang="vi-VN" altLang="ja-JP" sz="2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34030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p:nvPr/>
        </p:nvSpPr>
        <p:spPr>
          <a:xfrm>
            <a:off x="767179" y="1299187"/>
            <a:ext cx="80608" cy="37750"/>
          </a:xfrm>
          <a:custGeom>
            <a:avLst/>
            <a:gdLst/>
            <a:ahLst/>
            <a:cxnLst/>
            <a:rect l="l" t="t" r="r" b="b"/>
            <a:pathLst>
              <a:path w="40640"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FF"/>
            </a:solidFill>
          </a:ln>
        </p:spPr>
        <p:txBody>
          <a:bodyPr wrap="square" lIns="0" tIns="0" rIns="0" bIns="0" rtlCol="0"/>
          <a:lstStyle/>
          <a:p>
            <a:endParaRPr/>
          </a:p>
        </p:txBody>
      </p:sp>
      <p:sp>
        <p:nvSpPr>
          <p:cNvPr id="41" name="object 41"/>
          <p:cNvSpPr/>
          <p:nvPr/>
        </p:nvSpPr>
        <p:spPr>
          <a:xfrm>
            <a:off x="2623722" y="1299187"/>
            <a:ext cx="80608" cy="37750"/>
          </a:xfrm>
          <a:custGeom>
            <a:avLst/>
            <a:gdLst/>
            <a:ahLst/>
            <a:cxnLst/>
            <a:rect l="l" t="t" r="r" b="b"/>
            <a:pathLst>
              <a:path w="40640"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FF"/>
            </a:solidFill>
          </a:ln>
        </p:spPr>
        <p:txBody>
          <a:bodyPr wrap="square" lIns="0" tIns="0" rIns="0" bIns="0" rtlCol="0"/>
          <a:lstStyle/>
          <a:p>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53" name="Rectangle 5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phân vùng (Partition)</a:t>
            </a:r>
            <a:endParaRPr lang="en-US" altLang="ja-JP" sz="2300" dirty="0">
              <a:solidFill>
                <a:prstClr val="white"/>
              </a:solidFill>
            </a:endParaRPr>
          </a:p>
        </p:txBody>
      </p:sp>
      <p:sp>
        <p:nvSpPr>
          <p:cNvPr id="54" name="Rectangle 53"/>
          <p:cNvSpPr/>
          <p:nvPr/>
        </p:nvSpPr>
        <p:spPr>
          <a:xfrm>
            <a:off x="3429000" y="1949829"/>
            <a:ext cx="5334000" cy="2677656"/>
          </a:xfrm>
          <a:prstGeom prst="rect">
            <a:avLst/>
          </a:prstGeom>
        </p:spPr>
        <p:txBody>
          <a:bodyPr wrap="square">
            <a:spAutoFit/>
          </a:bodyPr>
          <a:lstStyle/>
          <a:p>
            <a:pPr marL="342900" indent="-342900">
              <a:buFont typeface="Arial" panose="020B0604020202020204" pitchFamily="34" charset="0"/>
              <a:buChar char="•"/>
            </a:pPr>
            <a:r>
              <a:rPr lang="vi-VN" altLang="ja-JP" sz="2400" dirty="0"/>
              <a:t>Đĩa được </a:t>
            </a:r>
            <a:r>
              <a:rPr lang="vi-VN" altLang="ja-JP" sz="2400" dirty="0">
                <a:solidFill>
                  <a:srgbClr val="0000FF"/>
                </a:solidFill>
              </a:rPr>
              <a:t>chia thành nhiều phân vùng</a:t>
            </a:r>
            <a:r>
              <a:rPr lang="vi-VN" altLang="ja-JP" sz="2400" dirty="0">
                <a:solidFill>
                  <a:srgbClr val="31EF63"/>
                </a:solidFill>
              </a:rPr>
              <a:t> </a:t>
            </a:r>
            <a:r>
              <a:rPr lang="vi-VN" altLang="ja-JP" sz="2400" dirty="0"/>
              <a:t>Partitions, Minidisks, Volumes</a:t>
            </a: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Mỗi phân vùng được xử lý như </a:t>
            </a:r>
            <a:r>
              <a:rPr lang="vi-VN" altLang="ja-JP" sz="2400" dirty="0">
                <a:solidFill>
                  <a:srgbClr val="0000FF"/>
                </a:solidFill>
              </a:rPr>
              <a:t>vùng lưu trữ phân biệt </a:t>
            </a:r>
            <a:endParaRPr lang="en-US" altLang="ja-JP" sz="2400" dirty="0">
              <a:solidFill>
                <a:srgbClr val="0000FF"/>
              </a:solidFill>
            </a:endParaRP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Có thể chứa một </a:t>
            </a:r>
            <a:r>
              <a:rPr lang="vi-VN" altLang="ja-JP" sz="2400" dirty="0">
                <a:solidFill>
                  <a:srgbClr val="0000FF"/>
                </a:solidFill>
              </a:rPr>
              <a:t>HĐH riêng</a:t>
            </a:r>
            <a:endParaRPr lang="ja-JP" altLang="en-US" sz="2400" dirty="0">
              <a:solidFill>
                <a:srgbClr val="0000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226379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408949"/>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ltLang="ja-JP" dirty="0">
                <a:latin typeface="+mj-lt"/>
                <a:ea typeface="Tahoma" panose="020B0604030504040204" pitchFamily="34" charset="0"/>
                <a:cs typeface="Tahoma" panose="020B0604030504040204" pitchFamily="34" charset="0"/>
              </a:rPr>
              <a:t>Chương </a:t>
            </a:r>
            <a:r>
              <a:rPr lang="en-US" altLang="ja-JP" dirty="0">
                <a:latin typeface="+mj-lt"/>
                <a:ea typeface="Tahoma" panose="020B0604030504040204" pitchFamily="34" charset="0"/>
                <a:cs typeface="Tahoma" panose="020B0604030504040204" pitchFamily="34" charset="0"/>
              </a:rPr>
              <a:t>4</a:t>
            </a:r>
            <a:r>
              <a:rPr lang="vi-VN" altLang="ja-JP" dirty="0">
                <a:latin typeface="+mj-lt"/>
                <a:ea typeface="Tahoma" panose="020B0604030504040204" pitchFamily="34" charset="0"/>
                <a:cs typeface="Tahoma" panose="020B0604030504040204" pitchFamily="34" charset="0"/>
              </a:rPr>
              <a:t> Quản lý hệ thống file</a:t>
            </a:r>
            <a:endParaRPr kumimoji="1" lang="ja-JP" altLang="en-US" dirty="0">
              <a:latin typeface="+mj-lt"/>
              <a:cs typeface="Tahoma" panose="020B0604030504040204" pitchFamily="34" charset="0"/>
            </a:endParaRPr>
          </a:p>
        </p:txBody>
      </p:sp>
      <p:sp>
        <p:nvSpPr>
          <p:cNvPr id="2" name="Content Placeholder 1"/>
          <p:cNvSpPr>
            <a:spLocks noGrp="1"/>
          </p:cNvSpPr>
          <p:nvPr>
            <p:ph idx="1"/>
          </p:nvPr>
        </p:nvSpPr>
        <p:spPr>
          <a:xfrm>
            <a:off x="0" y="1472405"/>
            <a:ext cx="9144000" cy="5029200"/>
          </a:xfrm>
        </p:spPr>
        <p:txBody>
          <a:bodyPr>
            <a:normAutofit/>
          </a:bodyPr>
          <a:lstStyle/>
          <a:p>
            <a:r>
              <a:rPr lang="vi-VN" altLang="ja-JP" sz="2400" dirty="0">
                <a:solidFill>
                  <a:schemeClr val="tx1"/>
                </a:solidFill>
                <a:ea typeface="Tahoma" panose="020B0604030504040204" pitchFamily="34" charset="0"/>
                <a:cs typeface="Tahoma" panose="020B0604030504040204" pitchFamily="34" charset="0"/>
              </a:rPr>
              <a:t>Lưu trữ và truy xuất dữ liệu trên thiết bị lưu trữ như thế nào? </a:t>
            </a:r>
            <a:endParaRPr lang="en-US" altLang="ja-JP" sz="2400" dirty="0">
              <a:solidFill>
                <a:schemeClr val="tx1"/>
              </a:solidFill>
              <a:ea typeface="Tahoma" panose="020B0604030504040204" pitchFamily="34" charset="0"/>
              <a:cs typeface="Tahoma" panose="020B0604030504040204" pitchFamily="34" charset="0"/>
            </a:endParaRPr>
          </a:p>
          <a:p>
            <a:pPr lvl="1"/>
            <a:r>
              <a:rPr lang="vi-VN" altLang="ja-JP" dirty="0">
                <a:solidFill>
                  <a:schemeClr val="tx1"/>
                </a:solidFill>
                <a:ea typeface="Tahoma" panose="020B0604030504040204" pitchFamily="34" charset="0"/>
                <a:cs typeface="Tahoma" panose="020B0604030504040204" pitchFamily="34" charset="0"/>
              </a:rPr>
              <a:t>Phương pháp cung cấp không gian lưu trữ, quản lý vùng tự do</a:t>
            </a:r>
            <a:r>
              <a:rPr lang="en-US" altLang="ja-JP" dirty="0">
                <a:solidFill>
                  <a:schemeClr val="tx1"/>
                </a:solidFill>
                <a:ea typeface="Tahoma" panose="020B0604030504040204" pitchFamily="34" charset="0"/>
                <a:cs typeface="Tahoma" panose="020B0604030504040204" pitchFamily="34" charset="0"/>
              </a:rPr>
              <a:t> </a:t>
            </a:r>
          </a:p>
          <a:p>
            <a:pPr marL="644843" lvl="1" indent="-342900"/>
            <a:r>
              <a:rPr lang="en-US" altLang="ja-JP" dirty="0">
                <a:solidFill>
                  <a:schemeClr val="tx1"/>
                </a:solidFill>
                <a:ea typeface="Tahoma" panose="020B0604030504040204" pitchFamily="34" charset="0"/>
                <a:cs typeface="Tahoma" panose="020B0604030504040204" pitchFamily="34" charset="0"/>
              </a:rPr>
              <a:t> </a:t>
            </a:r>
            <a:r>
              <a:rPr lang="vi-VN" altLang="ja-JP" dirty="0">
                <a:solidFill>
                  <a:schemeClr val="tx1"/>
                </a:solidFill>
                <a:ea typeface="Tahoma" panose="020B0604030504040204" pitchFamily="34" charset="0"/>
                <a:cs typeface="Tahoma" panose="020B0604030504040204" pitchFamily="34" charset="0"/>
              </a:rPr>
              <a:t>⇒Khó khăn phải trong suốt với người dùng (tính thuận tiện) </a:t>
            </a:r>
            <a:endParaRPr lang="en-US" altLang="ja-JP" dirty="0">
              <a:solidFill>
                <a:schemeClr val="tx1"/>
              </a:solidFill>
              <a:ea typeface="Tahoma" panose="020B0604030504040204" pitchFamily="34" charset="0"/>
              <a:cs typeface="Tahoma" panose="020B0604030504040204" pitchFamily="34" charset="0"/>
            </a:endParaRPr>
          </a:p>
          <a:p>
            <a:endParaRPr lang="en-US" altLang="ja-JP" sz="2400" dirty="0">
              <a:solidFill>
                <a:schemeClr val="tx1"/>
              </a:solidFill>
              <a:ea typeface="Tahoma" panose="020B0604030504040204" pitchFamily="34" charset="0"/>
              <a:cs typeface="Tahoma" panose="020B0604030504040204" pitchFamily="34" charset="0"/>
            </a:endParaRPr>
          </a:p>
          <a:p>
            <a:r>
              <a:rPr lang="vi-VN" altLang="ja-JP" sz="2400" dirty="0" err="1">
                <a:solidFill>
                  <a:schemeClr val="tx1"/>
                </a:solidFill>
                <a:ea typeface="Tahoma" panose="020B0604030504040204" pitchFamily="34" charset="0"/>
                <a:cs typeface="Tahoma" panose="020B0604030504040204" pitchFamily="34" charset="0"/>
              </a:rPr>
              <a:t>Các</a:t>
            </a:r>
            <a:r>
              <a:rPr lang="vi-VN" altLang="ja-JP" sz="2400" dirty="0">
                <a:solidFill>
                  <a:schemeClr val="tx1"/>
                </a:solidFill>
                <a:ea typeface="Tahoma" panose="020B0604030504040204" pitchFamily="34" charset="0"/>
                <a:cs typeface="Tahoma" panose="020B0604030504040204" pitchFamily="34" charset="0"/>
              </a:rPr>
              <a:t> file dữ liệu /chương trình có thể sử dụng chung </a:t>
            </a:r>
            <a:endParaRPr lang="en-US" altLang="ja-JP" sz="2400" dirty="0">
              <a:solidFill>
                <a:schemeClr val="tx1"/>
              </a:solidFill>
              <a:ea typeface="Tahoma" panose="020B0604030504040204" pitchFamily="34" charset="0"/>
              <a:cs typeface="Tahoma" panose="020B0604030504040204" pitchFamily="34" charset="0"/>
            </a:endParaRPr>
          </a:p>
          <a:p>
            <a:pPr lvl="1"/>
            <a:r>
              <a:rPr lang="vi-VN" altLang="ja-JP" dirty="0">
                <a:solidFill>
                  <a:schemeClr val="tx1"/>
                </a:solidFill>
                <a:ea typeface="Tahoma" panose="020B0604030504040204" pitchFamily="34" charset="0"/>
                <a:cs typeface="Tahoma" panose="020B0604030504040204" pitchFamily="34" charset="0"/>
              </a:rPr>
              <a:t>Đảm bảo tính toàn vẹn dữ liệu và loại bỏ truy nhập bất hợp lệ?</a:t>
            </a:r>
          </a:p>
          <a:p>
            <a:endParaRPr lang="en-US" altLang="ja-JP" sz="2400" dirty="0">
              <a:solidFill>
                <a:schemeClr val="tx1"/>
              </a:solidFill>
              <a:ea typeface="Tahoma" panose="020B0604030504040204" pitchFamily="34" charset="0"/>
              <a:cs typeface="Tahoma" panose="020B0604030504040204" pitchFamily="34" charset="0"/>
            </a:endParaRPr>
          </a:p>
          <a:p>
            <a:r>
              <a:rPr lang="vi-VN" altLang="ja-JP" sz="2400" dirty="0" err="1">
                <a:solidFill>
                  <a:schemeClr val="tx1"/>
                </a:solidFill>
                <a:ea typeface="Tahoma" panose="020B0604030504040204" pitchFamily="34" charset="0"/>
                <a:cs typeface="Tahoma" panose="020B0604030504040204" pitchFamily="34" charset="0"/>
              </a:rPr>
              <a:t>Dữ</a:t>
            </a:r>
            <a:r>
              <a:rPr lang="vi-VN" altLang="ja-JP" sz="2400" dirty="0">
                <a:solidFill>
                  <a:schemeClr val="tx1"/>
                </a:solidFill>
                <a:ea typeface="Tahoma" panose="020B0604030504040204" pitchFamily="34" charset="0"/>
                <a:cs typeface="Tahoma" panose="020B0604030504040204" pitchFamily="34" charset="0"/>
              </a:rPr>
              <a:t> liệu không lưu trữ tập trung ⇒ hệ thống file phân tán </a:t>
            </a:r>
            <a:endParaRPr lang="en-US" altLang="ja-JP" sz="2400" dirty="0">
              <a:solidFill>
                <a:schemeClr val="tx1"/>
              </a:solidFill>
              <a:ea typeface="Tahoma" panose="020B0604030504040204" pitchFamily="34" charset="0"/>
              <a:cs typeface="Tahoma" panose="020B0604030504040204" pitchFamily="34" charset="0"/>
            </a:endParaRPr>
          </a:p>
          <a:p>
            <a:pPr lvl="1"/>
            <a:r>
              <a:rPr lang="vi-VN" altLang="ja-JP" dirty="0">
                <a:solidFill>
                  <a:schemeClr val="tx1"/>
                </a:solidFill>
                <a:ea typeface="Tahoma" panose="020B0604030504040204" pitchFamily="34" charset="0"/>
                <a:cs typeface="Tahoma" panose="020B0604030504040204" pitchFamily="34" charset="0"/>
              </a:rPr>
              <a:t>Truy nhập file từ xa, đảm bảo tính toàn vẹn...</a:t>
            </a:r>
            <a:endParaRPr kumimoji="1" lang="ja-JP" altLang="en-US" dirty="0">
              <a:solidFill>
                <a:schemeClr val="tx1"/>
              </a:solidFill>
              <a:cs typeface="Tahoma" panose="020B0604030504040204" pitchFamily="34" charset="0"/>
            </a:endParaRPr>
          </a:p>
        </p:txBody>
      </p:sp>
    </p:spTree>
    <p:extLst>
      <p:ext uri="{BB962C8B-B14F-4D97-AF65-F5344CB8AC3E}">
        <p14:creationId xmlns:p14="http://schemas.microsoft.com/office/powerpoint/2010/main" val="33443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p:nvPr/>
        </p:nvSpPr>
        <p:spPr>
          <a:xfrm>
            <a:off x="767179" y="1299187"/>
            <a:ext cx="80608" cy="37750"/>
          </a:xfrm>
          <a:custGeom>
            <a:avLst/>
            <a:gdLst/>
            <a:ahLst/>
            <a:cxnLst/>
            <a:rect l="l" t="t" r="r" b="b"/>
            <a:pathLst>
              <a:path w="40640"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FF"/>
            </a:solidFill>
          </a:ln>
        </p:spPr>
        <p:txBody>
          <a:bodyPr wrap="square" lIns="0" tIns="0" rIns="0" bIns="0" rtlCol="0"/>
          <a:lstStyle/>
          <a:p>
            <a:endParaRPr/>
          </a:p>
        </p:txBody>
      </p:sp>
      <p:sp>
        <p:nvSpPr>
          <p:cNvPr id="41" name="object 41"/>
          <p:cNvSpPr/>
          <p:nvPr/>
        </p:nvSpPr>
        <p:spPr>
          <a:xfrm>
            <a:off x="2623722" y="1299187"/>
            <a:ext cx="80608" cy="37750"/>
          </a:xfrm>
          <a:custGeom>
            <a:avLst/>
            <a:gdLst/>
            <a:ahLst/>
            <a:cxnLst/>
            <a:rect l="l" t="t" r="r" b="b"/>
            <a:pathLst>
              <a:path w="40640"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FF"/>
            </a:solidFill>
          </a:ln>
        </p:spPr>
        <p:txBody>
          <a:bodyPr wrap="square" lIns="0" tIns="0" rIns="0" bIns="0" rtlCol="0"/>
          <a:lstStyle/>
          <a:p>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53" name="Rectangle 52"/>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phân vùng (Partition)</a:t>
            </a:r>
            <a:endParaRPr lang="en-US" altLang="ja-JP" sz="2300" dirty="0">
              <a:solidFill>
                <a:prstClr val="white"/>
              </a:solidFill>
            </a:endParaRPr>
          </a:p>
        </p:txBody>
      </p:sp>
      <p:sp>
        <p:nvSpPr>
          <p:cNvPr id="54" name="Rectangle 53"/>
          <p:cNvSpPr/>
          <p:nvPr/>
        </p:nvSpPr>
        <p:spPr>
          <a:xfrm>
            <a:off x="3429000" y="2743200"/>
            <a:ext cx="5572988" cy="2308324"/>
          </a:xfrm>
          <a:prstGeom prst="rect">
            <a:avLst/>
          </a:prstGeom>
        </p:spPr>
        <p:txBody>
          <a:bodyPr wrap="square">
            <a:spAutoFit/>
          </a:bodyPr>
          <a:lstStyle/>
          <a:p>
            <a:r>
              <a:rPr lang="vi-VN" altLang="ja-JP" sz="2400" dirty="0"/>
              <a:t>Kết hợp một vài đĩa thành </a:t>
            </a:r>
            <a:r>
              <a:rPr lang="en-US" altLang="ja-JP" sz="2400" dirty="0">
                <a:latin typeface="Tahoma" panose="020B0604030504040204" pitchFamily="34" charset="0"/>
                <a:ea typeface="Tahoma" panose="020B0604030504040204" pitchFamily="34" charset="0"/>
                <a:cs typeface="Tahoma" panose="020B0604030504040204" pitchFamily="34" charset="0"/>
              </a:rPr>
              <a:t>1</a:t>
            </a:r>
            <a:r>
              <a:rPr lang="vi-VN" altLang="ja-JP" sz="2400" dirty="0"/>
              <a:t> cấu trúc logic lớn </a:t>
            </a:r>
            <a:endParaRPr lang="en-US" altLang="ja-JP" sz="2400" dirty="0"/>
          </a:p>
          <a:p>
            <a:pPr marL="342900" indent="-342900">
              <a:buFont typeface="Arial" panose="020B0604020202020204" pitchFamily="34" charset="0"/>
              <a:buChar char="•"/>
            </a:pPr>
            <a:r>
              <a:rPr lang="vi-VN" altLang="ja-JP" sz="2400" dirty="0"/>
              <a:t>Người dùng chỉ </a:t>
            </a:r>
            <a:r>
              <a:rPr lang="vi-VN" altLang="ja-JP" sz="2400" dirty="0">
                <a:solidFill>
                  <a:srgbClr val="7030A0"/>
                </a:solidFill>
              </a:rPr>
              <a:t>quan tâm </a:t>
            </a:r>
            <a:r>
              <a:rPr lang="vi-VN" altLang="ja-JP" sz="2400" dirty="0"/>
              <a:t>tới </a:t>
            </a:r>
            <a:r>
              <a:rPr lang="vi-VN" altLang="ja-JP" sz="2400" dirty="0">
                <a:solidFill>
                  <a:srgbClr val="0000FF"/>
                </a:solidFill>
              </a:rPr>
              <a:t>cấu trúc file</a:t>
            </a:r>
            <a:r>
              <a:rPr lang="vi-VN" altLang="ja-JP" sz="2400" dirty="0"/>
              <a:t> và </a:t>
            </a:r>
            <a:r>
              <a:rPr lang="vi-VN" altLang="ja-JP" sz="2400" dirty="0">
                <a:solidFill>
                  <a:srgbClr val="0000FF"/>
                </a:solidFill>
              </a:rPr>
              <a:t>thư mục logic </a:t>
            </a:r>
            <a:endParaRPr lang="en-US" altLang="ja-JP" sz="2400" dirty="0">
              <a:solidFill>
                <a:srgbClr val="0000FF"/>
              </a:solidFill>
            </a:endParaRPr>
          </a:p>
          <a:p>
            <a:pPr marL="342900" indent="-342900">
              <a:buFont typeface="Arial" panose="020B0604020202020204" pitchFamily="34" charset="0"/>
              <a:buChar char="•"/>
            </a:pPr>
            <a:r>
              <a:rPr lang="vi-VN" altLang="ja-JP" sz="2400" dirty="0">
                <a:solidFill>
                  <a:srgbClr val="7030A0"/>
                </a:solidFill>
              </a:rPr>
              <a:t>Không quan tâm </a:t>
            </a:r>
            <a:r>
              <a:rPr lang="vi-VN" altLang="ja-JP" sz="2400" dirty="0"/>
              <a:t>tới cách </a:t>
            </a:r>
            <a:r>
              <a:rPr lang="vi-VN" altLang="ja-JP" sz="2400" dirty="0">
                <a:solidFill>
                  <a:srgbClr val="7030A0"/>
                </a:solidFill>
              </a:rPr>
              <a:t>phân phối</a:t>
            </a:r>
            <a:r>
              <a:rPr lang="vi-VN" altLang="ja-JP" sz="2400" dirty="0"/>
              <a:t> vật lý </a:t>
            </a:r>
            <a:r>
              <a:rPr lang="vi-VN" altLang="ja-JP" sz="2400" dirty="0">
                <a:solidFill>
                  <a:srgbClr val="0000FF"/>
                </a:solidFill>
              </a:rPr>
              <a:t>không gian đĩa </a:t>
            </a:r>
            <a:r>
              <a:rPr lang="vi-VN" altLang="ja-JP" sz="2400" dirty="0"/>
              <a:t>cho files</a:t>
            </a:r>
            <a:endParaRPr lang="ja-JP"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2424769" cy="507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140484"/>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726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847632"/>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473837"/>
            <a:ext cx="133482" cy="13335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1568309" y="3200131"/>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117931" y="3509509"/>
            <a:ext cx="107536" cy="107437"/>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992766" y="3834843"/>
            <a:ext cx="133482" cy="133359"/>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1568309" y="4195208"/>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4496080"/>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1568309" y="4796950"/>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1568309" y="5097822"/>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1568309" y="5699588"/>
            <a:ext cx="107536" cy="107437"/>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1568309" y="6000460"/>
            <a:ext cx="107536" cy="107437"/>
          </a:xfrm>
          <a:prstGeom prst="rect">
            <a:avLst/>
          </a:prstGeom>
          <a:blipFill>
            <a:blip r:embed="rId5" cstate="print"/>
            <a:stretch>
              <a:fillRect/>
            </a:stretch>
          </a:blipFill>
        </p:spPr>
        <p:txBody>
          <a:bodyPr wrap="square" lIns="0" tIns="0" rIns="0" bIns="0" rtlCol="0"/>
          <a:lstStyle/>
          <a:p>
            <a:endParaRPr/>
          </a:p>
        </p:txBody>
      </p:sp>
      <p:sp>
        <p:nvSpPr>
          <p:cNvPr id="47" name="Rectangle 4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8" name="Rectangle 4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với thư mục</a:t>
            </a:r>
            <a:endParaRPr lang="en-US" altLang="ja-JP" sz="2300" dirty="0">
              <a:solidFill>
                <a:prstClr val="white"/>
              </a:solidFill>
            </a:endParaRPr>
          </a:p>
        </p:txBody>
      </p:sp>
      <p:sp>
        <p:nvSpPr>
          <p:cNvPr id="49" name="Rectangle 48"/>
          <p:cNvSpPr/>
          <p:nvPr/>
        </p:nvSpPr>
        <p:spPr>
          <a:xfrm>
            <a:off x="380999" y="1447492"/>
            <a:ext cx="8286277" cy="3416320"/>
          </a:xfrm>
          <a:prstGeom prst="rect">
            <a:avLst/>
          </a:prstGeom>
        </p:spPr>
        <p:txBody>
          <a:bodyPr wrap="square">
            <a:spAutoFit/>
          </a:bodyPr>
          <a:lstStyle/>
          <a:p>
            <a:pPr marL="342900" indent="-342900">
              <a:buFont typeface="Arial" panose="020B0604020202020204" pitchFamily="34" charset="0"/>
              <a:buChar char="•"/>
            </a:pPr>
            <a:r>
              <a:rPr lang="vi-VN" altLang="ja-JP" sz="2400" dirty="0"/>
              <a:t>Mỗi một phân khu lưu các thông tin về file trong nó </a:t>
            </a:r>
            <a:endParaRPr lang="en-US" altLang="ja-JP" sz="2400" dirty="0"/>
          </a:p>
          <a:p>
            <a:pPr marL="800100" lvl="1" indent="-342900">
              <a:buFont typeface="Arial" panose="020B0604020202020204" pitchFamily="34" charset="0"/>
              <a:buChar char="•"/>
            </a:pPr>
            <a:r>
              <a:rPr lang="vi-VN" altLang="ja-JP" sz="2400" dirty="0"/>
              <a:t>Các thông tin file được lưu trữ trong thư mục thiết bị - </a:t>
            </a:r>
            <a:r>
              <a:rPr lang="vi-VN" altLang="ja-JP" sz="2400" dirty="0">
                <a:solidFill>
                  <a:srgbClr val="0000FF"/>
                </a:solidFill>
              </a:rPr>
              <a:t>thư mục</a:t>
            </a:r>
          </a:p>
          <a:p>
            <a:pPr marL="342900" indent="-342900">
              <a:buFont typeface="Arial" panose="020B0604020202020204" pitchFamily="34" charset="0"/>
              <a:buChar char="•"/>
            </a:pPr>
            <a:r>
              <a:rPr lang="vi-VN" altLang="ja-JP" sz="2400" dirty="0">
                <a:solidFill>
                  <a:srgbClr val="0000FF"/>
                </a:solidFill>
              </a:rPr>
              <a:t>Thư mục </a:t>
            </a:r>
            <a:r>
              <a:rPr lang="vi-VN" altLang="ja-JP" sz="2400" dirty="0"/>
              <a:t>là bảng chuyển cho phép ánh xạ từ</a:t>
            </a:r>
            <a:r>
              <a:rPr lang="vi-VN" altLang="ja-JP" sz="2400" dirty="0">
                <a:solidFill>
                  <a:srgbClr val="31EF63"/>
                </a:solidFill>
              </a:rPr>
              <a:t> </a:t>
            </a:r>
            <a:r>
              <a:rPr lang="en-US" altLang="ja-JP" sz="2400" dirty="0">
                <a:solidFill>
                  <a:srgbClr val="0000FF"/>
                </a:solidFill>
                <a:latin typeface="Tahoma" charset="0"/>
                <a:ea typeface="Tahoma" charset="0"/>
                <a:cs typeface="Tahoma" charset="0"/>
              </a:rPr>
              <a:t>1</a:t>
            </a:r>
            <a:r>
              <a:rPr lang="vi-VN" altLang="ja-JP" sz="2400" dirty="0">
                <a:solidFill>
                  <a:srgbClr val="0000FF"/>
                </a:solidFill>
                <a:latin typeface="Tahoma" charset="0"/>
                <a:ea typeface="Tahoma" charset="0"/>
                <a:cs typeface="Tahoma" charset="0"/>
              </a:rPr>
              <a:t> tên </a:t>
            </a:r>
            <a:r>
              <a:rPr lang="vi-VN" altLang="ja-JP" sz="2400" dirty="0"/>
              <a:t>(file) </a:t>
            </a:r>
            <a:r>
              <a:rPr lang="en-US" altLang="ja-JP" sz="2400" dirty="0"/>
              <a:t>→ </a:t>
            </a:r>
            <a:r>
              <a:rPr lang="en-US" altLang="ja-JP" sz="2400" dirty="0">
                <a:solidFill>
                  <a:srgbClr val="0000FF"/>
                </a:solidFill>
                <a:latin typeface="Tahoma" charset="0"/>
                <a:ea typeface="Tahoma" charset="0"/>
                <a:cs typeface="Tahoma" charset="0"/>
              </a:rPr>
              <a:t>1</a:t>
            </a:r>
            <a:r>
              <a:rPr lang="vi-VN" altLang="ja-JP" sz="2400" dirty="0">
                <a:solidFill>
                  <a:srgbClr val="0000FF"/>
                </a:solidFill>
                <a:latin typeface="Tahoma" charset="0"/>
                <a:ea typeface="Tahoma" charset="0"/>
                <a:cs typeface="Tahoma" charset="0"/>
              </a:rPr>
              <a:t> phần tử </a:t>
            </a:r>
            <a:r>
              <a:rPr lang="vi-VN" altLang="ja-JP" sz="2400" dirty="0"/>
              <a:t>trong thư mục </a:t>
            </a:r>
            <a:endParaRPr lang="en-US" altLang="ja-JP" sz="2400" dirty="0"/>
          </a:p>
          <a:p>
            <a:pPr marL="800100" lvl="1" indent="-342900">
              <a:buFont typeface="Arial" panose="020B0604020202020204" pitchFamily="34" charset="0"/>
              <a:buChar char="•"/>
            </a:pPr>
            <a:r>
              <a:rPr lang="vi-VN" altLang="ja-JP" sz="2400" dirty="0"/>
              <a:t>Thư mục có thể được cài đặt bằng nhiều cách khác nhau </a:t>
            </a:r>
            <a:endParaRPr lang="en-US" altLang="ja-JP" sz="2400" dirty="0"/>
          </a:p>
          <a:p>
            <a:pPr marL="342900" indent="-342900">
              <a:buFont typeface="Arial" panose="020B0604020202020204" pitchFamily="34" charset="0"/>
              <a:buChar char="•"/>
            </a:pPr>
            <a:r>
              <a:rPr lang="vi-VN" altLang="ja-JP" sz="2400" dirty="0"/>
              <a:t>Yêu cầu các thao tác chèn, tạo mới, xóa, duyệt danh </a:t>
            </a:r>
            <a:r>
              <a:rPr lang="vi-VN" altLang="ja-JP" sz="2400" dirty="0" err="1"/>
              <a:t>sách</a:t>
            </a:r>
            <a:endParaRPr lang="vi-VN" altLang="ja-JP" sz="2400" dirty="0"/>
          </a:p>
        </p:txBody>
      </p:sp>
    </p:spTree>
    <p:extLst>
      <p:ext uri="{BB962C8B-B14F-4D97-AF65-F5344CB8AC3E}">
        <p14:creationId xmlns:p14="http://schemas.microsoft.com/office/powerpoint/2010/main" val="485001367"/>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726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847632"/>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473837"/>
            <a:ext cx="133482" cy="13335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1568309" y="3200131"/>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117931" y="3509509"/>
            <a:ext cx="107536" cy="107437"/>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992766" y="3834843"/>
            <a:ext cx="133482" cy="133359"/>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1568309" y="4195208"/>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4496080"/>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1568309" y="4796950"/>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1568309" y="5097822"/>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1568309" y="5699588"/>
            <a:ext cx="107536" cy="107437"/>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1568309" y="6000460"/>
            <a:ext cx="107536" cy="107437"/>
          </a:xfrm>
          <a:prstGeom prst="rect">
            <a:avLst/>
          </a:prstGeom>
          <a:blipFill>
            <a:blip r:embed="rId5" cstate="print"/>
            <a:stretch>
              <a:fillRect/>
            </a:stretch>
          </a:blipFill>
        </p:spPr>
        <p:txBody>
          <a:bodyPr wrap="square" lIns="0" tIns="0" rIns="0" bIns="0" rtlCol="0"/>
          <a:lstStyle/>
          <a:p>
            <a:endParaRPr/>
          </a:p>
        </p:txBody>
      </p:sp>
      <p:sp>
        <p:nvSpPr>
          <p:cNvPr id="47" name="Rectangle 4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8" name="Rectangle 4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thao tác với thư mục</a:t>
            </a:r>
            <a:endParaRPr lang="en-US" altLang="ja-JP" sz="2300" dirty="0">
              <a:solidFill>
                <a:prstClr val="white"/>
              </a:solidFill>
            </a:endParaRPr>
          </a:p>
        </p:txBody>
      </p:sp>
      <p:sp>
        <p:nvSpPr>
          <p:cNvPr id="49" name="Rectangle 48"/>
          <p:cNvSpPr/>
          <p:nvPr/>
        </p:nvSpPr>
        <p:spPr>
          <a:xfrm>
            <a:off x="380999" y="1447492"/>
            <a:ext cx="8286277" cy="4524315"/>
          </a:xfrm>
          <a:prstGeom prst="rect">
            <a:avLst/>
          </a:prstGeom>
        </p:spPr>
        <p:txBody>
          <a:bodyPr wrap="square">
            <a:spAutoFit/>
          </a:bodyPr>
          <a:lstStyle/>
          <a:p>
            <a:pPr marL="342900" indent="-342900">
              <a:buFont typeface="Arial" panose="020B0604020202020204" pitchFamily="34" charset="0"/>
              <a:buChar char="•"/>
            </a:pPr>
            <a:r>
              <a:rPr lang="vi-VN" altLang="ja-JP" sz="2400" dirty="0" err="1"/>
              <a:t>Các</a:t>
            </a:r>
            <a:r>
              <a:rPr lang="vi-VN" altLang="ja-JP" sz="2400" dirty="0"/>
              <a:t> thao tác </a:t>
            </a:r>
            <a:endParaRPr lang="en-US" altLang="ja-JP" sz="2400" dirty="0"/>
          </a:p>
          <a:p>
            <a:pPr marL="800100" lvl="1" indent="-342900">
              <a:buFont typeface="Arial" panose="020B0604020202020204" pitchFamily="34" charset="0"/>
              <a:buChar char="•"/>
            </a:pPr>
            <a:r>
              <a:rPr lang="vi-VN" altLang="ja-JP" sz="2400" dirty="0">
                <a:solidFill>
                  <a:srgbClr val="0000FF"/>
                </a:solidFill>
              </a:rPr>
              <a:t>Tìm kiếm file</a:t>
            </a:r>
            <a:r>
              <a:rPr lang="vi-VN" altLang="ja-JP" sz="2400" dirty="0"/>
              <a:t>: Tìm phần tử ứng với một file xác định </a:t>
            </a:r>
            <a:endParaRPr lang="en-US" altLang="ja-JP" sz="2400" dirty="0"/>
          </a:p>
          <a:p>
            <a:pPr marL="800100" lvl="1" indent="-342900">
              <a:buFont typeface="Arial" panose="020B0604020202020204" pitchFamily="34" charset="0"/>
              <a:buChar char="•"/>
            </a:pPr>
            <a:r>
              <a:rPr lang="vi-VN" altLang="ja-JP" sz="2400" dirty="0">
                <a:solidFill>
                  <a:srgbClr val="0000FF"/>
                </a:solidFill>
              </a:rPr>
              <a:t>Tạo file</a:t>
            </a:r>
            <a:r>
              <a:rPr lang="vi-VN" altLang="ja-JP" sz="2400" dirty="0"/>
              <a:t>: Tạo file mới cần tạo phần tử trong thư mục </a:t>
            </a:r>
            <a:endParaRPr lang="en-US" altLang="ja-JP" sz="2400" dirty="0"/>
          </a:p>
          <a:p>
            <a:pPr marL="800100" lvl="1" indent="-342900">
              <a:buFont typeface="Arial" panose="020B0604020202020204" pitchFamily="34" charset="0"/>
              <a:buChar char="•"/>
            </a:pPr>
            <a:r>
              <a:rPr lang="vi-VN" altLang="ja-JP" sz="2400" dirty="0">
                <a:solidFill>
                  <a:srgbClr val="0000FF"/>
                </a:solidFill>
              </a:rPr>
              <a:t>Xóa file</a:t>
            </a:r>
            <a:r>
              <a:rPr lang="vi-VN" altLang="ja-JP" sz="2400" dirty="0"/>
              <a:t>: Khi xóa file, xóa phần tử tương ứng trong thư mục </a:t>
            </a:r>
            <a:endParaRPr lang="en-US" altLang="ja-JP" sz="2400" dirty="0"/>
          </a:p>
          <a:p>
            <a:pPr marL="800100" lvl="1" indent="-342900">
              <a:buFont typeface="Arial" panose="020B0604020202020204" pitchFamily="34" charset="0"/>
              <a:buChar char="•"/>
            </a:pPr>
            <a:r>
              <a:rPr lang="vi-VN" altLang="ja-JP" sz="2400" dirty="0">
                <a:solidFill>
                  <a:srgbClr val="0000FF"/>
                </a:solidFill>
              </a:rPr>
              <a:t>Liệt kê thư mục</a:t>
            </a:r>
            <a:r>
              <a:rPr lang="vi-VN" altLang="ja-JP" sz="2400" dirty="0"/>
              <a:t>: Liệt kê files và nội dung phần tử tương ứng trong thư mục </a:t>
            </a:r>
            <a:endParaRPr lang="en-US" altLang="ja-JP" sz="2400" dirty="0"/>
          </a:p>
          <a:p>
            <a:pPr marL="800100" lvl="1" indent="-342900">
              <a:buFont typeface="Arial" panose="020B0604020202020204" pitchFamily="34" charset="0"/>
              <a:buChar char="•"/>
            </a:pPr>
            <a:r>
              <a:rPr lang="vi-VN" altLang="ja-JP" sz="2400" dirty="0">
                <a:solidFill>
                  <a:srgbClr val="0000FF"/>
                </a:solidFill>
              </a:rPr>
              <a:t>Đổi tên file</a:t>
            </a:r>
            <a:r>
              <a:rPr lang="vi-VN" altLang="ja-JP" sz="2400" dirty="0"/>
              <a:t>: Thay đổi tên file, vị trí trong cấu trúc thư mục </a:t>
            </a:r>
            <a:endParaRPr lang="en-US" altLang="ja-JP" sz="2400" dirty="0"/>
          </a:p>
          <a:p>
            <a:pPr marL="800100" lvl="1" indent="-342900">
              <a:buFont typeface="Arial" panose="020B0604020202020204" pitchFamily="34" charset="0"/>
              <a:buChar char="•"/>
            </a:pPr>
            <a:r>
              <a:rPr lang="vi-VN" altLang="ja-JP" sz="2400" dirty="0">
                <a:solidFill>
                  <a:srgbClr val="0000FF"/>
                </a:solidFill>
              </a:rPr>
              <a:t>Duyệt hệ thống file</a:t>
            </a:r>
            <a:r>
              <a:rPr lang="vi-VN" altLang="ja-JP" sz="2400" dirty="0"/>
              <a:t>: Truy nhập tất cả thư mục và nội dung tất cả các files trong thư mục (</a:t>
            </a:r>
            <a:r>
              <a:rPr lang="vi-VN" altLang="ja-JP" sz="2400" dirty="0">
                <a:solidFill>
                  <a:srgbClr val="00B050"/>
                </a:solidFill>
              </a:rPr>
              <a:t>backup dữ liệu lên băng từ</a:t>
            </a:r>
            <a:r>
              <a:rPr lang="vi-VN" altLang="ja-JP" sz="2400" dirty="0"/>
              <a:t>)</a:t>
            </a:r>
            <a:endParaRPr lang="ja-JP" altLang="en-US" sz="2400" dirty="0"/>
          </a:p>
        </p:txBody>
      </p:sp>
    </p:spTree>
    <p:extLst>
      <p:ext uri="{BB962C8B-B14F-4D97-AF65-F5344CB8AC3E}">
        <p14:creationId xmlns:p14="http://schemas.microsoft.com/office/powerpoint/2010/main" val="2055250426"/>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61" name="Rectangle 6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Thư mục một mức</a:t>
            </a:r>
            <a:endParaRPr lang="en-US" altLang="ja-JP" sz="2300" dirty="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52563"/>
            <a:ext cx="885825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Rectangle 61"/>
          <p:cNvSpPr/>
          <p:nvPr/>
        </p:nvSpPr>
        <p:spPr>
          <a:xfrm>
            <a:off x="914400" y="5405437"/>
            <a:ext cx="7772400" cy="1015663"/>
          </a:xfrm>
          <a:prstGeom prst="rect">
            <a:avLst/>
          </a:prstGeom>
        </p:spPr>
        <p:txBody>
          <a:bodyPr wrap="square">
            <a:spAutoFit/>
          </a:bodyPr>
          <a:lstStyle/>
          <a:p>
            <a:pPr marL="342900" indent="-342900">
              <a:buFont typeface="Arial" panose="020B0604020202020204" pitchFamily="34" charset="0"/>
              <a:buChar char="•"/>
            </a:pPr>
            <a:r>
              <a:rPr lang="vi-VN" altLang="ja-JP" sz="2000" dirty="0"/>
              <a:t>Cấu trúc đơn giản nhất, các file nằm trong cùng </a:t>
            </a: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vi-VN" altLang="ja-JP" sz="2000" dirty="0"/>
              <a:t> thư mục </a:t>
            </a:r>
            <a:endParaRPr lang="en-US" altLang="ja-JP" sz="2000" dirty="0"/>
          </a:p>
          <a:p>
            <a:pPr marL="342900" indent="-342900">
              <a:buFont typeface="Arial" panose="020B0604020202020204" pitchFamily="34" charset="0"/>
              <a:buChar char="•"/>
            </a:pPr>
            <a:r>
              <a:rPr lang="vi-VN" altLang="ja-JP" sz="2000" dirty="0"/>
              <a:t>Số người dùng và số file lớn, khả năng trùng tên file cao </a:t>
            </a:r>
            <a:endParaRPr lang="en-US" altLang="ja-JP" sz="2000" dirty="0"/>
          </a:p>
          <a:p>
            <a:pPr marL="800100" lvl="1" indent="-342900">
              <a:buFont typeface="Arial" panose="020B0604020202020204" pitchFamily="34" charset="0"/>
              <a:buChar char="•"/>
            </a:pPr>
            <a:r>
              <a:rPr lang="vi-VN" altLang="ja-JP" sz="2000" dirty="0"/>
              <a:t>Mỗi người dùng </a:t>
            </a: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vi-VN" altLang="ja-JP" sz="2000" dirty="0"/>
              <a:t> thư mục riêng</a:t>
            </a:r>
            <a:endParaRPr lang="ja-JP" altLang="en-US" sz="2000" dirty="0"/>
          </a:p>
        </p:txBody>
      </p:sp>
    </p:spTree>
    <p:extLst>
      <p:ext uri="{BB962C8B-B14F-4D97-AF65-F5344CB8AC3E}">
        <p14:creationId xmlns:p14="http://schemas.microsoft.com/office/powerpoint/2010/main" val="2193005392"/>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747510" y="1371600"/>
            <a:ext cx="7854631" cy="264452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4088073"/>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4770048"/>
            <a:ext cx="133482" cy="133359"/>
          </a:xfrm>
          <a:prstGeom prst="rect">
            <a:avLst/>
          </a:prstGeom>
          <a:blipFill>
            <a:blip r:embed="rId4" cstate="print"/>
            <a:stretch>
              <a:fillRect/>
            </a:stretch>
          </a:blipFill>
        </p:spPr>
        <p:txBody>
          <a:bodyPr wrap="square" lIns="0" tIns="0" rIns="0" bIns="0" rtlCol="0"/>
          <a:lstStyle/>
          <a:p>
            <a:endParaRPr/>
          </a:p>
        </p:txBody>
      </p:sp>
      <p:sp>
        <p:nvSpPr>
          <p:cNvPr id="42" name="Rectangle 4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Thư mục một mức</a:t>
            </a:r>
            <a:endParaRPr lang="en-US" altLang="ja-JP" sz="2300" dirty="0">
              <a:solidFill>
                <a:prstClr val="white"/>
              </a:solidFill>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4" name="Rectangle 43"/>
          <p:cNvSpPr/>
          <p:nvPr/>
        </p:nvSpPr>
        <p:spPr>
          <a:xfrm>
            <a:off x="451168" y="4088073"/>
            <a:ext cx="8459052" cy="1569660"/>
          </a:xfrm>
          <a:prstGeom prst="rect">
            <a:avLst/>
          </a:prstGeom>
        </p:spPr>
        <p:txBody>
          <a:bodyPr wrap="square">
            <a:spAutoFit/>
          </a:bodyPr>
          <a:lstStyle/>
          <a:p>
            <a:pPr marL="342900" indent="-342900">
              <a:buFont typeface="Arial" panose="020B0604020202020204" pitchFamily="34" charset="0"/>
              <a:buChar char="•"/>
            </a:pPr>
            <a:r>
              <a:rPr lang="vi-VN" altLang="ja-JP" sz="2400" dirty="0"/>
              <a:t>Mỗi người sử dụng có một thư mục riêng, khi làm việc với file chỉ duyệt thư mục riêng </a:t>
            </a:r>
            <a:endParaRPr lang="en-US" altLang="ja-JP" sz="2400" dirty="0"/>
          </a:p>
          <a:p>
            <a:pPr marL="342900" indent="-342900">
              <a:buFont typeface="Arial" panose="020B0604020202020204" pitchFamily="34" charset="0"/>
              <a:buChar char="•"/>
            </a:pPr>
            <a:r>
              <a:rPr lang="vi-VN" altLang="ja-JP" sz="2400" dirty="0"/>
              <a:t>Khi log in, hệ thống sẽ kiểm tra và cho phép người sử dụng làm việc với thư mục riêng </a:t>
            </a:r>
            <a:endParaRPr lang="en-US" altLang="ja-JP" sz="2400" dirty="0"/>
          </a:p>
        </p:txBody>
      </p:sp>
    </p:spTree>
    <p:extLst>
      <p:ext uri="{BB962C8B-B14F-4D97-AF65-F5344CB8AC3E}">
        <p14:creationId xmlns:p14="http://schemas.microsoft.com/office/powerpoint/2010/main" val="4017070837"/>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747510" y="1371600"/>
            <a:ext cx="7854631" cy="264452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4088073"/>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4770048"/>
            <a:ext cx="133482" cy="133359"/>
          </a:xfrm>
          <a:prstGeom prst="rect">
            <a:avLst/>
          </a:prstGeom>
          <a:blipFill>
            <a:blip r:embed="rId4" cstate="print"/>
            <a:stretch>
              <a:fillRect/>
            </a:stretch>
          </a:blipFill>
        </p:spPr>
        <p:txBody>
          <a:bodyPr wrap="square" lIns="0" tIns="0" rIns="0" bIns="0" rtlCol="0"/>
          <a:lstStyle/>
          <a:p>
            <a:endParaRPr/>
          </a:p>
        </p:txBody>
      </p:sp>
      <p:sp>
        <p:nvSpPr>
          <p:cNvPr id="42" name="Rectangle 4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Thư mục một mức</a:t>
            </a:r>
            <a:endParaRPr lang="en-US" altLang="ja-JP" sz="2300" dirty="0">
              <a:solidFill>
                <a:prstClr val="white"/>
              </a:solidFill>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4" name="Rectangle 43"/>
          <p:cNvSpPr/>
          <p:nvPr/>
        </p:nvSpPr>
        <p:spPr>
          <a:xfrm>
            <a:off x="451168" y="4088073"/>
            <a:ext cx="8459052" cy="1938992"/>
          </a:xfrm>
          <a:prstGeom prst="rect">
            <a:avLst/>
          </a:prstGeom>
        </p:spPr>
        <p:txBody>
          <a:bodyPr wrap="square">
            <a:spAutoFit/>
          </a:bodyPr>
          <a:lstStyle/>
          <a:p>
            <a:pPr marL="342900" indent="-342900">
              <a:buFont typeface="Arial" panose="020B0604020202020204" pitchFamily="34" charset="0"/>
              <a:buChar char="•"/>
            </a:pPr>
            <a:r>
              <a:rPr lang="vi-VN" altLang="ja-JP" sz="2400" dirty="0"/>
              <a:t>Khi thêm </a:t>
            </a:r>
            <a:r>
              <a:rPr lang="en-US" altLang="ja-JP" sz="2400" dirty="0"/>
              <a:t>1</a:t>
            </a:r>
            <a:r>
              <a:rPr lang="vi-VN" altLang="ja-JP" sz="2400" dirty="0"/>
              <a:t> người dùng </a:t>
            </a:r>
            <a:endParaRPr lang="en-US" altLang="ja-JP" sz="2400" dirty="0"/>
          </a:p>
          <a:p>
            <a:pPr marL="800100" lvl="1" indent="-342900">
              <a:buFont typeface="Arial" panose="020B0604020202020204" pitchFamily="34" charset="0"/>
              <a:buChar char="•"/>
            </a:pPr>
            <a:r>
              <a:rPr lang="vi-VN" altLang="ja-JP" sz="2400" dirty="0"/>
              <a:t>Hệ thống tạo phần tử mới trong </a:t>
            </a:r>
            <a:r>
              <a:rPr lang="vi-VN" altLang="ja-JP" sz="2400" i="1" dirty="0"/>
              <a:t>Master file directory </a:t>
            </a:r>
            <a:endParaRPr lang="en-US" altLang="ja-JP" sz="2400" i="1" dirty="0"/>
          </a:p>
          <a:p>
            <a:pPr marL="800100" lvl="1" indent="-342900">
              <a:buFont typeface="Arial" panose="020B0604020202020204" pitchFamily="34" charset="0"/>
              <a:buChar char="•"/>
            </a:pPr>
            <a:r>
              <a:rPr lang="vi-VN" altLang="ja-JP" sz="2400" dirty="0"/>
              <a:t>Tạo ra </a:t>
            </a:r>
            <a:r>
              <a:rPr lang="vi-VN" altLang="ja-JP" sz="2400" i="1" dirty="0"/>
              <a:t>User file directory</a:t>
            </a:r>
          </a:p>
          <a:p>
            <a:pPr marL="342900" indent="-342900">
              <a:buFont typeface="Arial" panose="020B0604020202020204" pitchFamily="34" charset="0"/>
              <a:buChar char="•"/>
            </a:pPr>
            <a:r>
              <a:rPr lang="vi-VN" altLang="ja-JP" sz="2400" dirty="0"/>
              <a:t>Giả quyết v/đề trùng tên; Hiệu quả khi người dùng độc lậ</a:t>
            </a:r>
            <a:r>
              <a:rPr lang="en-US" altLang="ja-JP" sz="2400" dirty="0"/>
              <a:t>p</a:t>
            </a:r>
          </a:p>
          <a:p>
            <a:pPr marL="342900" indent="-342900">
              <a:buFont typeface="Arial" panose="020B0604020202020204" pitchFamily="34" charset="0"/>
              <a:buChar char="•"/>
            </a:pPr>
            <a:r>
              <a:rPr lang="vi-VN" altLang="ja-JP" sz="2400" dirty="0"/>
              <a:t>Khó khăn khi muốn dùng chung file</a:t>
            </a:r>
            <a:endParaRPr lang="ja-JP" altLang="en-US" sz="2400" dirty="0"/>
          </a:p>
        </p:txBody>
      </p:sp>
    </p:spTree>
    <p:extLst>
      <p:ext uri="{BB962C8B-B14F-4D97-AF65-F5344CB8AC3E}">
        <p14:creationId xmlns:p14="http://schemas.microsoft.com/office/powerpoint/2010/main" val="122560383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892227" y="1392484"/>
            <a:ext cx="4889573" cy="349754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5546322"/>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5887311"/>
            <a:ext cx="133482" cy="133359"/>
          </a:xfrm>
          <a:prstGeom prst="rect">
            <a:avLst/>
          </a:prstGeom>
          <a:blipFill>
            <a:blip r:embed="rId3" cstate="print"/>
            <a:stretch>
              <a:fillRect/>
            </a:stretch>
          </a:blipFill>
        </p:spPr>
        <p:txBody>
          <a:bodyPr wrap="square" lIns="0" tIns="0" rIns="0" bIns="0" rtlCol="0"/>
          <a:lstStyle/>
          <a:p>
            <a:endParaRP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Thư mục cấu trúc cây</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2" name="Rectangle 41"/>
          <p:cNvSpPr/>
          <p:nvPr/>
        </p:nvSpPr>
        <p:spPr>
          <a:xfrm>
            <a:off x="1146843" y="5017961"/>
            <a:ext cx="8453020" cy="1323439"/>
          </a:xfrm>
          <a:prstGeom prst="rect">
            <a:avLst/>
          </a:prstGeom>
        </p:spPr>
        <p:txBody>
          <a:bodyPr wrap="square">
            <a:spAutoFit/>
          </a:bodyPr>
          <a:lstStyle/>
          <a:p>
            <a:pPr marL="342900" indent="-342900">
              <a:buFont typeface="Arial" panose="020B0604020202020204" pitchFamily="34" charset="0"/>
              <a:buChar char="•"/>
            </a:pPr>
            <a:r>
              <a:rPr lang="vi-VN" altLang="ja-JP" sz="2000" dirty="0"/>
              <a:t>Tồn tại </a:t>
            </a: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en-US" altLang="ja-JP" sz="2000" dirty="0"/>
              <a:t> </a:t>
            </a:r>
            <a:r>
              <a:rPr lang="vi-VN" altLang="ja-JP" sz="2000" dirty="0"/>
              <a:t>đường dẫn (tương đối/tuyệt đối) đến</a:t>
            </a:r>
            <a:r>
              <a:rPr lang="vi-VN" altLang="ja-JP" sz="2000" dirty="0">
                <a:latin typeface="Tahoma" panose="020B0604030504040204" pitchFamily="34" charset="0"/>
                <a:ea typeface="Tahoma" panose="020B0604030504040204" pitchFamily="34" charset="0"/>
                <a:cs typeface="Tahoma" panose="020B0604030504040204" pitchFamily="34" charset="0"/>
              </a:rPr>
              <a:t> </a:t>
            </a:r>
            <a:r>
              <a:rPr lang="en-US" altLang="ja-JP" sz="2000" dirty="0">
                <a:latin typeface="Tahoma" panose="020B0604030504040204" pitchFamily="34" charset="0"/>
                <a:ea typeface="Tahoma" panose="020B0604030504040204" pitchFamily="34" charset="0"/>
                <a:cs typeface="Tahoma" panose="020B0604030504040204" pitchFamily="34" charset="0"/>
              </a:rPr>
              <a:t>1</a:t>
            </a:r>
            <a:r>
              <a:rPr lang="vi-VN" altLang="ja-JP" sz="2000" dirty="0">
                <a:latin typeface="Tahoma" panose="020B0604030504040204" pitchFamily="34" charset="0"/>
                <a:ea typeface="Tahoma" panose="020B0604030504040204" pitchFamily="34" charset="0"/>
                <a:cs typeface="Tahoma" panose="020B0604030504040204" pitchFamily="34" charset="0"/>
              </a:rPr>
              <a:t> </a:t>
            </a:r>
            <a:r>
              <a:rPr lang="vi-VN" altLang="ja-JP" sz="2000" dirty="0"/>
              <a:t>file </a:t>
            </a:r>
            <a:endParaRPr lang="en-US" altLang="ja-JP" sz="2000" dirty="0"/>
          </a:p>
          <a:p>
            <a:pPr marL="342900" indent="-342900">
              <a:buFont typeface="Arial" panose="020B0604020202020204" pitchFamily="34" charset="0"/>
              <a:buChar char="•"/>
            </a:pPr>
            <a:r>
              <a:rPr lang="vi-VN" altLang="ja-JP" sz="2000" dirty="0"/>
              <a:t>Thư mục con là file được xử lý đặc biệt (bit đánh dấu) </a:t>
            </a:r>
            <a:endParaRPr lang="en-US" altLang="ja-JP" sz="2000" dirty="0"/>
          </a:p>
          <a:p>
            <a:pPr marL="342900" indent="-342900">
              <a:buFont typeface="Arial" panose="020B0604020202020204" pitchFamily="34" charset="0"/>
              <a:buChar char="•"/>
            </a:pPr>
            <a:r>
              <a:rPr lang="vi-VN" altLang="ja-JP" sz="2000" dirty="0"/>
              <a:t>Các thao tác tạo/xóa/duyệt... t/hiện trên thư mục hiện thời </a:t>
            </a:r>
            <a:endParaRPr lang="en-US" altLang="ja-JP" sz="2000" dirty="0"/>
          </a:p>
          <a:p>
            <a:pPr marL="800100" lvl="1" indent="-342900">
              <a:buFont typeface="Arial" panose="020B0604020202020204" pitchFamily="34" charset="0"/>
              <a:buChar char="•"/>
            </a:pPr>
            <a:r>
              <a:rPr lang="vi-VN" altLang="ja-JP" sz="2000" dirty="0"/>
              <a:t>Xóa thư mục con ⇒ Xóa hết các cây con của nó</a:t>
            </a:r>
            <a:endParaRPr lang="ja-JP" altLang="en-US" sz="2000" dirty="0"/>
          </a:p>
        </p:txBody>
      </p:sp>
    </p:spTree>
    <p:extLst>
      <p:ext uri="{BB962C8B-B14F-4D97-AF65-F5344CB8AC3E}">
        <p14:creationId xmlns:p14="http://schemas.microsoft.com/office/powerpoint/2010/main" val="2405242285"/>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2133599" y="1378786"/>
            <a:ext cx="4724401" cy="3652592"/>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5915018"/>
            <a:ext cx="133482" cy="133359"/>
          </a:xfrm>
          <a:prstGeom prst="rect">
            <a:avLst/>
          </a:prstGeom>
          <a:blipFill>
            <a:blip r:embed="rId3" cstate="print"/>
            <a:stretch>
              <a:fillRect/>
            </a:stretch>
          </a:blipFill>
        </p:spPr>
        <p:txBody>
          <a:bodyPr wrap="square" lIns="0" tIns="0" rIns="0" bIns="0" rtlCol="0"/>
          <a:lstStyle/>
          <a:p>
            <a:endParaRPr/>
          </a:p>
        </p:txBody>
      </p:sp>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Thư mục dùng chung</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1</a:t>
            </a:r>
            <a:r>
              <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rPr>
              <a:t>.2 Cấu trúc thư mục</a:t>
            </a:r>
          </a:p>
        </p:txBody>
      </p:sp>
      <p:sp>
        <p:nvSpPr>
          <p:cNvPr id="40" name="Rectangle 39"/>
          <p:cNvSpPr/>
          <p:nvPr/>
        </p:nvSpPr>
        <p:spPr>
          <a:xfrm>
            <a:off x="996885" y="5181600"/>
            <a:ext cx="8554535" cy="1015663"/>
          </a:xfrm>
          <a:prstGeom prst="rect">
            <a:avLst/>
          </a:prstGeom>
        </p:spPr>
        <p:txBody>
          <a:bodyPr wrap="square">
            <a:spAutoFit/>
          </a:bodyPr>
          <a:lstStyle/>
          <a:p>
            <a:pPr marL="342900" indent="-342900">
              <a:buFont typeface="Arial" panose="020B0604020202020204" pitchFamily="34" charset="0"/>
              <a:buChar char="•"/>
            </a:pPr>
            <a:r>
              <a:rPr lang="vi-VN" altLang="ja-JP" sz="2000" dirty="0"/>
              <a:t>Người dùng có thể link đến một file của người dùng khác </a:t>
            </a:r>
            <a:endParaRPr lang="en-US" altLang="ja-JP" sz="2000" dirty="0"/>
          </a:p>
          <a:p>
            <a:pPr marL="342900" indent="-342900">
              <a:buFont typeface="Arial" panose="020B0604020202020204" pitchFamily="34" charset="0"/>
              <a:buChar char="•"/>
            </a:pPr>
            <a:r>
              <a:rPr lang="vi-VN" altLang="ja-JP" sz="2000" dirty="0"/>
              <a:t>Khi duyệt thư mục (backup) file có thể duyệt nhiều lần </a:t>
            </a:r>
            <a:endParaRPr lang="en-US" altLang="ja-JP" sz="2000" dirty="0"/>
          </a:p>
          <a:p>
            <a:pPr marL="342900" indent="-342900">
              <a:buFont typeface="Arial" panose="020B0604020202020204" pitchFamily="34" charset="0"/>
              <a:buChar char="•"/>
            </a:pPr>
            <a:r>
              <a:rPr lang="vi-VN" altLang="ja-JP" sz="2000" dirty="0"/>
              <a:t>Xóa file: liên kết/ nội dung (người tạo file /liên kết cuối)</a:t>
            </a:r>
            <a:endParaRPr lang="ja-JP" altLang="en-US" sz="2000" dirty="0"/>
          </a:p>
        </p:txBody>
      </p:sp>
    </p:spTree>
    <p:extLst>
      <p:ext uri="{BB962C8B-B14F-4D97-AF65-F5344CB8AC3E}">
        <p14:creationId xmlns:p14="http://schemas.microsoft.com/office/powerpoint/2010/main" val="1335593540"/>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210550" cy="1325563"/>
          </a:xfrm>
        </p:spPr>
        <p:txBody>
          <a:bodyPr>
            <a:norm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Chương 4 Quản lý hệ thống file</a:t>
            </a:r>
            <a:endParaRPr kumimoji="1" lang="ja-JP" altLang="en-US" dirty="0">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914400" y="2743201"/>
            <a:ext cx="7408333" cy="2438400"/>
          </a:xfrm>
        </p:spPr>
        <p:txBody>
          <a:bodyPr>
            <a:normAutofit/>
          </a:bodyPr>
          <a:lstStyle/>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Hệ thống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Cài đặt hệ thống file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Tổ chức thông tin trên đĩa từ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Hệ thống FAT</a:t>
            </a:r>
            <a:endParaRPr kumimoji="1" lang="ja-JP" altLang="en-US" sz="2800" dirty="0">
              <a:solidFill>
                <a:schemeClr val="bg1">
                  <a:lumMod val="75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9823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914400" y="2743201"/>
            <a:ext cx="7408333" cy="2438400"/>
          </a:xfrm>
        </p:spPr>
        <p:txBody>
          <a:bodyPr>
            <a:normAutofit/>
          </a:bodyPr>
          <a:lstStyle/>
          <a:p>
            <a:r>
              <a:rPr lang="vi-VN" altLang="ja-JP" sz="2800" dirty="0">
                <a:latin typeface="Tahoma" panose="020B0604030504040204" pitchFamily="34" charset="0"/>
                <a:ea typeface="Tahoma" panose="020B0604030504040204" pitchFamily="34" charset="0"/>
                <a:cs typeface="Tahoma" panose="020B0604030504040204" pitchFamily="34" charset="0"/>
              </a:rPr>
              <a:t>Cài đặt thư mục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r>
              <a:rPr lang="vi-VN" altLang="ja-JP" sz="2800" dirty="0">
                <a:latin typeface="Tahoma" panose="020B0604030504040204" pitchFamily="34" charset="0"/>
                <a:ea typeface="Tahoma" panose="020B0604030504040204" pitchFamily="34" charset="0"/>
                <a:cs typeface="Tahoma" panose="020B0604030504040204" pitchFamily="34" charset="0"/>
              </a:rPr>
              <a:t>Các phương pháp phân phối vùng lưu trữ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r>
              <a:rPr lang="vi-VN" altLang="ja-JP" sz="2800" dirty="0">
                <a:latin typeface="Tahoma" panose="020B0604030504040204" pitchFamily="34" charset="0"/>
                <a:ea typeface="Tahoma" panose="020B0604030504040204" pitchFamily="34" charset="0"/>
                <a:cs typeface="Tahoma" panose="020B0604030504040204" pitchFamily="34" charset="0"/>
              </a:rPr>
              <a:t>Quản lý vùng lưu trữ tự do</a:t>
            </a:r>
            <a:endParaRPr kumimoji="1" lang="ja-JP" altLang="en-US" sz="2800" dirty="0">
              <a:latin typeface="Tahoma" panose="020B0604030504040204" pitchFamily="34" charset="0"/>
              <a:cs typeface="Tahoma" panose="020B0604030504040204" pitchFamily="34" charset="0"/>
            </a:endParaRPr>
          </a:p>
        </p:txBody>
      </p:sp>
      <p:sp>
        <p:nvSpPr>
          <p:cNvPr id="5" name="Rectangle 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endParaRPr lang="en-US" altLang="ja-JP" dirty="0">
              <a:solidFill>
                <a:prstClr val="black"/>
              </a:solidFill>
            </a:endParaRPr>
          </a:p>
          <a:p>
            <a:r>
              <a:rPr lang="vi-VN" altLang="ja-JP" dirty="0">
                <a:solidFill>
                  <a:prstClr val="black"/>
                </a:solidFill>
              </a:rPr>
              <a:t>2.1 Cài đặt thư mục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732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4000" dirty="0">
                <a:latin typeface="Tahoma" panose="020B0604030504040204" pitchFamily="34" charset="0"/>
                <a:ea typeface="Tahoma" panose="020B0604030504040204" pitchFamily="34" charset="0"/>
                <a:cs typeface="Tahoma" panose="020B0604030504040204" pitchFamily="34" charset="0"/>
              </a:rPr>
              <a:t>Chương 4 Quản lý hệ thống file</a:t>
            </a:r>
            <a:endParaRPr kumimoji="1" lang="ja-JP" altLang="en-US" sz="4000" dirty="0">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914400" y="2743201"/>
            <a:ext cx="7408333" cy="2438400"/>
          </a:xfrm>
        </p:spPr>
        <p:txBody>
          <a:bodyPr>
            <a:normAutofit/>
          </a:bodyPr>
          <a:lstStyle/>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Hệ thống file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Cài đặt hệ thống file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Tổ chức thông tin trên đĩa từ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Hệ thống FAT</a:t>
            </a:r>
            <a:endParaRPr kumimoji="1" lang="ja-JP" altLang="en-US" sz="28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74338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83541" y="1525866"/>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962897"/>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272829"/>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2117931" y="2598765"/>
            <a:ext cx="107536" cy="107437"/>
          </a:xfrm>
          <a:prstGeom prst="rect">
            <a:avLst/>
          </a:prstGeom>
          <a:blipFill>
            <a:blip r:embed="rId4" cstate="print"/>
            <a:stretch>
              <a:fillRect/>
            </a:stretch>
          </a:blipFill>
        </p:spPr>
        <p:txBody>
          <a:bodyPr wrap="square" lIns="0" tIns="0" rIns="0" bIns="0" rtlCol="0"/>
          <a:lstStyle/>
          <a:p>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Phương pháp</a:t>
            </a:r>
            <a:endParaRPr lang="en-US" altLang="ja-JP" sz="2300" dirty="0">
              <a:solidFill>
                <a:prstClr val="white"/>
              </a:solidFill>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2.1 Cài đặt thư mục</a:t>
            </a:r>
          </a:p>
        </p:txBody>
      </p:sp>
      <p:sp>
        <p:nvSpPr>
          <p:cNvPr id="53" name="Rectangle 52"/>
          <p:cNvSpPr/>
          <p:nvPr/>
        </p:nvSpPr>
        <p:spPr>
          <a:xfrm>
            <a:off x="685800" y="1642555"/>
            <a:ext cx="8001000" cy="1631216"/>
          </a:xfrm>
          <a:prstGeom prst="rect">
            <a:avLst/>
          </a:prstGeom>
        </p:spPr>
        <p:txBody>
          <a:bodyPr wrap="square">
            <a:spAutoFit/>
          </a:bodyPr>
          <a:lstStyle/>
          <a:p>
            <a:pPr marL="457200" indent="-457200">
              <a:buFont typeface="+mj-ea"/>
              <a:buAutoNum type="circleNumDbPlain"/>
            </a:pPr>
            <a:r>
              <a:rPr lang="vi-VN" altLang="ja-JP" sz="2000" dirty="0"/>
              <a:t>Danh sách tuyến tính với con trỏ tới các khối dữ liệu </a:t>
            </a:r>
            <a:endParaRPr lang="en-US" altLang="ja-JP" sz="2000" dirty="0"/>
          </a:p>
          <a:p>
            <a:pPr marL="914400" lvl="1" indent="-457200">
              <a:buFont typeface="Arial" panose="020B0604020202020204" pitchFamily="34" charset="0"/>
              <a:buChar char="•"/>
            </a:pPr>
            <a:r>
              <a:rPr lang="vi-VN" altLang="ja-JP" sz="2000" dirty="0"/>
              <a:t>Đơn giản cho lập trình </a:t>
            </a:r>
            <a:endParaRPr lang="en-US" altLang="ja-JP" sz="2000" dirty="0"/>
          </a:p>
          <a:p>
            <a:pPr marL="914400" lvl="1" indent="-457200">
              <a:buFont typeface="Arial" panose="020B0604020202020204" pitchFamily="34" charset="0"/>
              <a:buChar char="•"/>
            </a:pPr>
            <a:r>
              <a:rPr lang="vi-VN" altLang="ja-JP" sz="2000" dirty="0"/>
              <a:t>Tốn thời gian khi thực hiện các thao tác với thư mục </a:t>
            </a:r>
            <a:endParaRPr lang="en-US" altLang="ja-JP" sz="2000" dirty="0"/>
          </a:p>
          <a:p>
            <a:pPr marL="1371600" lvl="2" indent="-457200">
              <a:buFont typeface="Arial" panose="020B0604020202020204" pitchFamily="34" charset="0"/>
              <a:buChar char="•"/>
            </a:pPr>
            <a:r>
              <a:rPr lang="vi-VN" altLang="ja-JP" sz="2000" dirty="0"/>
              <a:t>Phải duyệt toàn bộ danh sách ⇐ Dùng cây nhị phân?</a:t>
            </a:r>
          </a:p>
          <a:p>
            <a:endParaRPr lang="vi-VN" altLang="ja-JP" sz="2000" dirty="0"/>
          </a:p>
        </p:txBody>
      </p:sp>
      <p:pic>
        <p:nvPicPr>
          <p:cNvPr id="11" name="Picture 2">
            <a:extLst>
              <a:ext uri="{FF2B5EF4-FFF2-40B4-BE49-F238E27FC236}">
                <a16:creationId xmlns:a16="http://schemas.microsoft.com/office/drawing/2014/main" id="{BF95149B-E134-4748-8E0B-EE600ACA2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14" y="3516151"/>
            <a:ext cx="8017586"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097623"/>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83541" y="1525866"/>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962897"/>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272829"/>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2117931" y="2598765"/>
            <a:ext cx="107536" cy="107437"/>
          </a:xfrm>
          <a:prstGeom prst="rect">
            <a:avLst/>
          </a:prstGeom>
          <a:blipFill>
            <a:blip r:embed="rId4" cstate="print"/>
            <a:stretch>
              <a:fillRect/>
            </a:stretch>
          </a:blipFill>
        </p:spPr>
        <p:txBody>
          <a:bodyPr wrap="square" lIns="0" tIns="0" rIns="0" bIns="0" rtlCol="0"/>
          <a:lstStyle/>
          <a:p>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Phương pháp</a:t>
            </a:r>
            <a:endParaRPr lang="en-US" altLang="ja-JP" sz="2300" dirty="0">
              <a:solidFill>
                <a:prstClr val="white"/>
              </a:solidFill>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2.1 Cài đặt thư mục</a:t>
            </a:r>
          </a:p>
        </p:txBody>
      </p:sp>
      <p:sp>
        <p:nvSpPr>
          <p:cNvPr id="53" name="Rectangle 52"/>
          <p:cNvSpPr/>
          <p:nvPr/>
        </p:nvSpPr>
        <p:spPr>
          <a:xfrm>
            <a:off x="685800" y="1642555"/>
            <a:ext cx="8001000" cy="1323439"/>
          </a:xfrm>
          <a:prstGeom prst="rect">
            <a:avLst/>
          </a:prstGeom>
        </p:spPr>
        <p:txBody>
          <a:bodyPr wrap="square">
            <a:spAutoFit/>
          </a:bodyPr>
          <a:lstStyle/>
          <a:p>
            <a:pPr marL="457200" indent="-457200">
              <a:buFont typeface="+mj-ea"/>
              <a:buAutoNum type="circleNumDbPlain"/>
            </a:pPr>
            <a:r>
              <a:rPr lang="vi-VN" altLang="ja-JP" sz="2000" dirty="0"/>
              <a:t>Danh sách tuyến tính với con trỏ tới các khối dữ liệu </a:t>
            </a:r>
          </a:p>
          <a:p>
            <a:pPr marL="457200" indent="-457200">
              <a:buFont typeface="+mj-ea"/>
              <a:buAutoNum type="circleNumDbPlain"/>
            </a:pPr>
            <a:r>
              <a:rPr lang="vi-VN" altLang="ja-JP" sz="2000" dirty="0"/>
              <a:t>Bảng băm - Bảng băm với danh sách tuyến tính </a:t>
            </a:r>
            <a:endParaRPr lang="en-US" altLang="ja-JP" sz="2000" dirty="0"/>
          </a:p>
          <a:p>
            <a:pPr marL="914400" lvl="1" indent="-457200">
              <a:buFont typeface="Arial" panose="020B0604020202020204" pitchFamily="34" charset="0"/>
              <a:buChar char="•"/>
            </a:pPr>
            <a:r>
              <a:rPr lang="vi-VN" altLang="ja-JP" sz="2000" dirty="0"/>
              <a:t>Giảm thời gian duyệt thư mục </a:t>
            </a:r>
            <a:endParaRPr lang="en-US" altLang="ja-JP" sz="2000" dirty="0"/>
          </a:p>
          <a:p>
            <a:pPr marL="914400" lvl="1" indent="-457200">
              <a:buFont typeface="Arial" panose="020B0604020202020204" pitchFamily="34" charset="0"/>
              <a:buChar char="•"/>
            </a:pPr>
            <a:r>
              <a:rPr lang="vi-VN" altLang="ja-JP" sz="2000" dirty="0"/>
              <a:t>Đòi hỏi có một hàm băm hiệu quả</a:t>
            </a:r>
            <a:endParaRPr lang="ja-JP" altLang="en-US" sz="2000"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1606" y="3301456"/>
            <a:ext cx="531495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a:xfrm>
            <a:off x="1328320" y="4508062"/>
            <a:ext cx="6477000" cy="1323439"/>
          </a:xfrm>
          <a:prstGeom prst="rect">
            <a:avLst/>
          </a:prstGeom>
        </p:spPr>
        <p:txBody>
          <a:bodyPr wrap="square">
            <a:spAutoFit/>
          </a:bodyPr>
          <a:lstStyle/>
          <a:p>
            <a:pPr marL="342900" indent="-342900">
              <a:buFont typeface="Arial" panose="020B0604020202020204" pitchFamily="34" charset="0"/>
              <a:buChar char="•"/>
            </a:pPr>
            <a:r>
              <a:rPr lang="vi-VN" altLang="ja-JP" sz="2000" dirty="0"/>
              <a:t>Vấn đề đụng độ ← hàm băm trả về cùng một kết quả với 2 tên file khác nhau </a:t>
            </a:r>
            <a:endParaRPr lang="en-US" altLang="ja-JP" sz="2000" dirty="0"/>
          </a:p>
          <a:p>
            <a:pPr marL="342900" indent="-342900">
              <a:buFont typeface="Arial" panose="020B0604020202020204" pitchFamily="34" charset="0"/>
              <a:buChar char="•"/>
            </a:pPr>
            <a:r>
              <a:rPr lang="vi-VN" altLang="ja-JP" sz="2000" dirty="0"/>
              <a:t>Vấn đề kích thước cố định → Tăng kích thước phải tính toán lại những phần đã tồn tại</a:t>
            </a:r>
            <a:endParaRPr lang="ja-JP" altLang="en-US" sz="2000" dirty="0"/>
          </a:p>
        </p:txBody>
      </p:sp>
    </p:spTree>
    <p:extLst>
      <p:ext uri="{BB962C8B-B14F-4D97-AF65-F5344CB8AC3E}">
        <p14:creationId xmlns:p14="http://schemas.microsoft.com/office/powerpoint/2010/main" val="222789459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892211" y="1726201"/>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9050">
            <a:solidFill>
              <a:srgbClr val="0000FF"/>
            </a:solidFill>
          </a:ln>
        </p:spPr>
        <p:txBody>
          <a:bodyPr wrap="square" lIns="0" tIns="0" rIns="0" bIns="0" rtlCol="0"/>
          <a:lstStyle/>
          <a:p>
            <a:endParaRPr/>
          </a:p>
        </p:txBody>
      </p:sp>
      <p:sp>
        <p:nvSpPr>
          <p:cNvPr id="34" name="object 34"/>
          <p:cNvSpPr/>
          <p:nvPr/>
        </p:nvSpPr>
        <p:spPr>
          <a:xfrm>
            <a:off x="1892211" y="2082902"/>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9050">
            <a:solidFill>
              <a:srgbClr val="0000FF"/>
            </a:solidFill>
          </a:ln>
        </p:spPr>
        <p:txBody>
          <a:bodyPr wrap="square" lIns="0" tIns="0" rIns="0" bIns="0" rtlCol="0"/>
          <a:lstStyle/>
          <a:p>
            <a:endParaRPr/>
          </a:p>
        </p:txBody>
      </p:sp>
      <p:sp>
        <p:nvSpPr>
          <p:cNvPr id="35" name="object 35"/>
          <p:cNvSpPr/>
          <p:nvPr/>
        </p:nvSpPr>
        <p:spPr>
          <a:xfrm>
            <a:off x="1892211" y="2439601"/>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9050">
            <a:solidFill>
              <a:srgbClr val="0000FF"/>
            </a:solidFill>
          </a:ln>
        </p:spPr>
        <p:txBody>
          <a:bodyPr wrap="square" lIns="0" tIns="0" rIns="0" bIns="0" rtlCol="0"/>
          <a:lstStyle/>
          <a:p>
            <a:endParaRPr/>
          </a:p>
        </p:txBody>
      </p:sp>
      <p:sp>
        <p:nvSpPr>
          <p:cNvPr id="36" name="object 36"/>
          <p:cNvSpPr/>
          <p:nvPr/>
        </p:nvSpPr>
        <p:spPr>
          <a:xfrm>
            <a:off x="1892211" y="2796303"/>
            <a:ext cx="1071838" cy="2497822"/>
          </a:xfrm>
          <a:custGeom>
            <a:avLst/>
            <a:gdLst/>
            <a:ahLst/>
            <a:cxnLst/>
            <a:rect l="l" t="t" r="r" b="b"/>
            <a:pathLst>
              <a:path w="540385" h="1260475">
                <a:moveTo>
                  <a:pt x="0" y="0"/>
                </a:moveTo>
                <a:lnTo>
                  <a:pt x="0" y="1260009"/>
                </a:lnTo>
                <a:lnTo>
                  <a:pt x="540004" y="1260009"/>
                </a:lnTo>
                <a:lnTo>
                  <a:pt x="540004" y="0"/>
                </a:lnTo>
                <a:lnTo>
                  <a:pt x="0" y="0"/>
                </a:lnTo>
                <a:close/>
              </a:path>
            </a:pathLst>
          </a:custGeom>
          <a:ln w="19050">
            <a:solidFill>
              <a:srgbClr val="0000FF"/>
            </a:solidFill>
          </a:ln>
        </p:spPr>
        <p:txBody>
          <a:bodyPr wrap="square" lIns="0" tIns="0" rIns="0" bIns="0" rtlCol="0"/>
          <a:lstStyle/>
          <a:p>
            <a:endParaRPr/>
          </a:p>
        </p:txBody>
      </p:sp>
      <p:sp>
        <p:nvSpPr>
          <p:cNvPr id="37" name="object 37"/>
          <p:cNvSpPr/>
          <p:nvPr/>
        </p:nvSpPr>
        <p:spPr>
          <a:xfrm>
            <a:off x="1892211" y="5293201"/>
            <a:ext cx="1071838" cy="357371"/>
          </a:xfrm>
          <a:custGeom>
            <a:avLst/>
            <a:gdLst/>
            <a:ahLst/>
            <a:cxnLst/>
            <a:rect l="l" t="t" r="r" b="b"/>
            <a:pathLst>
              <a:path w="540385" h="180339">
                <a:moveTo>
                  <a:pt x="0" y="0"/>
                </a:moveTo>
                <a:lnTo>
                  <a:pt x="0" y="180001"/>
                </a:lnTo>
                <a:lnTo>
                  <a:pt x="540004" y="180001"/>
                </a:lnTo>
                <a:lnTo>
                  <a:pt x="540004" y="0"/>
                </a:lnTo>
                <a:lnTo>
                  <a:pt x="0" y="0"/>
                </a:lnTo>
                <a:close/>
              </a:path>
            </a:pathLst>
          </a:custGeom>
          <a:ln w="19050">
            <a:solidFill>
              <a:srgbClr val="0000FF"/>
            </a:solidFill>
          </a:ln>
        </p:spPr>
        <p:txBody>
          <a:bodyPr wrap="square" lIns="0" tIns="0" rIns="0" bIns="0" rtlCol="0"/>
          <a:lstStyle/>
          <a:p>
            <a:endParaRPr/>
          </a:p>
        </p:txBody>
      </p:sp>
      <p:sp>
        <p:nvSpPr>
          <p:cNvPr id="38" name="object 38"/>
          <p:cNvSpPr/>
          <p:nvPr/>
        </p:nvSpPr>
        <p:spPr>
          <a:xfrm>
            <a:off x="1892211" y="5649900"/>
            <a:ext cx="1071838" cy="357371"/>
          </a:xfrm>
          <a:custGeom>
            <a:avLst/>
            <a:gdLst/>
            <a:ahLst/>
            <a:cxnLst/>
            <a:rect l="l" t="t" r="r" b="b"/>
            <a:pathLst>
              <a:path w="540385" h="180339">
                <a:moveTo>
                  <a:pt x="0" y="0"/>
                </a:moveTo>
                <a:lnTo>
                  <a:pt x="0" y="180001"/>
                </a:lnTo>
                <a:lnTo>
                  <a:pt x="540004" y="180001"/>
                </a:lnTo>
                <a:lnTo>
                  <a:pt x="540004" y="0"/>
                </a:lnTo>
                <a:lnTo>
                  <a:pt x="0" y="0"/>
                </a:lnTo>
                <a:close/>
              </a:path>
            </a:pathLst>
          </a:custGeom>
          <a:ln w="19050">
            <a:solidFill>
              <a:srgbClr val="0000FF"/>
            </a:solidFill>
          </a:ln>
        </p:spPr>
        <p:txBody>
          <a:bodyPr wrap="square" lIns="0" tIns="0" rIns="0" bIns="0" rtlCol="0"/>
          <a:lstStyle/>
          <a:p>
            <a:endParaRPr/>
          </a:p>
        </p:txBody>
      </p:sp>
      <p:sp>
        <p:nvSpPr>
          <p:cNvPr id="39" name="object 39"/>
          <p:cNvSpPr/>
          <p:nvPr/>
        </p:nvSpPr>
        <p:spPr>
          <a:xfrm>
            <a:off x="4391404" y="1726201"/>
            <a:ext cx="1071838" cy="357371"/>
          </a:xfrm>
          <a:custGeom>
            <a:avLst/>
            <a:gdLst/>
            <a:ahLst/>
            <a:cxnLst/>
            <a:rect l="l" t="t" r="r" b="b"/>
            <a:pathLst>
              <a:path w="540385" h="180340">
                <a:moveTo>
                  <a:pt x="0" y="0"/>
                </a:moveTo>
                <a:lnTo>
                  <a:pt x="0" y="180001"/>
                </a:lnTo>
                <a:lnTo>
                  <a:pt x="540003" y="180001"/>
                </a:lnTo>
                <a:lnTo>
                  <a:pt x="540003" y="0"/>
                </a:lnTo>
                <a:lnTo>
                  <a:pt x="0" y="0"/>
                </a:lnTo>
                <a:close/>
              </a:path>
            </a:pathLst>
          </a:custGeom>
          <a:solidFill>
            <a:srgbClr val="00FF00"/>
          </a:solidFill>
        </p:spPr>
        <p:txBody>
          <a:bodyPr wrap="square" lIns="0" tIns="0" rIns="0" bIns="0" rtlCol="0"/>
          <a:lstStyle/>
          <a:p>
            <a:endParaRPr/>
          </a:p>
        </p:txBody>
      </p:sp>
      <p:sp>
        <p:nvSpPr>
          <p:cNvPr id="40" name="object 40"/>
          <p:cNvSpPr/>
          <p:nvPr/>
        </p:nvSpPr>
        <p:spPr>
          <a:xfrm>
            <a:off x="4391404" y="1726201"/>
            <a:ext cx="1071838" cy="357371"/>
          </a:xfrm>
          <a:custGeom>
            <a:avLst/>
            <a:gdLst/>
            <a:ahLst/>
            <a:cxnLst/>
            <a:rect l="l" t="t" r="r" b="b"/>
            <a:pathLst>
              <a:path w="540385" h="180340">
                <a:moveTo>
                  <a:pt x="0" y="0"/>
                </a:moveTo>
                <a:lnTo>
                  <a:pt x="0" y="180001"/>
                </a:lnTo>
                <a:lnTo>
                  <a:pt x="540003" y="180001"/>
                </a:lnTo>
                <a:lnTo>
                  <a:pt x="540003" y="0"/>
                </a:lnTo>
                <a:lnTo>
                  <a:pt x="0" y="0"/>
                </a:lnTo>
                <a:close/>
              </a:path>
            </a:pathLst>
          </a:custGeom>
          <a:ln w="10122">
            <a:solidFill>
              <a:srgbClr val="0000FF"/>
            </a:solidFill>
          </a:ln>
        </p:spPr>
        <p:txBody>
          <a:bodyPr wrap="square" lIns="0" tIns="0" rIns="0" bIns="0" rtlCol="0"/>
          <a:lstStyle/>
          <a:p>
            <a:endParaRPr/>
          </a:p>
        </p:txBody>
      </p:sp>
      <p:sp>
        <p:nvSpPr>
          <p:cNvPr id="41" name="object 41"/>
          <p:cNvSpPr/>
          <p:nvPr/>
        </p:nvSpPr>
        <p:spPr>
          <a:xfrm>
            <a:off x="4391404" y="2439601"/>
            <a:ext cx="1071838" cy="357371"/>
          </a:xfrm>
          <a:custGeom>
            <a:avLst/>
            <a:gdLst/>
            <a:ahLst/>
            <a:cxnLst/>
            <a:rect l="l" t="t" r="r" b="b"/>
            <a:pathLst>
              <a:path w="540385" h="180340">
                <a:moveTo>
                  <a:pt x="0" y="0"/>
                </a:moveTo>
                <a:lnTo>
                  <a:pt x="0" y="180001"/>
                </a:lnTo>
                <a:lnTo>
                  <a:pt x="540003" y="180001"/>
                </a:lnTo>
                <a:lnTo>
                  <a:pt x="540003" y="0"/>
                </a:lnTo>
                <a:lnTo>
                  <a:pt x="0" y="0"/>
                </a:lnTo>
                <a:close/>
              </a:path>
            </a:pathLst>
          </a:custGeom>
          <a:solidFill>
            <a:srgbClr val="00FF00"/>
          </a:solidFill>
        </p:spPr>
        <p:txBody>
          <a:bodyPr wrap="square" lIns="0" tIns="0" rIns="0" bIns="0" rtlCol="0"/>
          <a:lstStyle/>
          <a:p>
            <a:endParaRPr/>
          </a:p>
        </p:txBody>
      </p:sp>
      <p:sp>
        <p:nvSpPr>
          <p:cNvPr id="42" name="object 42"/>
          <p:cNvSpPr/>
          <p:nvPr/>
        </p:nvSpPr>
        <p:spPr>
          <a:xfrm>
            <a:off x="4391404" y="2439601"/>
            <a:ext cx="1071838" cy="357371"/>
          </a:xfrm>
          <a:custGeom>
            <a:avLst/>
            <a:gdLst/>
            <a:ahLst/>
            <a:cxnLst/>
            <a:rect l="l" t="t" r="r" b="b"/>
            <a:pathLst>
              <a:path w="540385" h="180340">
                <a:moveTo>
                  <a:pt x="0" y="0"/>
                </a:moveTo>
                <a:lnTo>
                  <a:pt x="0" y="180001"/>
                </a:lnTo>
                <a:lnTo>
                  <a:pt x="540003" y="180001"/>
                </a:lnTo>
                <a:lnTo>
                  <a:pt x="540003" y="0"/>
                </a:lnTo>
                <a:lnTo>
                  <a:pt x="0" y="0"/>
                </a:lnTo>
                <a:close/>
              </a:path>
            </a:pathLst>
          </a:custGeom>
          <a:ln w="10122">
            <a:solidFill>
              <a:srgbClr val="0000FF"/>
            </a:solidFill>
          </a:ln>
        </p:spPr>
        <p:txBody>
          <a:bodyPr wrap="square" lIns="0" tIns="0" rIns="0" bIns="0" rtlCol="0"/>
          <a:lstStyle/>
          <a:p>
            <a:endParaRPr/>
          </a:p>
        </p:txBody>
      </p:sp>
      <p:sp>
        <p:nvSpPr>
          <p:cNvPr id="43" name="object 43"/>
          <p:cNvSpPr/>
          <p:nvPr/>
        </p:nvSpPr>
        <p:spPr>
          <a:xfrm>
            <a:off x="4391404" y="5293201"/>
            <a:ext cx="1071838" cy="357371"/>
          </a:xfrm>
          <a:custGeom>
            <a:avLst/>
            <a:gdLst/>
            <a:ahLst/>
            <a:cxnLst/>
            <a:rect l="l" t="t" r="r" b="b"/>
            <a:pathLst>
              <a:path w="540385" h="180339">
                <a:moveTo>
                  <a:pt x="0" y="0"/>
                </a:moveTo>
                <a:lnTo>
                  <a:pt x="0" y="180001"/>
                </a:lnTo>
                <a:lnTo>
                  <a:pt x="540003" y="180001"/>
                </a:lnTo>
                <a:lnTo>
                  <a:pt x="540003" y="0"/>
                </a:lnTo>
                <a:lnTo>
                  <a:pt x="0" y="0"/>
                </a:lnTo>
                <a:close/>
              </a:path>
            </a:pathLst>
          </a:custGeom>
          <a:solidFill>
            <a:srgbClr val="00FF00"/>
          </a:solidFill>
        </p:spPr>
        <p:txBody>
          <a:bodyPr wrap="square" lIns="0" tIns="0" rIns="0" bIns="0" rtlCol="0"/>
          <a:lstStyle/>
          <a:p>
            <a:endParaRPr/>
          </a:p>
        </p:txBody>
      </p:sp>
      <p:sp>
        <p:nvSpPr>
          <p:cNvPr id="44" name="object 44"/>
          <p:cNvSpPr/>
          <p:nvPr/>
        </p:nvSpPr>
        <p:spPr>
          <a:xfrm>
            <a:off x="4391404" y="5293201"/>
            <a:ext cx="1071838" cy="357371"/>
          </a:xfrm>
          <a:custGeom>
            <a:avLst/>
            <a:gdLst/>
            <a:ahLst/>
            <a:cxnLst/>
            <a:rect l="l" t="t" r="r" b="b"/>
            <a:pathLst>
              <a:path w="540385" h="180339">
                <a:moveTo>
                  <a:pt x="0" y="0"/>
                </a:moveTo>
                <a:lnTo>
                  <a:pt x="0" y="180001"/>
                </a:lnTo>
                <a:lnTo>
                  <a:pt x="540003" y="180001"/>
                </a:lnTo>
                <a:lnTo>
                  <a:pt x="540003" y="0"/>
                </a:lnTo>
                <a:lnTo>
                  <a:pt x="0" y="0"/>
                </a:lnTo>
                <a:close/>
              </a:path>
            </a:pathLst>
          </a:custGeom>
          <a:ln w="10122">
            <a:solidFill>
              <a:srgbClr val="0000FF"/>
            </a:solidFill>
          </a:ln>
        </p:spPr>
        <p:txBody>
          <a:bodyPr wrap="square" lIns="0" tIns="0" rIns="0" bIns="0" rtlCol="0"/>
          <a:lstStyle/>
          <a:p>
            <a:endParaRPr/>
          </a:p>
        </p:txBody>
      </p:sp>
      <p:sp>
        <p:nvSpPr>
          <p:cNvPr id="45" name="object 45"/>
          <p:cNvSpPr/>
          <p:nvPr/>
        </p:nvSpPr>
        <p:spPr>
          <a:xfrm>
            <a:off x="2963295" y="1904551"/>
            <a:ext cx="1404347" cy="0"/>
          </a:xfrm>
          <a:custGeom>
            <a:avLst/>
            <a:gdLst/>
            <a:ahLst/>
            <a:cxnLst/>
            <a:rect l="l" t="t" r="r" b="b"/>
            <a:pathLst>
              <a:path w="708025">
                <a:moveTo>
                  <a:pt x="0" y="0"/>
                </a:moveTo>
                <a:lnTo>
                  <a:pt x="707858" y="0"/>
                </a:lnTo>
              </a:path>
            </a:pathLst>
          </a:custGeom>
          <a:ln w="15183">
            <a:solidFill>
              <a:srgbClr val="BF7F3F"/>
            </a:solidFill>
          </a:ln>
        </p:spPr>
        <p:txBody>
          <a:bodyPr wrap="square" lIns="0" tIns="0" rIns="0" bIns="0" rtlCol="0"/>
          <a:lstStyle/>
          <a:p>
            <a:endParaRPr/>
          </a:p>
        </p:txBody>
      </p:sp>
      <p:sp>
        <p:nvSpPr>
          <p:cNvPr id="46" name="object 46"/>
          <p:cNvSpPr/>
          <p:nvPr/>
        </p:nvSpPr>
        <p:spPr>
          <a:xfrm>
            <a:off x="4319125" y="18403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2146">
            <a:solidFill>
              <a:srgbClr val="BF7F3F"/>
            </a:solidFill>
          </a:ln>
        </p:spPr>
        <p:txBody>
          <a:bodyPr wrap="square" lIns="0" tIns="0" rIns="0" bIns="0" rtlCol="0"/>
          <a:lstStyle/>
          <a:p>
            <a:endParaRPr/>
          </a:p>
        </p:txBody>
      </p:sp>
      <p:sp>
        <p:nvSpPr>
          <p:cNvPr id="47" name="object 47"/>
          <p:cNvSpPr/>
          <p:nvPr/>
        </p:nvSpPr>
        <p:spPr>
          <a:xfrm>
            <a:off x="2963295" y="2617952"/>
            <a:ext cx="1404347" cy="0"/>
          </a:xfrm>
          <a:custGeom>
            <a:avLst/>
            <a:gdLst/>
            <a:ahLst/>
            <a:cxnLst/>
            <a:rect l="l" t="t" r="r" b="b"/>
            <a:pathLst>
              <a:path w="708025">
                <a:moveTo>
                  <a:pt x="0" y="0"/>
                </a:moveTo>
                <a:lnTo>
                  <a:pt x="707858" y="0"/>
                </a:lnTo>
              </a:path>
            </a:pathLst>
          </a:custGeom>
          <a:ln w="15183">
            <a:solidFill>
              <a:srgbClr val="BF7F3F"/>
            </a:solidFill>
          </a:ln>
        </p:spPr>
        <p:txBody>
          <a:bodyPr wrap="square" lIns="0" tIns="0" rIns="0" bIns="0" rtlCol="0"/>
          <a:lstStyle/>
          <a:p>
            <a:endParaRPr/>
          </a:p>
        </p:txBody>
      </p:sp>
      <p:sp>
        <p:nvSpPr>
          <p:cNvPr id="48" name="object 48"/>
          <p:cNvSpPr/>
          <p:nvPr/>
        </p:nvSpPr>
        <p:spPr>
          <a:xfrm>
            <a:off x="4319125" y="25537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2146">
            <a:solidFill>
              <a:srgbClr val="BF7F3F"/>
            </a:solidFill>
          </a:ln>
        </p:spPr>
        <p:txBody>
          <a:bodyPr wrap="square" lIns="0" tIns="0" rIns="0" bIns="0" rtlCol="0"/>
          <a:lstStyle/>
          <a:p>
            <a:endParaRPr/>
          </a:p>
        </p:txBody>
      </p:sp>
      <p:sp>
        <p:nvSpPr>
          <p:cNvPr id="49" name="object 49"/>
          <p:cNvSpPr/>
          <p:nvPr/>
        </p:nvSpPr>
        <p:spPr>
          <a:xfrm>
            <a:off x="2963295" y="5471551"/>
            <a:ext cx="1404347" cy="0"/>
          </a:xfrm>
          <a:custGeom>
            <a:avLst/>
            <a:gdLst/>
            <a:ahLst/>
            <a:cxnLst/>
            <a:rect l="l" t="t" r="r" b="b"/>
            <a:pathLst>
              <a:path w="708025">
                <a:moveTo>
                  <a:pt x="0" y="0"/>
                </a:moveTo>
                <a:lnTo>
                  <a:pt x="707858" y="0"/>
                </a:lnTo>
              </a:path>
            </a:pathLst>
          </a:custGeom>
          <a:ln w="15183">
            <a:solidFill>
              <a:srgbClr val="BF7F3F"/>
            </a:solidFill>
          </a:ln>
        </p:spPr>
        <p:txBody>
          <a:bodyPr wrap="square" lIns="0" tIns="0" rIns="0" bIns="0" rtlCol="0"/>
          <a:lstStyle/>
          <a:p>
            <a:endParaRPr/>
          </a:p>
        </p:txBody>
      </p:sp>
      <p:sp>
        <p:nvSpPr>
          <p:cNvPr id="50" name="object 50"/>
          <p:cNvSpPr/>
          <p:nvPr/>
        </p:nvSpPr>
        <p:spPr>
          <a:xfrm>
            <a:off x="4319125" y="54073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2146">
            <a:solidFill>
              <a:srgbClr val="BF7F3F"/>
            </a:solidFill>
          </a:ln>
        </p:spPr>
        <p:txBody>
          <a:bodyPr wrap="square" lIns="0" tIns="0" rIns="0" bIns="0" rtlCol="0"/>
          <a:lstStyle/>
          <a:p>
            <a:endParaRPr/>
          </a:p>
        </p:txBody>
      </p:sp>
      <p:sp>
        <p:nvSpPr>
          <p:cNvPr id="52" name="Rectangle 5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Bảng băm</a:t>
            </a:r>
            <a:endParaRPr lang="en-US" altLang="ja-JP" sz="2300" dirty="0">
              <a:solidFill>
                <a:prstClr val="white"/>
              </a:solidFill>
            </a:endParaRPr>
          </a:p>
        </p:txBody>
      </p:sp>
      <p:sp>
        <p:nvSpPr>
          <p:cNvPr id="53" name="Rectangle 5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2.1 Cài đặt thư mục</a:t>
            </a:r>
          </a:p>
        </p:txBody>
      </p:sp>
    </p:spTree>
    <p:extLst>
      <p:ext uri="{BB962C8B-B14F-4D97-AF65-F5344CB8AC3E}">
        <p14:creationId xmlns:p14="http://schemas.microsoft.com/office/powerpoint/2010/main" val="346446774"/>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892211" y="1726201"/>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5875">
            <a:solidFill>
              <a:srgbClr val="0000FF"/>
            </a:solidFill>
          </a:ln>
        </p:spPr>
        <p:txBody>
          <a:bodyPr wrap="square" lIns="0" tIns="0" rIns="0" bIns="0" rtlCol="0"/>
          <a:lstStyle/>
          <a:p>
            <a:endParaRPr/>
          </a:p>
        </p:txBody>
      </p:sp>
      <p:sp>
        <p:nvSpPr>
          <p:cNvPr id="34" name="object 34"/>
          <p:cNvSpPr/>
          <p:nvPr/>
        </p:nvSpPr>
        <p:spPr>
          <a:xfrm>
            <a:off x="1892211" y="2082902"/>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5875">
            <a:solidFill>
              <a:srgbClr val="0000FF"/>
            </a:solidFill>
          </a:ln>
        </p:spPr>
        <p:txBody>
          <a:bodyPr wrap="square" lIns="0" tIns="0" rIns="0" bIns="0" rtlCol="0"/>
          <a:lstStyle/>
          <a:p>
            <a:endParaRPr/>
          </a:p>
        </p:txBody>
      </p:sp>
      <p:sp>
        <p:nvSpPr>
          <p:cNvPr id="35" name="object 35"/>
          <p:cNvSpPr/>
          <p:nvPr/>
        </p:nvSpPr>
        <p:spPr>
          <a:xfrm>
            <a:off x="1892211" y="2439601"/>
            <a:ext cx="1071838" cy="357371"/>
          </a:xfrm>
          <a:custGeom>
            <a:avLst/>
            <a:gdLst/>
            <a:ahLst/>
            <a:cxnLst/>
            <a:rect l="l" t="t" r="r" b="b"/>
            <a:pathLst>
              <a:path w="540385" h="180340">
                <a:moveTo>
                  <a:pt x="0" y="0"/>
                </a:moveTo>
                <a:lnTo>
                  <a:pt x="0" y="180001"/>
                </a:lnTo>
                <a:lnTo>
                  <a:pt x="540004" y="180001"/>
                </a:lnTo>
                <a:lnTo>
                  <a:pt x="540004" y="0"/>
                </a:lnTo>
                <a:lnTo>
                  <a:pt x="0" y="0"/>
                </a:lnTo>
                <a:close/>
              </a:path>
            </a:pathLst>
          </a:custGeom>
          <a:ln w="15875">
            <a:solidFill>
              <a:srgbClr val="0000FF"/>
            </a:solidFill>
          </a:ln>
        </p:spPr>
        <p:txBody>
          <a:bodyPr wrap="square" lIns="0" tIns="0" rIns="0" bIns="0" rtlCol="0"/>
          <a:lstStyle/>
          <a:p>
            <a:endParaRPr/>
          </a:p>
        </p:txBody>
      </p:sp>
      <p:sp>
        <p:nvSpPr>
          <p:cNvPr id="36" name="object 36"/>
          <p:cNvSpPr/>
          <p:nvPr/>
        </p:nvSpPr>
        <p:spPr>
          <a:xfrm>
            <a:off x="1892211" y="2796303"/>
            <a:ext cx="1071838" cy="2497822"/>
          </a:xfrm>
          <a:custGeom>
            <a:avLst/>
            <a:gdLst/>
            <a:ahLst/>
            <a:cxnLst/>
            <a:rect l="l" t="t" r="r" b="b"/>
            <a:pathLst>
              <a:path w="540385" h="1260475">
                <a:moveTo>
                  <a:pt x="0" y="0"/>
                </a:moveTo>
                <a:lnTo>
                  <a:pt x="0" y="1260009"/>
                </a:lnTo>
                <a:lnTo>
                  <a:pt x="540004" y="1260009"/>
                </a:lnTo>
                <a:lnTo>
                  <a:pt x="540004" y="0"/>
                </a:lnTo>
                <a:lnTo>
                  <a:pt x="0" y="0"/>
                </a:lnTo>
                <a:close/>
              </a:path>
            </a:pathLst>
          </a:custGeom>
          <a:ln w="15875">
            <a:solidFill>
              <a:srgbClr val="0000FF"/>
            </a:solidFill>
          </a:ln>
        </p:spPr>
        <p:txBody>
          <a:bodyPr wrap="square" lIns="0" tIns="0" rIns="0" bIns="0" rtlCol="0"/>
          <a:lstStyle/>
          <a:p>
            <a:endParaRPr/>
          </a:p>
        </p:txBody>
      </p:sp>
      <p:sp>
        <p:nvSpPr>
          <p:cNvPr id="37" name="object 37"/>
          <p:cNvSpPr/>
          <p:nvPr/>
        </p:nvSpPr>
        <p:spPr>
          <a:xfrm>
            <a:off x="1892211" y="5293201"/>
            <a:ext cx="1071838" cy="357371"/>
          </a:xfrm>
          <a:custGeom>
            <a:avLst/>
            <a:gdLst/>
            <a:ahLst/>
            <a:cxnLst/>
            <a:rect l="l" t="t" r="r" b="b"/>
            <a:pathLst>
              <a:path w="540385" h="180339">
                <a:moveTo>
                  <a:pt x="0" y="0"/>
                </a:moveTo>
                <a:lnTo>
                  <a:pt x="0" y="180001"/>
                </a:lnTo>
                <a:lnTo>
                  <a:pt x="540004" y="180001"/>
                </a:lnTo>
                <a:lnTo>
                  <a:pt x="540004" y="0"/>
                </a:lnTo>
                <a:lnTo>
                  <a:pt x="0" y="0"/>
                </a:lnTo>
                <a:close/>
              </a:path>
            </a:pathLst>
          </a:custGeom>
          <a:ln w="15875">
            <a:solidFill>
              <a:srgbClr val="0000FF"/>
            </a:solidFill>
          </a:ln>
        </p:spPr>
        <p:txBody>
          <a:bodyPr wrap="square" lIns="0" tIns="0" rIns="0" bIns="0" rtlCol="0"/>
          <a:lstStyle/>
          <a:p>
            <a:endParaRPr/>
          </a:p>
        </p:txBody>
      </p:sp>
      <p:sp>
        <p:nvSpPr>
          <p:cNvPr id="38" name="object 38"/>
          <p:cNvSpPr/>
          <p:nvPr/>
        </p:nvSpPr>
        <p:spPr>
          <a:xfrm>
            <a:off x="1892211" y="5649900"/>
            <a:ext cx="1071838" cy="357371"/>
          </a:xfrm>
          <a:custGeom>
            <a:avLst/>
            <a:gdLst/>
            <a:ahLst/>
            <a:cxnLst/>
            <a:rect l="l" t="t" r="r" b="b"/>
            <a:pathLst>
              <a:path w="540385" h="180339">
                <a:moveTo>
                  <a:pt x="0" y="0"/>
                </a:moveTo>
                <a:lnTo>
                  <a:pt x="0" y="180001"/>
                </a:lnTo>
                <a:lnTo>
                  <a:pt x="540004" y="180001"/>
                </a:lnTo>
                <a:lnTo>
                  <a:pt x="540004" y="0"/>
                </a:lnTo>
                <a:lnTo>
                  <a:pt x="0" y="0"/>
                </a:lnTo>
                <a:close/>
              </a:path>
            </a:pathLst>
          </a:custGeom>
          <a:ln w="15875">
            <a:solidFill>
              <a:srgbClr val="0000FF"/>
            </a:solidFill>
          </a:ln>
        </p:spPr>
        <p:txBody>
          <a:bodyPr wrap="square" lIns="0" tIns="0" rIns="0" bIns="0" rtlCol="0"/>
          <a:lstStyle/>
          <a:p>
            <a:endParaRPr/>
          </a:p>
        </p:txBody>
      </p:sp>
      <p:sp>
        <p:nvSpPr>
          <p:cNvPr id="39" name="object 39"/>
          <p:cNvSpPr/>
          <p:nvPr/>
        </p:nvSpPr>
        <p:spPr>
          <a:xfrm>
            <a:off x="4034377" y="2439601"/>
            <a:ext cx="714139" cy="357371"/>
          </a:xfrm>
          <a:custGeom>
            <a:avLst/>
            <a:gdLst/>
            <a:ahLst/>
            <a:cxnLst/>
            <a:rect l="l" t="t" r="r" b="b"/>
            <a:pathLst>
              <a:path w="360044" h="180340">
                <a:moveTo>
                  <a:pt x="0" y="0"/>
                </a:moveTo>
                <a:lnTo>
                  <a:pt x="0" y="180001"/>
                </a:lnTo>
                <a:lnTo>
                  <a:pt x="360002" y="180001"/>
                </a:lnTo>
                <a:lnTo>
                  <a:pt x="360002" y="0"/>
                </a:lnTo>
                <a:lnTo>
                  <a:pt x="0" y="0"/>
                </a:lnTo>
                <a:close/>
              </a:path>
            </a:pathLst>
          </a:custGeom>
          <a:ln w="15875">
            <a:solidFill>
              <a:srgbClr val="0000FF"/>
            </a:solidFill>
          </a:ln>
        </p:spPr>
        <p:txBody>
          <a:bodyPr wrap="square" lIns="0" tIns="0" rIns="0" bIns="0" rtlCol="0"/>
          <a:lstStyle/>
          <a:p>
            <a:endParaRPr/>
          </a:p>
        </p:txBody>
      </p:sp>
      <p:sp>
        <p:nvSpPr>
          <p:cNvPr id="40" name="object 40"/>
          <p:cNvSpPr/>
          <p:nvPr/>
        </p:nvSpPr>
        <p:spPr>
          <a:xfrm>
            <a:off x="5105457" y="2439601"/>
            <a:ext cx="714139" cy="357371"/>
          </a:xfrm>
          <a:custGeom>
            <a:avLst/>
            <a:gdLst/>
            <a:ahLst/>
            <a:cxnLst/>
            <a:rect l="l" t="t" r="r" b="b"/>
            <a:pathLst>
              <a:path w="360044" h="180340">
                <a:moveTo>
                  <a:pt x="0" y="0"/>
                </a:moveTo>
                <a:lnTo>
                  <a:pt x="0" y="180001"/>
                </a:lnTo>
                <a:lnTo>
                  <a:pt x="360002" y="180001"/>
                </a:lnTo>
                <a:lnTo>
                  <a:pt x="360002" y="0"/>
                </a:lnTo>
                <a:lnTo>
                  <a:pt x="0" y="0"/>
                </a:lnTo>
                <a:close/>
              </a:path>
            </a:pathLst>
          </a:custGeom>
          <a:ln w="15875">
            <a:solidFill>
              <a:srgbClr val="0000FF"/>
            </a:solidFill>
          </a:ln>
        </p:spPr>
        <p:txBody>
          <a:bodyPr wrap="square" lIns="0" tIns="0" rIns="0" bIns="0" rtlCol="0"/>
          <a:lstStyle/>
          <a:p>
            <a:endParaRPr/>
          </a:p>
        </p:txBody>
      </p:sp>
      <p:sp>
        <p:nvSpPr>
          <p:cNvPr id="41" name="object 41"/>
          <p:cNvSpPr/>
          <p:nvPr/>
        </p:nvSpPr>
        <p:spPr>
          <a:xfrm>
            <a:off x="6176542" y="2439601"/>
            <a:ext cx="714139" cy="357371"/>
          </a:xfrm>
          <a:custGeom>
            <a:avLst/>
            <a:gdLst/>
            <a:ahLst/>
            <a:cxnLst/>
            <a:rect l="l" t="t" r="r" b="b"/>
            <a:pathLst>
              <a:path w="360045" h="180340">
                <a:moveTo>
                  <a:pt x="0" y="0"/>
                </a:moveTo>
                <a:lnTo>
                  <a:pt x="0" y="180001"/>
                </a:lnTo>
                <a:lnTo>
                  <a:pt x="360002" y="180001"/>
                </a:lnTo>
                <a:lnTo>
                  <a:pt x="360002" y="0"/>
                </a:lnTo>
                <a:lnTo>
                  <a:pt x="0" y="0"/>
                </a:lnTo>
                <a:close/>
              </a:path>
            </a:pathLst>
          </a:custGeom>
          <a:ln w="15875">
            <a:solidFill>
              <a:srgbClr val="0000FF"/>
            </a:solidFill>
          </a:ln>
        </p:spPr>
        <p:txBody>
          <a:bodyPr wrap="square" lIns="0" tIns="0" rIns="0" bIns="0" rtlCol="0"/>
          <a:lstStyle/>
          <a:p>
            <a:endParaRPr/>
          </a:p>
        </p:txBody>
      </p:sp>
      <p:sp>
        <p:nvSpPr>
          <p:cNvPr id="42" name="object 42"/>
          <p:cNvSpPr/>
          <p:nvPr/>
        </p:nvSpPr>
        <p:spPr>
          <a:xfrm>
            <a:off x="2963294" y="2617952"/>
            <a:ext cx="1047907" cy="0"/>
          </a:xfrm>
          <a:custGeom>
            <a:avLst/>
            <a:gdLst/>
            <a:ahLst/>
            <a:cxnLst/>
            <a:rect l="l" t="t" r="r" b="b"/>
            <a:pathLst>
              <a:path w="528319">
                <a:moveTo>
                  <a:pt x="0" y="0"/>
                </a:moveTo>
                <a:lnTo>
                  <a:pt x="527857" y="0"/>
                </a:lnTo>
              </a:path>
            </a:pathLst>
          </a:custGeom>
          <a:ln w="15875">
            <a:solidFill>
              <a:srgbClr val="BF7F3F"/>
            </a:solidFill>
          </a:ln>
        </p:spPr>
        <p:txBody>
          <a:bodyPr wrap="square" lIns="0" tIns="0" rIns="0" bIns="0" rtlCol="0"/>
          <a:lstStyle/>
          <a:p>
            <a:endParaRPr/>
          </a:p>
        </p:txBody>
      </p:sp>
      <p:sp>
        <p:nvSpPr>
          <p:cNvPr id="43" name="object 43"/>
          <p:cNvSpPr/>
          <p:nvPr/>
        </p:nvSpPr>
        <p:spPr>
          <a:xfrm>
            <a:off x="3962099" y="25537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5875">
            <a:solidFill>
              <a:srgbClr val="BF7F3F"/>
            </a:solidFill>
          </a:ln>
        </p:spPr>
        <p:txBody>
          <a:bodyPr wrap="square" lIns="0" tIns="0" rIns="0" bIns="0" rtlCol="0"/>
          <a:lstStyle/>
          <a:p>
            <a:endParaRPr/>
          </a:p>
        </p:txBody>
      </p:sp>
      <p:sp>
        <p:nvSpPr>
          <p:cNvPr id="44" name="object 44"/>
          <p:cNvSpPr/>
          <p:nvPr/>
        </p:nvSpPr>
        <p:spPr>
          <a:xfrm>
            <a:off x="4748431" y="2617952"/>
            <a:ext cx="333769" cy="0"/>
          </a:xfrm>
          <a:custGeom>
            <a:avLst/>
            <a:gdLst/>
            <a:ahLst/>
            <a:cxnLst/>
            <a:rect l="l" t="t" r="r" b="b"/>
            <a:pathLst>
              <a:path w="168275">
                <a:moveTo>
                  <a:pt x="0" y="0"/>
                </a:moveTo>
                <a:lnTo>
                  <a:pt x="167854" y="0"/>
                </a:lnTo>
              </a:path>
            </a:pathLst>
          </a:custGeom>
          <a:ln w="15875">
            <a:solidFill>
              <a:srgbClr val="BF7F3F"/>
            </a:solidFill>
          </a:ln>
        </p:spPr>
        <p:txBody>
          <a:bodyPr wrap="square" lIns="0" tIns="0" rIns="0" bIns="0" rtlCol="0"/>
          <a:lstStyle/>
          <a:p>
            <a:endParaRPr/>
          </a:p>
        </p:txBody>
      </p:sp>
      <p:sp>
        <p:nvSpPr>
          <p:cNvPr id="45" name="object 45"/>
          <p:cNvSpPr/>
          <p:nvPr/>
        </p:nvSpPr>
        <p:spPr>
          <a:xfrm>
            <a:off x="5033181" y="25537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5875">
            <a:solidFill>
              <a:srgbClr val="BF7F3F"/>
            </a:solidFill>
          </a:ln>
        </p:spPr>
        <p:txBody>
          <a:bodyPr wrap="square" lIns="0" tIns="0" rIns="0" bIns="0" rtlCol="0"/>
          <a:lstStyle/>
          <a:p>
            <a:endParaRPr/>
          </a:p>
        </p:txBody>
      </p:sp>
      <p:sp>
        <p:nvSpPr>
          <p:cNvPr id="46" name="object 46"/>
          <p:cNvSpPr/>
          <p:nvPr/>
        </p:nvSpPr>
        <p:spPr>
          <a:xfrm>
            <a:off x="5819513" y="2617952"/>
            <a:ext cx="333769" cy="0"/>
          </a:xfrm>
          <a:custGeom>
            <a:avLst/>
            <a:gdLst/>
            <a:ahLst/>
            <a:cxnLst/>
            <a:rect l="l" t="t" r="r" b="b"/>
            <a:pathLst>
              <a:path w="168275">
                <a:moveTo>
                  <a:pt x="0" y="0"/>
                </a:moveTo>
                <a:lnTo>
                  <a:pt x="167854" y="0"/>
                </a:lnTo>
              </a:path>
            </a:pathLst>
          </a:custGeom>
          <a:ln w="15875">
            <a:solidFill>
              <a:srgbClr val="BF7F3F"/>
            </a:solidFill>
          </a:ln>
        </p:spPr>
        <p:txBody>
          <a:bodyPr wrap="square" lIns="0" tIns="0" rIns="0" bIns="0" rtlCol="0"/>
          <a:lstStyle/>
          <a:p>
            <a:endParaRPr/>
          </a:p>
        </p:txBody>
      </p:sp>
      <p:sp>
        <p:nvSpPr>
          <p:cNvPr id="47" name="object 47"/>
          <p:cNvSpPr/>
          <p:nvPr/>
        </p:nvSpPr>
        <p:spPr>
          <a:xfrm>
            <a:off x="6104263" y="2553765"/>
            <a:ext cx="60456" cy="129610"/>
          </a:xfrm>
          <a:custGeom>
            <a:avLst/>
            <a:gdLst/>
            <a:ahLst/>
            <a:cxnLst/>
            <a:rect l="l" t="t" r="r" b="b"/>
            <a:pathLst>
              <a:path w="30480" h="65405">
                <a:moveTo>
                  <a:pt x="0" y="0"/>
                </a:moveTo>
                <a:lnTo>
                  <a:pt x="4744" y="9900"/>
                </a:lnTo>
                <a:lnTo>
                  <a:pt x="13664" y="19991"/>
                </a:lnTo>
                <a:lnTo>
                  <a:pt x="23344" y="28183"/>
                </a:lnTo>
                <a:lnTo>
                  <a:pt x="30366" y="32390"/>
                </a:lnTo>
                <a:lnTo>
                  <a:pt x="23344" y="36597"/>
                </a:lnTo>
                <a:lnTo>
                  <a:pt x="13664" y="44790"/>
                </a:lnTo>
                <a:lnTo>
                  <a:pt x="4744" y="54880"/>
                </a:lnTo>
                <a:lnTo>
                  <a:pt x="0" y="64781"/>
                </a:lnTo>
              </a:path>
            </a:pathLst>
          </a:custGeom>
          <a:ln w="15875">
            <a:solidFill>
              <a:srgbClr val="BF7F3F"/>
            </a:solidFill>
          </a:ln>
        </p:spPr>
        <p:txBody>
          <a:bodyPr wrap="square" lIns="0" tIns="0" rIns="0" bIns="0" rtlCol="0"/>
          <a:lstStyle/>
          <a:p>
            <a:endParaRPr/>
          </a:p>
        </p:txBody>
      </p:sp>
      <p:sp>
        <p:nvSpPr>
          <p:cNvPr id="48" name="object 48"/>
          <p:cNvSpPr/>
          <p:nvPr/>
        </p:nvSpPr>
        <p:spPr>
          <a:xfrm>
            <a:off x="4391404" y="3866403"/>
            <a:ext cx="714139" cy="713484"/>
          </a:xfrm>
          <a:custGeom>
            <a:avLst/>
            <a:gdLst/>
            <a:ahLst/>
            <a:cxnLst/>
            <a:rect l="l" t="t" r="r" b="b"/>
            <a:pathLst>
              <a:path w="360044" h="360044">
                <a:moveTo>
                  <a:pt x="0" y="0"/>
                </a:moveTo>
                <a:lnTo>
                  <a:pt x="0" y="360002"/>
                </a:lnTo>
                <a:lnTo>
                  <a:pt x="360002" y="360002"/>
                </a:lnTo>
                <a:lnTo>
                  <a:pt x="360002" y="0"/>
                </a:lnTo>
                <a:lnTo>
                  <a:pt x="0" y="0"/>
                </a:lnTo>
                <a:close/>
              </a:path>
            </a:pathLst>
          </a:custGeom>
          <a:solidFill>
            <a:srgbClr val="00FF00"/>
          </a:solidFill>
          <a:ln w="15875">
            <a:solidFill>
              <a:schemeClr val="tx1"/>
            </a:solidFill>
          </a:ln>
        </p:spPr>
        <p:txBody>
          <a:bodyPr wrap="square" lIns="0" tIns="0" rIns="0" bIns="0" rtlCol="0"/>
          <a:lstStyle/>
          <a:p>
            <a:endParaRPr/>
          </a:p>
        </p:txBody>
      </p:sp>
      <p:sp>
        <p:nvSpPr>
          <p:cNvPr id="49" name="object 49"/>
          <p:cNvSpPr/>
          <p:nvPr/>
        </p:nvSpPr>
        <p:spPr>
          <a:xfrm>
            <a:off x="4391404" y="3866403"/>
            <a:ext cx="714139" cy="713484"/>
          </a:xfrm>
          <a:custGeom>
            <a:avLst/>
            <a:gdLst/>
            <a:ahLst/>
            <a:cxnLst/>
            <a:rect l="l" t="t" r="r" b="b"/>
            <a:pathLst>
              <a:path w="360044" h="360044">
                <a:moveTo>
                  <a:pt x="0" y="0"/>
                </a:moveTo>
                <a:lnTo>
                  <a:pt x="0" y="360002"/>
                </a:lnTo>
                <a:lnTo>
                  <a:pt x="360002" y="360002"/>
                </a:lnTo>
                <a:lnTo>
                  <a:pt x="360002" y="0"/>
                </a:lnTo>
                <a:lnTo>
                  <a:pt x="0" y="0"/>
                </a:lnTo>
                <a:close/>
              </a:path>
            </a:pathLst>
          </a:custGeom>
          <a:ln w="15875">
            <a:solidFill>
              <a:srgbClr val="0000FF"/>
            </a:solidFill>
          </a:ln>
        </p:spPr>
        <p:txBody>
          <a:bodyPr wrap="square" lIns="0" tIns="0" rIns="0" bIns="0" rtlCol="0"/>
          <a:lstStyle/>
          <a:p>
            <a:endParaRPr/>
          </a:p>
        </p:txBody>
      </p:sp>
      <p:sp>
        <p:nvSpPr>
          <p:cNvPr id="50" name="object 50"/>
          <p:cNvSpPr/>
          <p:nvPr/>
        </p:nvSpPr>
        <p:spPr>
          <a:xfrm>
            <a:off x="5462486" y="3866403"/>
            <a:ext cx="714139" cy="713484"/>
          </a:xfrm>
          <a:custGeom>
            <a:avLst/>
            <a:gdLst/>
            <a:ahLst/>
            <a:cxnLst/>
            <a:rect l="l" t="t" r="r" b="b"/>
            <a:pathLst>
              <a:path w="360044" h="360044">
                <a:moveTo>
                  <a:pt x="0" y="0"/>
                </a:moveTo>
                <a:lnTo>
                  <a:pt x="0" y="360002"/>
                </a:lnTo>
                <a:lnTo>
                  <a:pt x="360002" y="360002"/>
                </a:lnTo>
                <a:lnTo>
                  <a:pt x="360002" y="0"/>
                </a:lnTo>
                <a:lnTo>
                  <a:pt x="0" y="0"/>
                </a:lnTo>
                <a:close/>
              </a:path>
            </a:pathLst>
          </a:custGeom>
          <a:solidFill>
            <a:srgbClr val="00FF00"/>
          </a:solidFill>
          <a:ln w="15875">
            <a:solidFill>
              <a:schemeClr val="tx1"/>
            </a:solidFill>
          </a:ln>
        </p:spPr>
        <p:txBody>
          <a:bodyPr wrap="square" lIns="0" tIns="0" rIns="0" bIns="0" rtlCol="0"/>
          <a:lstStyle/>
          <a:p>
            <a:endParaRPr/>
          </a:p>
        </p:txBody>
      </p:sp>
      <p:sp>
        <p:nvSpPr>
          <p:cNvPr id="51" name="object 51"/>
          <p:cNvSpPr/>
          <p:nvPr/>
        </p:nvSpPr>
        <p:spPr>
          <a:xfrm>
            <a:off x="5462486" y="3866403"/>
            <a:ext cx="714139" cy="713484"/>
          </a:xfrm>
          <a:custGeom>
            <a:avLst/>
            <a:gdLst/>
            <a:ahLst/>
            <a:cxnLst/>
            <a:rect l="l" t="t" r="r" b="b"/>
            <a:pathLst>
              <a:path w="360044" h="360044">
                <a:moveTo>
                  <a:pt x="0" y="0"/>
                </a:moveTo>
                <a:lnTo>
                  <a:pt x="0" y="360002"/>
                </a:lnTo>
                <a:lnTo>
                  <a:pt x="360002" y="360002"/>
                </a:lnTo>
                <a:lnTo>
                  <a:pt x="360002" y="0"/>
                </a:lnTo>
                <a:lnTo>
                  <a:pt x="0" y="0"/>
                </a:lnTo>
                <a:close/>
              </a:path>
            </a:pathLst>
          </a:custGeom>
          <a:ln w="15875">
            <a:solidFill>
              <a:srgbClr val="0000FF"/>
            </a:solidFill>
          </a:ln>
        </p:spPr>
        <p:txBody>
          <a:bodyPr wrap="square" lIns="0" tIns="0" rIns="0" bIns="0" rtlCol="0"/>
          <a:lstStyle/>
          <a:p>
            <a:endParaRPr/>
          </a:p>
        </p:txBody>
      </p:sp>
      <p:sp>
        <p:nvSpPr>
          <p:cNvPr id="52" name="object 52"/>
          <p:cNvSpPr/>
          <p:nvPr/>
        </p:nvSpPr>
        <p:spPr>
          <a:xfrm>
            <a:off x="6533569" y="3866403"/>
            <a:ext cx="714139" cy="713484"/>
          </a:xfrm>
          <a:custGeom>
            <a:avLst/>
            <a:gdLst/>
            <a:ahLst/>
            <a:cxnLst/>
            <a:rect l="l" t="t" r="r" b="b"/>
            <a:pathLst>
              <a:path w="360045" h="360044">
                <a:moveTo>
                  <a:pt x="0" y="0"/>
                </a:moveTo>
                <a:lnTo>
                  <a:pt x="0" y="360002"/>
                </a:lnTo>
                <a:lnTo>
                  <a:pt x="360002" y="360002"/>
                </a:lnTo>
                <a:lnTo>
                  <a:pt x="360002" y="0"/>
                </a:lnTo>
                <a:lnTo>
                  <a:pt x="0" y="0"/>
                </a:lnTo>
                <a:close/>
              </a:path>
            </a:pathLst>
          </a:custGeom>
          <a:solidFill>
            <a:srgbClr val="00FF00"/>
          </a:solidFill>
          <a:ln w="15875">
            <a:solidFill>
              <a:schemeClr val="tx1"/>
            </a:solidFill>
          </a:ln>
        </p:spPr>
        <p:txBody>
          <a:bodyPr wrap="square" lIns="0" tIns="0" rIns="0" bIns="0" rtlCol="0"/>
          <a:lstStyle/>
          <a:p>
            <a:endParaRPr/>
          </a:p>
        </p:txBody>
      </p:sp>
      <p:sp>
        <p:nvSpPr>
          <p:cNvPr id="53" name="object 53"/>
          <p:cNvSpPr/>
          <p:nvPr/>
        </p:nvSpPr>
        <p:spPr>
          <a:xfrm>
            <a:off x="6533569" y="3866403"/>
            <a:ext cx="714139" cy="713484"/>
          </a:xfrm>
          <a:custGeom>
            <a:avLst/>
            <a:gdLst/>
            <a:ahLst/>
            <a:cxnLst/>
            <a:rect l="l" t="t" r="r" b="b"/>
            <a:pathLst>
              <a:path w="360045" h="360044">
                <a:moveTo>
                  <a:pt x="0" y="0"/>
                </a:moveTo>
                <a:lnTo>
                  <a:pt x="0" y="360002"/>
                </a:lnTo>
                <a:lnTo>
                  <a:pt x="360002" y="360002"/>
                </a:lnTo>
                <a:lnTo>
                  <a:pt x="360002" y="0"/>
                </a:lnTo>
                <a:lnTo>
                  <a:pt x="0" y="0"/>
                </a:lnTo>
                <a:close/>
              </a:path>
            </a:pathLst>
          </a:custGeom>
          <a:ln w="15875">
            <a:solidFill>
              <a:srgbClr val="0000FF"/>
            </a:solidFill>
          </a:ln>
        </p:spPr>
        <p:txBody>
          <a:bodyPr wrap="square" lIns="0" tIns="0" rIns="0" bIns="0" rtlCol="0"/>
          <a:lstStyle/>
          <a:p>
            <a:endParaRPr/>
          </a:p>
        </p:txBody>
      </p:sp>
      <p:sp>
        <p:nvSpPr>
          <p:cNvPr id="54" name="object 54"/>
          <p:cNvSpPr/>
          <p:nvPr/>
        </p:nvSpPr>
        <p:spPr>
          <a:xfrm>
            <a:off x="4391403" y="2796304"/>
            <a:ext cx="350142" cy="1048204"/>
          </a:xfrm>
          <a:custGeom>
            <a:avLst/>
            <a:gdLst/>
            <a:ahLst/>
            <a:cxnLst/>
            <a:rect l="l" t="t" r="r" b="b"/>
            <a:pathLst>
              <a:path w="176530" h="528955">
                <a:moveTo>
                  <a:pt x="0" y="0"/>
                </a:moveTo>
                <a:lnTo>
                  <a:pt x="176156" y="528469"/>
                </a:lnTo>
              </a:path>
            </a:pathLst>
          </a:custGeom>
          <a:ln w="15875">
            <a:solidFill>
              <a:srgbClr val="BF7F3F"/>
            </a:solidFill>
          </a:ln>
        </p:spPr>
        <p:txBody>
          <a:bodyPr wrap="square" lIns="0" tIns="0" rIns="0" bIns="0" rtlCol="0"/>
          <a:lstStyle/>
          <a:p>
            <a:endParaRPr/>
          </a:p>
        </p:txBody>
      </p:sp>
      <p:sp>
        <p:nvSpPr>
          <p:cNvPr id="55" name="object 55"/>
          <p:cNvSpPr/>
          <p:nvPr/>
        </p:nvSpPr>
        <p:spPr>
          <a:xfrm>
            <a:off x="4664543" y="3777511"/>
            <a:ext cx="122170" cy="78018"/>
          </a:xfrm>
          <a:custGeom>
            <a:avLst/>
            <a:gdLst/>
            <a:ahLst/>
            <a:cxnLst/>
            <a:rect l="l" t="t" r="r" b="b"/>
            <a:pathLst>
              <a:path w="61594" h="39369">
                <a:moveTo>
                  <a:pt x="61517" y="0"/>
                </a:moveTo>
                <a:lnTo>
                  <a:pt x="53617" y="7639"/>
                </a:lnTo>
                <a:lnTo>
                  <a:pt x="46859" y="19304"/>
                </a:lnTo>
                <a:lnTo>
                  <a:pt x="42143" y="31089"/>
                </a:lnTo>
                <a:lnTo>
                  <a:pt x="40370" y="39089"/>
                </a:lnTo>
                <a:lnTo>
                  <a:pt x="34153" y="33752"/>
                </a:lnTo>
                <a:lnTo>
                  <a:pt x="23309" y="27153"/>
                </a:lnTo>
                <a:lnTo>
                  <a:pt x="10903" y="21877"/>
                </a:lnTo>
                <a:lnTo>
                  <a:pt x="0" y="20505"/>
                </a:lnTo>
              </a:path>
            </a:pathLst>
          </a:custGeom>
          <a:ln w="15875">
            <a:solidFill>
              <a:srgbClr val="BF7F3F"/>
            </a:solidFill>
          </a:ln>
        </p:spPr>
        <p:txBody>
          <a:bodyPr wrap="square" lIns="0" tIns="0" rIns="0" bIns="0" rtlCol="0"/>
          <a:lstStyle/>
          <a:p>
            <a:endParaRPr/>
          </a:p>
        </p:txBody>
      </p:sp>
      <p:sp>
        <p:nvSpPr>
          <p:cNvPr id="56" name="object 56"/>
          <p:cNvSpPr/>
          <p:nvPr/>
        </p:nvSpPr>
        <p:spPr>
          <a:xfrm>
            <a:off x="5462485" y="2796304"/>
            <a:ext cx="350142" cy="1048204"/>
          </a:xfrm>
          <a:custGeom>
            <a:avLst/>
            <a:gdLst/>
            <a:ahLst/>
            <a:cxnLst/>
            <a:rect l="l" t="t" r="r" b="b"/>
            <a:pathLst>
              <a:path w="176530" h="528955">
                <a:moveTo>
                  <a:pt x="0" y="0"/>
                </a:moveTo>
                <a:lnTo>
                  <a:pt x="176156" y="528469"/>
                </a:lnTo>
              </a:path>
            </a:pathLst>
          </a:custGeom>
          <a:ln w="15875">
            <a:solidFill>
              <a:srgbClr val="BF7F3F"/>
            </a:solidFill>
          </a:ln>
        </p:spPr>
        <p:txBody>
          <a:bodyPr wrap="square" lIns="0" tIns="0" rIns="0" bIns="0" rtlCol="0"/>
          <a:lstStyle/>
          <a:p>
            <a:endParaRPr/>
          </a:p>
        </p:txBody>
      </p:sp>
      <p:sp>
        <p:nvSpPr>
          <p:cNvPr id="57" name="object 57"/>
          <p:cNvSpPr/>
          <p:nvPr/>
        </p:nvSpPr>
        <p:spPr>
          <a:xfrm>
            <a:off x="5735625" y="3777511"/>
            <a:ext cx="122170" cy="78018"/>
          </a:xfrm>
          <a:custGeom>
            <a:avLst/>
            <a:gdLst/>
            <a:ahLst/>
            <a:cxnLst/>
            <a:rect l="l" t="t" r="r" b="b"/>
            <a:pathLst>
              <a:path w="61594" h="39369">
                <a:moveTo>
                  <a:pt x="61517" y="0"/>
                </a:moveTo>
                <a:lnTo>
                  <a:pt x="53617" y="7639"/>
                </a:lnTo>
                <a:lnTo>
                  <a:pt x="46859" y="19304"/>
                </a:lnTo>
                <a:lnTo>
                  <a:pt x="42143" y="31089"/>
                </a:lnTo>
                <a:lnTo>
                  <a:pt x="40370" y="39089"/>
                </a:lnTo>
                <a:lnTo>
                  <a:pt x="34153" y="33752"/>
                </a:lnTo>
                <a:lnTo>
                  <a:pt x="23309" y="27153"/>
                </a:lnTo>
                <a:lnTo>
                  <a:pt x="10903" y="21877"/>
                </a:lnTo>
                <a:lnTo>
                  <a:pt x="0" y="20505"/>
                </a:lnTo>
              </a:path>
            </a:pathLst>
          </a:custGeom>
          <a:ln w="15875">
            <a:solidFill>
              <a:srgbClr val="BF7F3F"/>
            </a:solidFill>
          </a:ln>
        </p:spPr>
        <p:txBody>
          <a:bodyPr wrap="square" lIns="0" tIns="0" rIns="0" bIns="0" rtlCol="0"/>
          <a:lstStyle/>
          <a:p>
            <a:endParaRPr/>
          </a:p>
        </p:txBody>
      </p:sp>
      <p:sp>
        <p:nvSpPr>
          <p:cNvPr id="58" name="object 58"/>
          <p:cNvSpPr/>
          <p:nvPr/>
        </p:nvSpPr>
        <p:spPr>
          <a:xfrm>
            <a:off x="6533568" y="2796304"/>
            <a:ext cx="350142" cy="1048204"/>
          </a:xfrm>
          <a:custGeom>
            <a:avLst/>
            <a:gdLst/>
            <a:ahLst/>
            <a:cxnLst/>
            <a:rect l="l" t="t" r="r" b="b"/>
            <a:pathLst>
              <a:path w="176529" h="528955">
                <a:moveTo>
                  <a:pt x="0" y="0"/>
                </a:moveTo>
                <a:lnTo>
                  <a:pt x="176156" y="528469"/>
                </a:lnTo>
              </a:path>
            </a:pathLst>
          </a:custGeom>
          <a:ln w="15875">
            <a:solidFill>
              <a:srgbClr val="BF7F3F"/>
            </a:solidFill>
          </a:ln>
        </p:spPr>
        <p:txBody>
          <a:bodyPr wrap="square" lIns="0" tIns="0" rIns="0" bIns="0" rtlCol="0"/>
          <a:lstStyle/>
          <a:p>
            <a:endParaRPr/>
          </a:p>
        </p:txBody>
      </p:sp>
      <p:sp>
        <p:nvSpPr>
          <p:cNvPr id="59" name="object 59"/>
          <p:cNvSpPr/>
          <p:nvPr/>
        </p:nvSpPr>
        <p:spPr>
          <a:xfrm>
            <a:off x="6806707" y="3777511"/>
            <a:ext cx="122170" cy="78018"/>
          </a:xfrm>
          <a:custGeom>
            <a:avLst/>
            <a:gdLst/>
            <a:ahLst/>
            <a:cxnLst/>
            <a:rect l="l" t="t" r="r" b="b"/>
            <a:pathLst>
              <a:path w="61595" h="39369">
                <a:moveTo>
                  <a:pt x="61517" y="0"/>
                </a:moveTo>
                <a:lnTo>
                  <a:pt x="53617" y="7639"/>
                </a:lnTo>
                <a:lnTo>
                  <a:pt x="46859" y="19304"/>
                </a:lnTo>
                <a:lnTo>
                  <a:pt x="42143" y="31089"/>
                </a:lnTo>
                <a:lnTo>
                  <a:pt x="40370" y="39089"/>
                </a:lnTo>
                <a:lnTo>
                  <a:pt x="34153" y="33752"/>
                </a:lnTo>
                <a:lnTo>
                  <a:pt x="23309" y="27153"/>
                </a:lnTo>
                <a:lnTo>
                  <a:pt x="10903" y="21877"/>
                </a:lnTo>
                <a:lnTo>
                  <a:pt x="0" y="20505"/>
                </a:lnTo>
              </a:path>
            </a:pathLst>
          </a:custGeom>
          <a:ln w="15875">
            <a:solidFill>
              <a:srgbClr val="BF7F3F"/>
            </a:solidFill>
          </a:ln>
        </p:spPr>
        <p:txBody>
          <a:bodyPr wrap="square" lIns="0" tIns="0" rIns="0" bIns="0" rtlCol="0"/>
          <a:lstStyle/>
          <a:p>
            <a:endParaRPr/>
          </a:p>
        </p:txBody>
      </p:sp>
      <p:sp>
        <p:nvSpPr>
          <p:cNvPr id="62" name="Rectangle 6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Bảng băm</a:t>
            </a:r>
            <a:endParaRPr lang="en-US" altLang="ja-JP" sz="2300" dirty="0">
              <a:solidFill>
                <a:prstClr val="white"/>
              </a:solidFill>
            </a:endParaRPr>
          </a:p>
        </p:txBody>
      </p:sp>
      <p:sp>
        <p:nvSpPr>
          <p:cNvPr id="63" name="Rectangle 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2.1 Cài đặt thư mục</a:t>
            </a:r>
          </a:p>
        </p:txBody>
      </p:sp>
    </p:spTree>
    <p:extLst>
      <p:ext uri="{BB962C8B-B14F-4D97-AF65-F5344CB8AC3E}">
        <p14:creationId xmlns:p14="http://schemas.microsoft.com/office/powerpoint/2010/main" val="359861468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914400" y="2743201"/>
            <a:ext cx="7408333" cy="2438400"/>
          </a:xfrm>
        </p:spPr>
        <p:txBody>
          <a:bodyPr>
            <a:normAutofit/>
          </a:bodyPr>
          <a:lstStyle/>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Cài đặt thư mục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latin typeface="Tahoma" panose="020B0604030504040204" pitchFamily="34" charset="0"/>
                <a:ea typeface="Tahoma" panose="020B0604030504040204" pitchFamily="34" charset="0"/>
                <a:cs typeface="Tahoma" panose="020B0604030504040204" pitchFamily="34" charset="0"/>
              </a:rPr>
              <a:t>Các phương pháp phân phối vùng lưu trữ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Quản lý vùng lưu trữ tự do</a:t>
            </a:r>
            <a:endParaRPr kumimoji="1" lang="ja-JP" altLang="en-US" sz="2800" dirty="0">
              <a:solidFill>
                <a:schemeClr val="bg1">
                  <a:lumMod val="75000"/>
                </a:schemeClr>
              </a:solidFill>
              <a:latin typeface="Tahoma" panose="020B0604030504040204" pitchFamily="34" charset="0"/>
              <a:cs typeface="Tahoma" panose="020B0604030504040204" pitchFamily="34" charset="0"/>
            </a:endParaRPr>
          </a:p>
        </p:txBody>
      </p:sp>
      <p:sp>
        <p:nvSpPr>
          <p:cNvPr id="5" name="Rectangle 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endParaRPr lang="en-US" altLang="ja-JP" dirty="0">
              <a:solidFill>
                <a:prstClr val="black"/>
              </a:solidFill>
            </a:endParaRPr>
          </a:p>
          <a:p>
            <a:r>
              <a:rPr lang="vi-VN" altLang="ja-JP" dirty="0">
                <a:solidFill>
                  <a:prstClr val="black"/>
                </a:solidFill>
              </a:rPr>
              <a:t>2.1 Cài đặt thư mục</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86500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613276" y="1854579"/>
            <a:ext cx="7913462" cy="421547"/>
          </a:xfrm>
          <a:custGeom>
            <a:avLst/>
            <a:gdLst/>
            <a:ahLst/>
            <a:cxnLst/>
            <a:rect l="l" t="t" r="r" b="b"/>
            <a:pathLst>
              <a:path w="3989704" h="212725">
                <a:moveTo>
                  <a:pt x="3938852" y="0"/>
                </a:moveTo>
                <a:lnTo>
                  <a:pt x="50800" y="0"/>
                </a:lnTo>
                <a:lnTo>
                  <a:pt x="31075" y="4008"/>
                </a:lnTo>
                <a:lnTo>
                  <a:pt x="14922" y="14922"/>
                </a:lnTo>
                <a:lnTo>
                  <a:pt x="4008" y="31075"/>
                </a:lnTo>
                <a:lnTo>
                  <a:pt x="0" y="50800"/>
                </a:lnTo>
                <a:lnTo>
                  <a:pt x="0" y="212619"/>
                </a:lnTo>
                <a:lnTo>
                  <a:pt x="3989652" y="212619"/>
                </a:lnTo>
                <a:lnTo>
                  <a:pt x="3989652" y="50800"/>
                </a:lnTo>
                <a:lnTo>
                  <a:pt x="3985644" y="31075"/>
                </a:lnTo>
                <a:lnTo>
                  <a:pt x="3974729" y="14922"/>
                </a:lnTo>
                <a:lnTo>
                  <a:pt x="3958576" y="4008"/>
                </a:lnTo>
                <a:lnTo>
                  <a:pt x="3938852" y="0"/>
                </a:lnTo>
                <a:close/>
              </a:path>
            </a:pathLst>
          </a:custGeom>
          <a:solidFill>
            <a:srgbClr val="262685"/>
          </a:solidFill>
        </p:spPr>
        <p:txBody>
          <a:bodyPr wrap="square" lIns="0" tIns="0" rIns="0" bIns="0" rtlCol="0"/>
          <a:lstStyle/>
          <a:p>
            <a:endParaRPr/>
          </a:p>
        </p:txBody>
      </p:sp>
      <p:sp>
        <p:nvSpPr>
          <p:cNvPr id="34" name="object 34"/>
          <p:cNvSpPr/>
          <p:nvPr/>
        </p:nvSpPr>
        <p:spPr>
          <a:xfrm>
            <a:off x="613279" y="1942234"/>
            <a:ext cx="8014022" cy="177953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613276" y="2338562"/>
            <a:ext cx="7913462" cy="1283516"/>
          </a:xfrm>
          <a:custGeom>
            <a:avLst/>
            <a:gdLst/>
            <a:ahLst/>
            <a:cxnLst/>
            <a:rect l="l" t="t" r="r" b="b"/>
            <a:pathLst>
              <a:path w="3989704" h="647700">
                <a:moveTo>
                  <a:pt x="3989652" y="0"/>
                </a:moveTo>
                <a:lnTo>
                  <a:pt x="0" y="0"/>
                </a:lnTo>
                <a:lnTo>
                  <a:pt x="0" y="596405"/>
                </a:lnTo>
                <a:lnTo>
                  <a:pt x="4008" y="616130"/>
                </a:lnTo>
                <a:lnTo>
                  <a:pt x="14922" y="632283"/>
                </a:lnTo>
                <a:lnTo>
                  <a:pt x="31075" y="643197"/>
                </a:lnTo>
                <a:lnTo>
                  <a:pt x="50800" y="647206"/>
                </a:lnTo>
                <a:lnTo>
                  <a:pt x="3938852" y="647206"/>
                </a:lnTo>
                <a:lnTo>
                  <a:pt x="3958576" y="643197"/>
                </a:lnTo>
                <a:lnTo>
                  <a:pt x="3974729" y="632283"/>
                </a:lnTo>
                <a:lnTo>
                  <a:pt x="3985644" y="616130"/>
                </a:lnTo>
                <a:lnTo>
                  <a:pt x="3989652" y="596405"/>
                </a:lnTo>
                <a:lnTo>
                  <a:pt x="3989652" y="0"/>
                </a:lnTo>
                <a:close/>
              </a:path>
            </a:pathLst>
          </a:custGeom>
          <a:solidFill>
            <a:srgbClr val="E9E9F2"/>
          </a:solidFill>
        </p:spPr>
        <p:txBody>
          <a:bodyPr wrap="square" lIns="0" tIns="0" rIns="0" bIns="0" rtlCol="0"/>
          <a:lstStyle/>
          <a:p>
            <a:endParaRPr/>
          </a:p>
        </p:txBody>
      </p:sp>
      <p:sp>
        <p:nvSpPr>
          <p:cNvPr id="36" name="object 36"/>
          <p:cNvSpPr/>
          <p:nvPr/>
        </p:nvSpPr>
        <p:spPr>
          <a:xfrm>
            <a:off x="8526637" y="2017707"/>
            <a:ext cx="0" cy="1541477"/>
          </a:xfrm>
          <a:custGeom>
            <a:avLst/>
            <a:gdLst/>
            <a:ahLst/>
            <a:cxnLst/>
            <a:rect l="l" t="t" r="r" b="b"/>
            <a:pathLst>
              <a:path h="777875">
                <a:moveTo>
                  <a:pt x="0" y="777369"/>
                </a:moveTo>
                <a:lnTo>
                  <a:pt x="0" y="0"/>
                </a:lnTo>
              </a:path>
            </a:pathLst>
          </a:custGeom>
          <a:ln w="3175">
            <a:solidFill>
              <a:srgbClr val="7F7F7F"/>
            </a:solidFill>
          </a:ln>
        </p:spPr>
        <p:txBody>
          <a:bodyPr wrap="square" lIns="0" tIns="0" rIns="0" bIns="0" rtlCol="0"/>
          <a:lstStyle/>
          <a:p>
            <a:endParaRPr/>
          </a:p>
        </p:txBody>
      </p:sp>
      <p:sp>
        <p:nvSpPr>
          <p:cNvPr id="37" name="object 37"/>
          <p:cNvSpPr/>
          <p:nvPr/>
        </p:nvSpPr>
        <p:spPr>
          <a:xfrm>
            <a:off x="8526637" y="1992539"/>
            <a:ext cx="0" cy="25167"/>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8" name="object 38"/>
          <p:cNvSpPr/>
          <p:nvPr/>
        </p:nvSpPr>
        <p:spPr>
          <a:xfrm>
            <a:off x="8526637" y="1967372"/>
            <a:ext cx="0" cy="25167"/>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9" name="object 39"/>
          <p:cNvSpPr/>
          <p:nvPr/>
        </p:nvSpPr>
        <p:spPr>
          <a:xfrm>
            <a:off x="8526637" y="1942205"/>
            <a:ext cx="0" cy="25167"/>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40" name="object 40"/>
          <p:cNvSpPr txBox="1"/>
          <p:nvPr/>
        </p:nvSpPr>
        <p:spPr>
          <a:xfrm>
            <a:off x="914400" y="1728210"/>
            <a:ext cx="5562597" cy="1831069"/>
          </a:xfrm>
          <a:prstGeom prst="rect">
            <a:avLst/>
          </a:prstGeom>
        </p:spPr>
        <p:txBody>
          <a:bodyPr vert="horz" wrap="square" lIns="0" tIns="167440" rIns="0" bIns="0" rtlCol="0">
            <a:spAutoFit/>
          </a:bodyPr>
          <a:lstStyle/>
          <a:p>
            <a:pPr marL="25179">
              <a:spcBef>
                <a:spcPts val="1318"/>
              </a:spcBef>
            </a:pPr>
            <a:r>
              <a:rPr lang="vi-VN" sz="2100" b="1" dirty="0">
                <a:solidFill>
                  <a:srgbClr val="FFFFFF"/>
                </a:solidFill>
                <a:cs typeface="Arial"/>
              </a:rPr>
              <a:t>Mục đích</a:t>
            </a:r>
            <a:endParaRPr lang="en-US" sz="2100" b="1" dirty="0">
              <a:solidFill>
                <a:srgbClr val="FFFFFF"/>
              </a:solidFill>
              <a:cs typeface="Arial"/>
            </a:endParaRPr>
          </a:p>
          <a:p>
            <a:pPr marL="368079" indent="-342900">
              <a:spcBef>
                <a:spcPts val="600"/>
              </a:spcBef>
              <a:buFont typeface="Arial" panose="020B0604020202020204" pitchFamily="34" charset="0"/>
              <a:buChar char="•"/>
            </a:pPr>
            <a:r>
              <a:rPr lang="vi-VN" sz="2400" dirty="0">
                <a:ea typeface="Tahoma" panose="020B0604030504040204" pitchFamily="34" charset="0"/>
                <a:cs typeface="Tahoma" panose="020B0604030504040204" pitchFamily="34" charset="0"/>
              </a:rPr>
              <a:t>Tăng hiệu năng truy nhập tuần tự </a:t>
            </a:r>
            <a:endParaRPr lang="en-US" sz="2400" dirty="0">
              <a:ea typeface="Tahoma" panose="020B0604030504040204" pitchFamily="34" charset="0"/>
              <a:cs typeface="Tahoma" panose="020B0604030504040204" pitchFamily="34" charset="0"/>
            </a:endParaRPr>
          </a:p>
          <a:p>
            <a:pPr marL="368079" indent="-342900">
              <a:spcBef>
                <a:spcPts val="600"/>
              </a:spcBef>
              <a:buFont typeface="Arial" panose="020B0604020202020204" pitchFamily="34" charset="0"/>
              <a:buChar char="•"/>
            </a:pPr>
            <a:r>
              <a:rPr lang="vi-VN" sz="2400" dirty="0">
                <a:ea typeface="Tahoma" panose="020B0604030504040204" pitchFamily="34" charset="0"/>
                <a:cs typeface="Tahoma" panose="020B0604030504040204" pitchFamily="34" charset="0"/>
              </a:rPr>
              <a:t>Dễ dàng truy nhập ngẫu nhiên tới file </a:t>
            </a:r>
            <a:endParaRPr lang="en-US" sz="2400" dirty="0">
              <a:ea typeface="Tahoma" panose="020B0604030504040204" pitchFamily="34" charset="0"/>
              <a:cs typeface="Tahoma" panose="020B0604030504040204" pitchFamily="34" charset="0"/>
            </a:endParaRPr>
          </a:p>
          <a:p>
            <a:pPr marL="368079" indent="-342900">
              <a:spcBef>
                <a:spcPts val="600"/>
              </a:spcBef>
              <a:buFont typeface="Arial" panose="020B0604020202020204" pitchFamily="34" charset="0"/>
              <a:buChar char="•"/>
            </a:pPr>
            <a:r>
              <a:rPr lang="vi-VN" sz="2400" dirty="0">
                <a:ea typeface="Tahoma" panose="020B0604030504040204" pitchFamily="34" charset="0"/>
                <a:cs typeface="Tahoma" panose="020B0604030504040204" pitchFamily="34" charset="0"/>
              </a:rPr>
              <a:t>Dễ dàng quản lý file</a:t>
            </a:r>
            <a:endParaRPr sz="2400" dirty="0">
              <a:ea typeface="Tahoma" panose="020B0604030504040204" pitchFamily="34" charset="0"/>
              <a:cs typeface="Tahoma" panose="020B0604030504040204" pitchFamily="34" charset="0"/>
            </a:endParaRPr>
          </a:p>
        </p:txBody>
      </p:sp>
      <p:sp>
        <p:nvSpPr>
          <p:cNvPr id="41" name="object 41"/>
          <p:cNvSpPr/>
          <p:nvPr/>
        </p:nvSpPr>
        <p:spPr>
          <a:xfrm>
            <a:off x="613276" y="3922170"/>
            <a:ext cx="7913462" cy="422805"/>
          </a:xfrm>
          <a:custGeom>
            <a:avLst/>
            <a:gdLst/>
            <a:ahLst/>
            <a:cxnLst/>
            <a:rect l="l" t="t" r="r" b="b"/>
            <a:pathLst>
              <a:path w="3989704" h="213360">
                <a:moveTo>
                  <a:pt x="3938852" y="0"/>
                </a:moveTo>
                <a:lnTo>
                  <a:pt x="50800" y="0"/>
                </a:lnTo>
                <a:lnTo>
                  <a:pt x="31075" y="4008"/>
                </a:lnTo>
                <a:lnTo>
                  <a:pt x="14922" y="14922"/>
                </a:lnTo>
                <a:lnTo>
                  <a:pt x="4008" y="31075"/>
                </a:lnTo>
                <a:lnTo>
                  <a:pt x="0" y="50800"/>
                </a:lnTo>
                <a:lnTo>
                  <a:pt x="0" y="212865"/>
                </a:lnTo>
                <a:lnTo>
                  <a:pt x="3989652" y="212865"/>
                </a:lnTo>
                <a:lnTo>
                  <a:pt x="3989652" y="50800"/>
                </a:lnTo>
                <a:lnTo>
                  <a:pt x="3985644" y="31075"/>
                </a:lnTo>
                <a:lnTo>
                  <a:pt x="3974729" y="14922"/>
                </a:lnTo>
                <a:lnTo>
                  <a:pt x="3958576" y="4008"/>
                </a:lnTo>
                <a:lnTo>
                  <a:pt x="3938852" y="0"/>
                </a:lnTo>
                <a:close/>
              </a:path>
            </a:pathLst>
          </a:custGeom>
          <a:solidFill>
            <a:srgbClr val="262685"/>
          </a:solidFill>
        </p:spPr>
        <p:txBody>
          <a:bodyPr wrap="square" lIns="0" tIns="0" rIns="0" bIns="0" rtlCol="0"/>
          <a:lstStyle/>
          <a:p>
            <a:endParaRPr/>
          </a:p>
        </p:txBody>
      </p:sp>
      <p:sp>
        <p:nvSpPr>
          <p:cNvPr id="42" name="object 42"/>
          <p:cNvSpPr txBox="1"/>
          <p:nvPr/>
        </p:nvSpPr>
        <p:spPr>
          <a:xfrm>
            <a:off x="688847" y="3940742"/>
            <a:ext cx="1733078" cy="346048"/>
          </a:xfrm>
          <a:prstGeom prst="rect">
            <a:avLst/>
          </a:prstGeom>
        </p:spPr>
        <p:txBody>
          <a:bodyPr vert="horz" wrap="square" lIns="0" tIns="22661" rIns="0" bIns="0" rtlCol="0">
            <a:spAutoFit/>
          </a:bodyPr>
          <a:lstStyle/>
          <a:p>
            <a:pPr marL="25179">
              <a:spcBef>
                <a:spcPts val="178"/>
              </a:spcBef>
            </a:pPr>
            <a:r>
              <a:rPr sz="2100" b="1" spc="-159" dirty="0">
                <a:solidFill>
                  <a:srgbClr val="FFFFFF"/>
                </a:solidFill>
                <a:latin typeface="Arial"/>
                <a:cs typeface="Arial"/>
              </a:rPr>
              <a:t>Phương</a:t>
            </a:r>
            <a:r>
              <a:rPr sz="2100" b="1" spc="69" dirty="0">
                <a:solidFill>
                  <a:srgbClr val="FFFFFF"/>
                </a:solidFill>
                <a:latin typeface="Arial"/>
                <a:cs typeface="Arial"/>
              </a:rPr>
              <a:t> </a:t>
            </a:r>
            <a:r>
              <a:rPr sz="2100" b="1" spc="-109" dirty="0">
                <a:solidFill>
                  <a:srgbClr val="FFFFFF"/>
                </a:solidFill>
                <a:latin typeface="Arial"/>
                <a:cs typeface="Arial"/>
              </a:rPr>
              <a:t>pháp</a:t>
            </a:r>
            <a:endParaRPr sz="2100">
              <a:latin typeface="Arial"/>
              <a:cs typeface="Arial"/>
            </a:endParaRPr>
          </a:p>
        </p:txBody>
      </p:sp>
      <p:sp>
        <p:nvSpPr>
          <p:cNvPr id="43" name="object 43"/>
          <p:cNvSpPr/>
          <p:nvPr/>
        </p:nvSpPr>
        <p:spPr>
          <a:xfrm>
            <a:off x="613279" y="4009828"/>
            <a:ext cx="8014022" cy="1912488"/>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613276" y="4406645"/>
            <a:ext cx="7913462" cy="1415642"/>
          </a:xfrm>
          <a:custGeom>
            <a:avLst/>
            <a:gdLst/>
            <a:ahLst/>
            <a:cxnLst/>
            <a:rect l="l" t="t" r="r" b="b"/>
            <a:pathLst>
              <a:path w="3989704" h="714375">
                <a:moveTo>
                  <a:pt x="3989652" y="0"/>
                </a:moveTo>
                <a:lnTo>
                  <a:pt x="0" y="0"/>
                </a:lnTo>
                <a:lnTo>
                  <a:pt x="0" y="663253"/>
                </a:lnTo>
                <a:lnTo>
                  <a:pt x="4008" y="682978"/>
                </a:lnTo>
                <a:lnTo>
                  <a:pt x="14922" y="699130"/>
                </a:lnTo>
                <a:lnTo>
                  <a:pt x="31075" y="710045"/>
                </a:lnTo>
                <a:lnTo>
                  <a:pt x="50800" y="714053"/>
                </a:lnTo>
                <a:lnTo>
                  <a:pt x="3938852" y="714053"/>
                </a:lnTo>
                <a:lnTo>
                  <a:pt x="3958576" y="710045"/>
                </a:lnTo>
                <a:lnTo>
                  <a:pt x="3974729" y="699130"/>
                </a:lnTo>
                <a:lnTo>
                  <a:pt x="3985644" y="682978"/>
                </a:lnTo>
                <a:lnTo>
                  <a:pt x="3989652" y="663253"/>
                </a:lnTo>
                <a:lnTo>
                  <a:pt x="3989652" y="0"/>
                </a:lnTo>
                <a:close/>
              </a:path>
            </a:pathLst>
          </a:custGeom>
          <a:solidFill>
            <a:srgbClr val="E9E9F2"/>
          </a:solidFill>
        </p:spPr>
        <p:txBody>
          <a:bodyPr wrap="square" lIns="0" tIns="0" rIns="0" bIns="0" rtlCol="0"/>
          <a:lstStyle/>
          <a:p>
            <a:endParaRPr/>
          </a:p>
        </p:txBody>
      </p:sp>
      <p:sp>
        <p:nvSpPr>
          <p:cNvPr id="45" name="object 45"/>
          <p:cNvSpPr/>
          <p:nvPr/>
        </p:nvSpPr>
        <p:spPr>
          <a:xfrm>
            <a:off x="8526637" y="4085299"/>
            <a:ext cx="0" cy="1673604"/>
          </a:xfrm>
          <a:custGeom>
            <a:avLst/>
            <a:gdLst/>
            <a:ahLst/>
            <a:cxnLst/>
            <a:rect l="l" t="t" r="r" b="b"/>
            <a:pathLst>
              <a:path h="844550">
                <a:moveTo>
                  <a:pt x="0" y="844462"/>
                </a:moveTo>
                <a:lnTo>
                  <a:pt x="0" y="0"/>
                </a:lnTo>
              </a:path>
            </a:pathLst>
          </a:custGeom>
          <a:ln w="3175">
            <a:solidFill>
              <a:srgbClr val="7F7F7F"/>
            </a:solidFill>
          </a:ln>
        </p:spPr>
        <p:txBody>
          <a:bodyPr wrap="square" lIns="0" tIns="0" rIns="0" bIns="0" rtlCol="0"/>
          <a:lstStyle/>
          <a:p>
            <a:endParaRPr/>
          </a:p>
        </p:txBody>
      </p:sp>
      <p:sp>
        <p:nvSpPr>
          <p:cNvPr id="46" name="object 46"/>
          <p:cNvSpPr/>
          <p:nvPr/>
        </p:nvSpPr>
        <p:spPr>
          <a:xfrm>
            <a:off x="8526637" y="4060132"/>
            <a:ext cx="0" cy="25167"/>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47" name="object 47"/>
          <p:cNvSpPr/>
          <p:nvPr/>
        </p:nvSpPr>
        <p:spPr>
          <a:xfrm>
            <a:off x="8526637" y="4034965"/>
            <a:ext cx="0" cy="25167"/>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48" name="object 48"/>
          <p:cNvSpPr/>
          <p:nvPr/>
        </p:nvSpPr>
        <p:spPr>
          <a:xfrm>
            <a:off x="8526637" y="4009798"/>
            <a:ext cx="0" cy="25167"/>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52" name="object 52"/>
          <p:cNvSpPr txBox="1"/>
          <p:nvPr/>
        </p:nvSpPr>
        <p:spPr>
          <a:xfrm>
            <a:off x="914399" y="4316313"/>
            <a:ext cx="6324595" cy="1429784"/>
          </a:xfrm>
          <a:prstGeom prst="rect">
            <a:avLst/>
          </a:prstGeom>
        </p:spPr>
        <p:txBody>
          <a:bodyPr vert="horz" wrap="square" lIns="0" tIns="25179" rIns="0" bIns="0" rtlCol="0">
            <a:spAutoFit/>
          </a:bodyPr>
          <a:lstStyle/>
          <a:p>
            <a:pPr marL="368079" marR="10072" indent="-342900" algn="just">
              <a:lnSpc>
                <a:spcPct val="126699"/>
              </a:lnSpc>
              <a:spcBef>
                <a:spcPts val="198"/>
              </a:spcBef>
              <a:buFont typeface="Arial" panose="020B0604020202020204" pitchFamily="34" charset="0"/>
              <a:buChar char="•"/>
            </a:pP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tục</a:t>
            </a:r>
            <a:r>
              <a:rPr lang="en-US" sz="2400" dirty="0">
                <a:latin typeface="Tahoma" panose="020B0604030504040204" pitchFamily="34" charset="0"/>
                <a:ea typeface="Tahoma" panose="020B0604030504040204" pitchFamily="34" charset="0"/>
                <a:cs typeface="Tahoma" panose="020B0604030504040204" pitchFamily="34" charset="0"/>
              </a:rPr>
              <a:t> (Continuous Allocation) </a:t>
            </a:r>
          </a:p>
          <a:p>
            <a:pPr marL="368079" marR="10072" indent="-342900" algn="just">
              <a:lnSpc>
                <a:spcPct val="126699"/>
              </a:lnSpc>
              <a:spcBef>
                <a:spcPts val="198"/>
              </a:spcBef>
              <a:buFont typeface="Arial" panose="020B0604020202020204" pitchFamily="34" charset="0"/>
              <a:buChar char="•"/>
            </a:pP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(Linked List Allocation) </a:t>
            </a:r>
          </a:p>
          <a:p>
            <a:pPr marL="368079" marR="10072" indent="-342900" algn="just">
              <a:lnSpc>
                <a:spcPct val="126699"/>
              </a:lnSpc>
              <a:spcBef>
                <a:spcPts val="198"/>
              </a:spcBef>
              <a:buFont typeface="Arial" panose="020B0604020202020204" pitchFamily="34" charset="0"/>
              <a:buChar char="•"/>
            </a:pPr>
            <a:r>
              <a:rPr lang="en-US" sz="2400" dirty="0" err="1">
                <a:latin typeface="Tahoma" panose="020B0604030504040204" pitchFamily="34" charset="0"/>
                <a:ea typeface="Tahoma" panose="020B0604030504040204" pitchFamily="34" charset="0"/>
                <a:cs typeface="Tahoma" panose="020B0604030504040204" pitchFamily="34" charset="0"/>
              </a:rPr>
              <a:t>Phân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chỉ</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mục</a:t>
            </a:r>
            <a:r>
              <a:rPr lang="en-US" sz="2400" dirty="0">
                <a:latin typeface="Tahoma" panose="020B0604030504040204" pitchFamily="34" charset="0"/>
                <a:ea typeface="Tahoma" panose="020B0604030504040204" pitchFamily="34" charset="0"/>
                <a:cs typeface="Tahoma" panose="020B0604030504040204" pitchFamily="34" charset="0"/>
              </a:rPr>
              <a:t> (Indexed Allocation)</a:t>
            </a:r>
            <a:endParaRPr sz="2400" dirty="0">
              <a:latin typeface="Tahoma" panose="020B0604030504040204" pitchFamily="34" charset="0"/>
              <a:ea typeface="Tahoma" panose="020B0604030504040204" pitchFamily="34" charset="0"/>
              <a:cs typeface="Tahoma" panose="020B0604030504040204" pitchFamily="34" charset="0"/>
            </a:endParaRPr>
          </a:p>
        </p:txBody>
      </p:sp>
      <p:sp>
        <p:nvSpPr>
          <p:cNvPr id="54" name="Rectangle 53"/>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Các phương pháp</a:t>
            </a:r>
            <a:endParaRPr lang="en-US" altLang="ja-JP" sz="2300" dirty="0">
              <a:solidFill>
                <a:prstClr val="white"/>
              </a:solidFill>
            </a:endParaRPr>
          </a:p>
        </p:txBody>
      </p:sp>
      <p:sp>
        <p:nvSpPr>
          <p:cNvPr id="55" name="Rectangle 5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Tree>
    <p:extLst>
      <p:ext uri="{BB962C8B-B14F-4D97-AF65-F5344CB8AC3E}">
        <p14:creationId xmlns:p14="http://schemas.microsoft.com/office/powerpoint/2010/main" val="1010971522"/>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tục</a:t>
            </a:r>
            <a:endParaRPr lang="en-US" altLang="ja-JP" sz="2300" dirty="0">
              <a:solidFill>
                <a:prstClr val="white"/>
              </a:solidFill>
            </a:endParaRPr>
          </a:p>
        </p:txBody>
      </p:sp>
      <p:sp>
        <p:nvSpPr>
          <p:cNvPr id="63" name="Rectangle 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64" name="Rectangle 63"/>
          <p:cNvSpPr/>
          <p:nvPr/>
        </p:nvSpPr>
        <p:spPr>
          <a:xfrm>
            <a:off x="303867" y="1447800"/>
            <a:ext cx="8524628" cy="461665"/>
          </a:xfrm>
          <a:prstGeom prst="rect">
            <a:avLst/>
          </a:prstGeom>
        </p:spPr>
        <p:txBody>
          <a:bodyPr wrap="square">
            <a:spAutoFit/>
          </a:bodyPr>
          <a:lstStyle/>
          <a:p>
            <a:r>
              <a:rPr lang="vi-VN" altLang="ja-JP" sz="2400" dirty="0">
                <a:solidFill>
                  <a:srgbClr val="0000FF"/>
                </a:solidFill>
              </a:rPr>
              <a:t>Nguyên tắc</a:t>
            </a:r>
            <a:r>
              <a:rPr lang="vi-VN" altLang="ja-JP" sz="2400" dirty="0">
                <a:solidFill>
                  <a:schemeClr val="tx2"/>
                </a:solidFill>
              </a:rPr>
              <a:t>: </a:t>
            </a:r>
            <a:r>
              <a:rPr lang="vi-VN" altLang="ja-JP" sz="2400" dirty="0"/>
              <a:t>File được phân phối các </a:t>
            </a:r>
            <a:r>
              <a:rPr lang="vi-VN" altLang="ja-JP" sz="2400" dirty="0">
                <a:solidFill>
                  <a:srgbClr val="00B050"/>
                </a:solidFill>
              </a:rPr>
              <a:t>khối nhớ liên tiếp </a:t>
            </a:r>
            <a:r>
              <a:rPr lang="vi-VN" altLang="ja-JP" sz="2400" dirty="0"/>
              <a:t>nhau</a:t>
            </a:r>
            <a:endParaRPr lang="ja-JP" altLang="en-U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40842"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4428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tục</a:t>
            </a:r>
            <a:endParaRPr lang="en-US" altLang="ja-JP" sz="2300" dirty="0">
              <a:solidFill>
                <a:prstClr val="white"/>
              </a:solidFill>
            </a:endParaRPr>
          </a:p>
        </p:txBody>
      </p:sp>
      <p:sp>
        <p:nvSpPr>
          <p:cNvPr id="63" name="Rectangle 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40842"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293" y="2133600"/>
            <a:ext cx="760106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83E8653B-6D37-4485-A02D-598C88F78693}"/>
              </a:ext>
            </a:extLst>
          </p:cNvPr>
          <p:cNvSpPr/>
          <p:nvPr/>
        </p:nvSpPr>
        <p:spPr>
          <a:xfrm>
            <a:off x="303867" y="1447800"/>
            <a:ext cx="8524628" cy="461665"/>
          </a:xfrm>
          <a:prstGeom prst="rect">
            <a:avLst/>
          </a:prstGeom>
        </p:spPr>
        <p:txBody>
          <a:bodyPr wrap="square">
            <a:spAutoFit/>
          </a:bodyPr>
          <a:lstStyle/>
          <a:p>
            <a:r>
              <a:rPr lang="vi-VN" altLang="ja-JP" sz="2400" dirty="0">
                <a:solidFill>
                  <a:srgbClr val="0000FF"/>
                </a:solidFill>
              </a:rPr>
              <a:t>Nguyên tắc</a:t>
            </a:r>
            <a:r>
              <a:rPr lang="vi-VN" altLang="ja-JP" sz="2400" dirty="0">
                <a:solidFill>
                  <a:schemeClr val="tx2"/>
                </a:solidFill>
              </a:rPr>
              <a:t>: </a:t>
            </a:r>
            <a:r>
              <a:rPr lang="vi-VN" altLang="ja-JP" sz="2400" dirty="0"/>
              <a:t>File được phân phối các </a:t>
            </a:r>
            <a:r>
              <a:rPr lang="vi-VN" altLang="ja-JP" sz="2400" dirty="0">
                <a:solidFill>
                  <a:srgbClr val="00B050"/>
                </a:solidFill>
              </a:rPr>
              <a:t>khối nhớ liên tiếp </a:t>
            </a:r>
            <a:r>
              <a:rPr lang="vi-VN" altLang="ja-JP" sz="2400" dirty="0"/>
              <a:t>nhau</a:t>
            </a:r>
            <a:endParaRPr lang="ja-JP" altLang="en-US" sz="2400" dirty="0"/>
          </a:p>
        </p:txBody>
      </p:sp>
    </p:spTree>
    <p:extLst>
      <p:ext uri="{BB962C8B-B14F-4D97-AF65-F5344CB8AC3E}">
        <p14:creationId xmlns:p14="http://schemas.microsoft.com/office/powerpoint/2010/main" val="1328070351"/>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tục</a:t>
            </a:r>
            <a:endParaRPr lang="en-US" altLang="ja-JP" sz="2300" dirty="0">
              <a:solidFill>
                <a:prstClr val="white"/>
              </a:solidFill>
            </a:endParaRPr>
          </a:p>
        </p:txBody>
      </p:sp>
      <p:sp>
        <p:nvSpPr>
          <p:cNvPr id="63" name="Rectangle 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40842"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50" y="2133600"/>
            <a:ext cx="7638664"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7902FC97-CC2C-47EB-9551-B851E3DB332B}"/>
              </a:ext>
            </a:extLst>
          </p:cNvPr>
          <p:cNvSpPr/>
          <p:nvPr/>
        </p:nvSpPr>
        <p:spPr>
          <a:xfrm>
            <a:off x="303867" y="1447800"/>
            <a:ext cx="8524628" cy="461665"/>
          </a:xfrm>
          <a:prstGeom prst="rect">
            <a:avLst/>
          </a:prstGeom>
        </p:spPr>
        <p:txBody>
          <a:bodyPr wrap="square">
            <a:spAutoFit/>
          </a:bodyPr>
          <a:lstStyle/>
          <a:p>
            <a:r>
              <a:rPr lang="vi-VN" altLang="ja-JP" sz="2400" dirty="0">
                <a:solidFill>
                  <a:srgbClr val="0000FF"/>
                </a:solidFill>
              </a:rPr>
              <a:t>Nguyên tắc</a:t>
            </a:r>
            <a:r>
              <a:rPr lang="vi-VN" altLang="ja-JP" sz="2400" dirty="0">
                <a:solidFill>
                  <a:schemeClr val="tx2"/>
                </a:solidFill>
              </a:rPr>
              <a:t>: </a:t>
            </a:r>
            <a:r>
              <a:rPr lang="vi-VN" altLang="ja-JP" sz="2400" dirty="0"/>
              <a:t>File được phân phối các </a:t>
            </a:r>
            <a:r>
              <a:rPr lang="vi-VN" altLang="ja-JP" sz="2400" dirty="0">
                <a:solidFill>
                  <a:srgbClr val="00B050"/>
                </a:solidFill>
              </a:rPr>
              <a:t>khối nhớ liên tiếp </a:t>
            </a:r>
            <a:r>
              <a:rPr lang="vi-VN" altLang="ja-JP" sz="2400" dirty="0"/>
              <a:t>nhau</a:t>
            </a:r>
            <a:endParaRPr lang="ja-JP" altLang="en-US" sz="2400" dirty="0"/>
          </a:p>
        </p:txBody>
      </p:sp>
    </p:spTree>
    <p:extLst>
      <p:ext uri="{BB962C8B-B14F-4D97-AF65-F5344CB8AC3E}">
        <p14:creationId xmlns:p14="http://schemas.microsoft.com/office/powerpoint/2010/main" val="1328070351"/>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tục</a:t>
            </a:r>
            <a:endParaRPr lang="en-US" altLang="ja-JP" sz="2300" dirty="0">
              <a:solidFill>
                <a:prstClr val="white"/>
              </a:solidFill>
            </a:endParaRPr>
          </a:p>
        </p:txBody>
      </p:sp>
      <p:sp>
        <p:nvSpPr>
          <p:cNvPr id="63" name="Rectangle 6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640842"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33600"/>
            <a:ext cx="7592556"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1B7D96DF-76D4-491F-A875-18E37ED2B0D7}"/>
              </a:ext>
            </a:extLst>
          </p:cNvPr>
          <p:cNvSpPr/>
          <p:nvPr/>
        </p:nvSpPr>
        <p:spPr>
          <a:xfrm>
            <a:off x="303867" y="1447800"/>
            <a:ext cx="8524628" cy="461665"/>
          </a:xfrm>
          <a:prstGeom prst="rect">
            <a:avLst/>
          </a:prstGeom>
        </p:spPr>
        <p:txBody>
          <a:bodyPr wrap="square">
            <a:spAutoFit/>
          </a:bodyPr>
          <a:lstStyle/>
          <a:p>
            <a:r>
              <a:rPr lang="vi-VN" altLang="ja-JP" sz="2400" dirty="0">
                <a:solidFill>
                  <a:srgbClr val="0000FF"/>
                </a:solidFill>
              </a:rPr>
              <a:t>Nguyên tắc</a:t>
            </a:r>
            <a:r>
              <a:rPr lang="vi-VN" altLang="ja-JP" sz="2400" dirty="0">
                <a:solidFill>
                  <a:schemeClr val="tx2"/>
                </a:solidFill>
              </a:rPr>
              <a:t>: </a:t>
            </a:r>
            <a:r>
              <a:rPr lang="vi-VN" altLang="ja-JP" sz="2400" dirty="0"/>
              <a:t>File được phân phối các </a:t>
            </a:r>
            <a:r>
              <a:rPr lang="vi-VN" altLang="ja-JP" sz="2400" dirty="0">
                <a:solidFill>
                  <a:srgbClr val="00B050"/>
                </a:solidFill>
              </a:rPr>
              <a:t>khối nhớ liên tiếp </a:t>
            </a:r>
            <a:r>
              <a:rPr lang="vi-VN" altLang="ja-JP" sz="2400" dirty="0"/>
              <a:t>nhau</a:t>
            </a:r>
            <a:endParaRPr lang="ja-JP" altLang="en-US" sz="2400" dirty="0"/>
          </a:p>
        </p:txBody>
      </p:sp>
    </p:spTree>
    <p:extLst>
      <p:ext uri="{BB962C8B-B14F-4D97-AF65-F5344CB8AC3E}">
        <p14:creationId xmlns:p14="http://schemas.microsoft.com/office/powerpoint/2010/main" val="89715071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8229600" cy="1185672"/>
          </a:xfrm>
        </p:spPr>
        <p:txBody>
          <a:bodyPr>
            <a:normAutofit/>
          </a:bodyPr>
          <a:lstStyle/>
          <a:p>
            <a:pPr algn="l"/>
            <a:r>
              <a:rPr lang="vi-VN" altLang="ja-JP" sz="1800" dirty="0">
                <a:latin typeface="Tahoma" panose="020B0604030504040204" pitchFamily="34" charset="0"/>
                <a:ea typeface="Tahoma" panose="020B0604030504040204" pitchFamily="34" charset="0"/>
                <a:cs typeface="Tahoma" panose="020B0604030504040204" pitchFamily="34" charset="0"/>
              </a:rPr>
              <a:t>Chương </a:t>
            </a:r>
            <a:r>
              <a:rPr lang="en-US" altLang="ja-JP" sz="1800" dirty="0">
                <a:latin typeface="Tahoma" panose="020B0604030504040204" pitchFamily="34" charset="0"/>
                <a:ea typeface="Tahoma" panose="020B0604030504040204" pitchFamily="34" charset="0"/>
                <a:cs typeface="Tahoma" panose="020B0604030504040204" pitchFamily="34" charset="0"/>
              </a:rPr>
              <a:t>4: Quản lý hệ thống file </a:t>
            </a:r>
            <a:br>
              <a:rPr lang="en-US" altLang="ja-JP" sz="1800" dirty="0">
                <a:latin typeface="Tahoma" panose="020B0604030504040204" pitchFamily="34" charset="0"/>
                <a:ea typeface="Tahoma" panose="020B0604030504040204" pitchFamily="34" charset="0"/>
                <a:cs typeface="Tahoma" panose="020B0604030504040204" pitchFamily="34" charset="0"/>
              </a:rPr>
            </a:br>
            <a:r>
              <a:rPr lang="en-US" altLang="ja-JP" sz="1800" dirty="0">
                <a:latin typeface="Tahoma" panose="020B0604030504040204" pitchFamily="34" charset="0"/>
                <a:ea typeface="Tahoma" panose="020B0604030504040204" pitchFamily="34" charset="0"/>
                <a:cs typeface="Tahoma" panose="020B0604030504040204" pitchFamily="34" charset="0"/>
              </a:rPr>
              <a:t>1. Hệ thống file </a:t>
            </a:r>
            <a:br>
              <a:rPr lang="en-US" altLang="ja-JP" sz="1800" dirty="0">
                <a:latin typeface="Tahoma" panose="020B0604030504040204" pitchFamily="34" charset="0"/>
                <a:ea typeface="Tahoma" panose="020B0604030504040204" pitchFamily="34" charset="0"/>
                <a:cs typeface="Tahoma" panose="020B0604030504040204" pitchFamily="34" charset="0"/>
              </a:rPr>
            </a:br>
            <a:r>
              <a:rPr lang="en-US" altLang="ja-JP" sz="1800" dirty="0">
                <a:latin typeface="Tahoma" panose="020B0604030504040204" pitchFamily="34" charset="0"/>
                <a:ea typeface="Tahoma" panose="020B0604030504040204" pitchFamily="34" charset="0"/>
                <a:cs typeface="Tahoma" panose="020B0604030504040204" pitchFamily="34" charset="0"/>
              </a:rPr>
              <a:t>1.1 Khái niệm file</a:t>
            </a:r>
            <a:endParaRPr kumimoji="1" lang="ja-JP" altLang="en-US" sz="1800" dirty="0">
              <a:latin typeface="Tahoma" panose="020B0604030504040204" pitchFamily="34" charset="0"/>
              <a:cs typeface="Tahoma" panose="020B0604030504040204" pitchFamily="34" charset="0"/>
            </a:endParaRPr>
          </a:p>
        </p:txBody>
      </p:sp>
      <p:sp>
        <p:nvSpPr>
          <p:cNvPr id="5" name="Content Placeholder 2"/>
          <p:cNvSpPr>
            <a:spLocks noGrp="1"/>
          </p:cNvSpPr>
          <p:nvPr>
            <p:ph idx="1"/>
          </p:nvPr>
        </p:nvSpPr>
        <p:spPr>
          <a:xfrm>
            <a:off x="838200" y="2057400"/>
            <a:ext cx="7408333" cy="4449763"/>
          </a:xfrm>
        </p:spPr>
        <p:txBody>
          <a:bodyPr>
            <a:normAutofit/>
          </a:bodyPr>
          <a:lstStyle/>
          <a:p>
            <a:pPr>
              <a:buFont typeface="Wingdings" panose="05000000000000000000" pitchFamily="2" charset="2"/>
              <a:buChar char="l"/>
            </a:pPr>
            <a:r>
              <a:rPr lang="vi-VN" altLang="ja-JP" sz="2800" dirty="0">
                <a:latin typeface="Tahoma" panose="020B0604030504040204" pitchFamily="34" charset="0"/>
                <a:ea typeface="Tahoma" panose="020B0604030504040204" pitchFamily="34" charset="0"/>
                <a:cs typeface="Tahoma" panose="020B0604030504040204" pitchFamily="34" charset="0"/>
              </a:rPr>
              <a:t>Khái niệm file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latin typeface="Tahoma" panose="020B0604030504040204" pitchFamily="34" charset="0"/>
                <a:ea typeface="Tahoma" panose="020B0604030504040204" pitchFamily="34" charset="0"/>
                <a:cs typeface="Tahoma" panose="020B0604030504040204" pitchFamily="34" charset="0"/>
              </a:rPr>
              <a:t>Cấu trúc thư mục</a:t>
            </a:r>
            <a:endParaRPr lang="vi-VN" altLang="ja-JP" sz="2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7561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208777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2765599"/>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36682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4350766"/>
            <a:ext cx="133482" cy="133359"/>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1568309" y="4727715"/>
            <a:ext cx="107536" cy="107437"/>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1568309" y="5028587"/>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992766" y="5418876"/>
            <a:ext cx="133482" cy="133359"/>
          </a:xfrm>
          <a:prstGeom prst="rect">
            <a:avLst/>
          </a:prstGeom>
          <a:blipFill>
            <a:blip r:embed="rId2" cstate="print"/>
            <a:stretch>
              <a:fillRect/>
            </a:stretch>
          </a:blipFill>
        </p:spPr>
        <p:txBody>
          <a:bodyPr wrap="square" lIns="0" tIns="0" rIns="0" bIns="0" rtlCol="0"/>
          <a:lstStyle/>
          <a:p>
            <a:endParaRPr/>
          </a:p>
        </p:txBody>
      </p:sp>
      <p:sp>
        <p:nvSpPr>
          <p:cNvPr id="42" name="Rectangle 41"/>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tục</a:t>
            </a:r>
            <a:endParaRPr lang="en-US" altLang="ja-JP" sz="2300" dirty="0">
              <a:solidFill>
                <a:prstClr val="white"/>
              </a:solidFill>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44" name="Rectangle 43"/>
          <p:cNvSpPr/>
          <p:nvPr/>
        </p:nvSpPr>
        <p:spPr>
          <a:xfrm>
            <a:off x="223420" y="1627791"/>
            <a:ext cx="8686800" cy="4524315"/>
          </a:xfrm>
          <a:prstGeom prst="rect">
            <a:avLst/>
          </a:prstGeom>
        </p:spPr>
        <p:txBody>
          <a:bodyPr wrap="square">
            <a:spAutoFit/>
          </a:bodyPr>
          <a:lstStyle/>
          <a:p>
            <a:pPr marL="342900" indent="-342900">
              <a:buFont typeface="Arial" panose="020B0604020202020204" pitchFamily="34" charset="0"/>
              <a:buChar char="•"/>
            </a:pPr>
            <a:r>
              <a:rPr lang="vi-VN" altLang="ja-JP" sz="2400" dirty="0"/>
              <a:t>File có </a:t>
            </a:r>
            <a:r>
              <a:rPr lang="vi-VN" altLang="ja-JP" sz="2400" dirty="0">
                <a:solidFill>
                  <a:srgbClr val="7030A0"/>
                </a:solidFill>
              </a:rPr>
              <a:t>độ dài </a:t>
            </a:r>
            <a:r>
              <a:rPr lang="vi-VN" altLang="ja-JP" sz="2400" dirty="0">
                <a:solidFill>
                  <a:srgbClr val="0000FF"/>
                </a:solidFill>
              </a:rPr>
              <a:t>n </a:t>
            </a:r>
            <a:r>
              <a:rPr lang="vi-VN" altLang="ja-JP" sz="2400" dirty="0"/>
              <a:t>và </a:t>
            </a:r>
            <a:r>
              <a:rPr lang="vi-VN" altLang="ja-JP" sz="2400" dirty="0">
                <a:solidFill>
                  <a:srgbClr val="7030A0"/>
                </a:solidFill>
              </a:rPr>
              <a:t>bắt đầu </a:t>
            </a:r>
            <a:r>
              <a:rPr lang="vi-VN" altLang="ja-JP" sz="2400" dirty="0"/>
              <a:t>ở khối </a:t>
            </a:r>
            <a:r>
              <a:rPr lang="vi-VN" altLang="ja-JP" sz="2400" dirty="0">
                <a:solidFill>
                  <a:srgbClr val="0000FF"/>
                </a:solidFill>
              </a:rPr>
              <a:t>b</a:t>
            </a:r>
            <a:r>
              <a:rPr lang="vi-VN" altLang="ja-JP" sz="2400" dirty="0"/>
              <a:t> sẽ chiếm các khối </a:t>
            </a:r>
            <a:r>
              <a:rPr lang="vi-VN" altLang="ja-JP" sz="2400" dirty="0">
                <a:solidFill>
                  <a:srgbClr val="0000FF"/>
                </a:solidFill>
              </a:rPr>
              <a:t>b, b + 1, . . . , b + n − 1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t>Hai khối </a:t>
            </a:r>
            <a:r>
              <a:rPr lang="vi-VN" altLang="ja-JP" sz="2400" dirty="0">
                <a:solidFill>
                  <a:srgbClr val="0000FF"/>
                </a:solidFill>
              </a:rPr>
              <a:t>b</a:t>
            </a:r>
            <a:r>
              <a:rPr lang="vi-VN" altLang="ja-JP" sz="2400" dirty="0"/>
              <a:t> và </a:t>
            </a:r>
            <a:r>
              <a:rPr lang="vi-VN" altLang="ja-JP" sz="2400" dirty="0">
                <a:solidFill>
                  <a:srgbClr val="0000FF"/>
                </a:solidFill>
              </a:rPr>
              <a:t>b + 1 </a:t>
            </a:r>
            <a:r>
              <a:rPr lang="vi-VN" altLang="ja-JP" sz="2400" dirty="0">
                <a:solidFill>
                  <a:srgbClr val="7030A0"/>
                </a:solidFill>
              </a:rPr>
              <a:t>liên tiếp </a:t>
            </a:r>
            <a:r>
              <a:rPr lang="vi-VN" altLang="ja-JP" sz="2400" dirty="0"/>
              <a:t>nhau </a:t>
            </a:r>
            <a:endParaRPr lang="en-US" altLang="ja-JP" sz="2400" dirty="0"/>
          </a:p>
          <a:p>
            <a:pPr marL="800100" lvl="1" indent="-342900">
              <a:buFont typeface="Arial" panose="020B0604020202020204" pitchFamily="34" charset="0"/>
              <a:buChar char="•"/>
            </a:pPr>
            <a:r>
              <a:rPr lang="en-US" altLang="ja-JP" sz="2400" dirty="0"/>
              <a:t>       </a:t>
            </a:r>
            <a:r>
              <a:rPr lang="vi-VN" altLang="ja-JP" sz="2400" dirty="0"/>
              <a:t>⇒ </a:t>
            </a:r>
            <a:r>
              <a:rPr lang="vi-VN" altLang="ja-JP" sz="2400" dirty="0">
                <a:solidFill>
                  <a:srgbClr val="7030A0"/>
                </a:solidFill>
              </a:rPr>
              <a:t>Không</a:t>
            </a:r>
            <a:r>
              <a:rPr lang="vi-VN" altLang="ja-JP" sz="2400" dirty="0"/>
              <a:t> phải </a:t>
            </a:r>
            <a:r>
              <a:rPr lang="vi-VN" altLang="ja-JP" sz="2400" dirty="0">
                <a:solidFill>
                  <a:srgbClr val="7030A0"/>
                </a:solidFill>
              </a:rPr>
              <a:t>dịch chuyển đầu từ </a:t>
            </a:r>
            <a:r>
              <a:rPr lang="vi-VN" altLang="ja-JP" sz="2400" dirty="0"/>
              <a:t>khi </a:t>
            </a:r>
            <a:r>
              <a:rPr lang="vi-VN" altLang="ja-JP" sz="2400" dirty="0">
                <a:solidFill>
                  <a:srgbClr val="7030A0"/>
                </a:solidFill>
              </a:rPr>
              <a:t>đọc</a:t>
            </a:r>
            <a:r>
              <a:rPr lang="vi-VN" altLang="ja-JP" sz="2400" dirty="0"/>
              <a:t> (trừ sector cuối) </a:t>
            </a:r>
            <a:endParaRPr lang="en-US" altLang="ja-JP" sz="2400" dirty="0"/>
          </a:p>
          <a:p>
            <a:pPr marL="800100" lvl="1" indent="-342900">
              <a:buFont typeface="Arial" panose="020B0604020202020204" pitchFamily="34" charset="0"/>
              <a:buChar char="•"/>
            </a:pPr>
            <a:r>
              <a:rPr lang="en-US" altLang="ja-JP" sz="2400" dirty="0"/>
              <a:t>       </a:t>
            </a:r>
            <a:r>
              <a:rPr lang="vi-VN" altLang="ja-JP" sz="2400" dirty="0"/>
              <a:t>⇒ Tốc độ </a:t>
            </a:r>
            <a:r>
              <a:rPr lang="vi-VN" altLang="ja-JP" sz="2400" dirty="0">
                <a:solidFill>
                  <a:srgbClr val="7030A0"/>
                </a:solidFill>
              </a:rPr>
              <a:t>truy nhập nhanh </a:t>
            </a:r>
            <a:endParaRPr lang="en-US" altLang="ja-JP" sz="2400" dirty="0">
              <a:solidFill>
                <a:srgbClr val="7030A0"/>
              </a:solidFill>
            </a:endParaRPr>
          </a:p>
          <a:p>
            <a:pPr marL="800100" lvl="1" indent="-342900">
              <a:buFont typeface="Arial" panose="020B0604020202020204" pitchFamily="34" charset="0"/>
              <a:buChar char="•"/>
            </a:pPr>
            <a:r>
              <a:rPr lang="vi-VN" altLang="ja-JP" sz="2400" dirty="0"/>
              <a:t>Cho phép </a:t>
            </a:r>
            <a:r>
              <a:rPr lang="vi-VN" altLang="ja-JP" sz="2400" dirty="0">
                <a:solidFill>
                  <a:srgbClr val="7030A0"/>
                </a:solidFill>
              </a:rPr>
              <a:t>truy nhập trực tiếp </a:t>
            </a:r>
            <a:r>
              <a:rPr lang="vi-VN" altLang="ja-JP" sz="2400" dirty="0"/>
              <a:t>khối </a:t>
            </a:r>
            <a:r>
              <a:rPr lang="vi-VN" altLang="ja-JP" sz="2400" dirty="0">
                <a:solidFill>
                  <a:srgbClr val="0000FF"/>
                </a:solidFill>
              </a:rPr>
              <a:t>i</a:t>
            </a:r>
            <a:r>
              <a:rPr lang="vi-VN" altLang="ja-JP" sz="2400" dirty="0"/>
              <a:t> của file </a:t>
            </a:r>
            <a:endParaRPr lang="en-US" altLang="ja-JP" sz="2400" dirty="0"/>
          </a:p>
          <a:p>
            <a:pPr marL="800100" lvl="1" indent="-342900">
              <a:buFont typeface="Arial" panose="020B0604020202020204" pitchFamily="34" charset="0"/>
              <a:buChar char="•"/>
            </a:pPr>
            <a:r>
              <a:rPr lang="en-US" altLang="ja-JP" sz="2400" dirty="0"/>
              <a:t>      </a:t>
            </a:r>
            <a:r>
              <a:rPr lang="vi-VN" altLang="ja-JP" sz="2400" dirty="0"/>
              <a:t>⇒ truy nhập khối </a:t>
            </a:r>
            <a:r>
              <a:rPr lang="vi-VN" altLang="ja-JP" sz="2400" dirty="0">
                <a:solidFill>
                  <a:srgbClr val="0000FF"/>
                </a:solidFill>
              </a:rPr>
              <a:t>b + i − 1 </a:t>
            </a:r>
            <a:r>
              <a:rPr lang="vi-VN" altLang="ja-JP" sz="2400" dirty="0"/>
              <a:t>trên thiết bị lưu trữ</a:t>
            </a:r>
          </a:p>
          <a:p>
            <a:pPr marL="342900" indent="-342900">
              <a:buFont typeface="Arial" panose="020B0604020202020204" pitchFamily="34" charset="0"/>
              <a:buChar char="•"/>
            </a:pPr>
            <a:r>
              <a:rPr lang="vi-VN" altLang="ja-JP" sz="2400" dirty="0">
                <a:solidFill>
                  <a:srgbClr val="7030A0"/>
                </a:solidFill>
              </a:rPr>
              <a:t>Lựa chọn vùng trống </a:t>
            </a:r>
            <a:r>
              <a:rPr lang="vi-VN" altLang="ja-JP" sz="2400" dirty="0"/>
              <a:t>khi có yêu cầu lưu trữ? </a:t>
            </a:r>
            <a:endParaRPr lang="en-US" altLang="ja-JP" sz="2400" dirty="0"/>
          </a:p>
          <a:p>
            <a:pPr marL="800100" lvl="1" indent="-342900">
              <a:buFont typeface="Arial" panose="020B0604020202020204" pitchFamily="34" charset="0"/>
              <a:buChar char="•"/>
            </a:pPr>
            <a:r>
              <a:rPr lang="vi-VN" altLang="ja-JP" sz="2400" dirty="0"/>
              <a:t>Các chiến lược First-Fit /Worst Fit /Best Fit </a:t>
            </a:r>
            <a:endParaRPr lang="en-US" altLang="ja-JP" sz="2400" dirty="0"/>
          </a:p>
          <a:p>
            <a:pPr marL="800100" lvl="1" indent="-342900">
              <a:buFont typeface="Arial" panose="020B0604020202020204" pitchFamily="34" charset="0"/>
              <a:buChar char="•"/>
            </a:pPr>
            <a:r>
              <a:rPr lang="vi-VN" altLang="ja-JP" sz="2400" dirty="0"/>
              <a:t>Hiện tượng </a:t>
            </a:r>
            <a:r>
              <a:rPr lang="vi-VN" altLang="ja-JP" sz="2400" dirty="0">
                <a:solidFill>
                  <a:srgbClr val="7030A0"/>
                </a:solidFill>
              </a:rPr>
              <a:t>phân đoạn ngoài</a:t>
            </a:r>
          </a:p>
          <a:p>
            <a:pPr marL="342900" indent="-342900">
              <a:buFont typeface="Arial" panose="020B0604020202020204" pitchFamily="34" charset="0"/>
              <a:buChar char="•"/>
            </a:pPr>
            <a:r>
              <a:rPr lang="vi-VN" altLang="ja-JP" sz="2400" dirty="0">
                <a:solidFill>
                  <a:srgbClr val="7030A0"/>
                </a:solidFill>
              </a:rPr>
              <a:t>Khó khăn </a:t>
            </a:r>
            <a:r>
              <a:rPr lang="vi-VN" altLang="ja-JP" sz="2400" dirty="0"/>
              <a:t>khi muốn </a:t>
            </a:r>
            <a:r>
              <a:rPr lang="vi-VN" altLang="ja-JP" sz="2400" dirty="0">
                <a:solidFill>
                  <a:srgbClr val="7030A0"/>
                </a:solidFill>
              </a:rPr>
              <a:t>tăng kích thước </a:t>
            </a:r>
            <a:r>
              <a:rPr lang="vi-VN" altLang="ja-JP" sz="2400" dirty="0"/>
              <a:t>của file</a:t>
            </a:r>
            <a:endParaRPr lang="ja-JP" altLang="en-US" sz="2400" dirty="0"/>
          </a:p>
        </p:txBody>
      </p:sp>
    </p:spTree>
    <p:extLst>
      <p:ext uri="{BB962C8B-B14F-4D97-AF65-F5344CB8AC3E}">
        <p14:creationId xmlns:p14="http://schemas.microsoft.com/office/powerpoint/2010/main" val="408658363"/>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42" name="Rectangle 41"/>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5081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16" y="2492374"/>
            <a:ext cx="7651352" cy="215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62B6AFFD-8260-4D19-B3BD-2DEAEF208E7A}"/>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4285802316"/>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1245"/>
            <a:ext cx="7603629" cy="2434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6156C31B-984E-4E5F-A097-F44A395651FA}"/>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1541411652"/>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86" y="2476380"/>
            <a:ext cx="7558700" cy="2705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D226E01C-0CCC-4023-9C88-9ADF500BCA04}"/>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1711265025"/>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89199"/>
            <a:ext cx="7595076" cy="270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A1D4FCDB-F4B8-4FC6-9BAA-7E3AC15E5213}"/>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352963178"/>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489200"/>
            <a:ext cx="7622145" cy="2745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1AD00E4B-225F-4013-9C5B-7ABEA691D714}"/>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112491097"/>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89200"/>
            <a:ext cx="7622145"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489200"/>
            <a:ext cx="7622145" cy="269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469164" y="5194145"/>
            <a:ext cx="3712436" cy="369332"/>
          </a:xfrm>
          <a:prstGeom prst="rect">
            <a:avLst/>
          </a:prstGeom>
        </p:spPr>
        <p:txBody>
          <a:bodyPr wrap="square">
            <a:sp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File def gồm 5 khối: 5, 6, 8, 9, 11</a:t>
            </a:r>
            <a:endParaRPr lang="ja-JP" altLang="en-US" dirty="0">
              <a:latin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9C42A86C-7D6D-4D23-A0D9-E4D370513E1C}"/>
              </a:ext>
            </a:extLst>
          </p:cNvPr>
          <p:cNvSpPr/>
          <p:nvPr/>
        </p:nvSpPr>
        <p:spPr>
          <a:xfrm>
            <a:off x="381000" y="1524000"/>
            <a:ext cx="8458200" cy="707886"/>
          </a:xfrm>
          <a:prstGeom prst="rect">
            <a:avLst/>
          </a:prstGeom>
        </p:spPr>
        <p:txBody>
          <a:bodyPr wrap="square">
            <a:spAutoFit/>
          </a:bodyPr>
          <a:lstStyle/>
          <a:p>
            <a:r>
              <a:rPr lang="vi-VN" altLang="ja-JP" sz="2000" dirty="0">
                <a:solidFill>
                  <a:srgbClr val="0000FF"/>
                </a:solidFill>
              </a:rPr>
              <a:t>Nguyên tắc</a:t>
            </a:r>
            <a:r>
              <a:rPr lang="vi-VN" altLang="ja-JP" sz="2000" dirty="0">
                <a:solidFill>
                  <a:srgbClr val="0070C0"/>
                </a:solidFill>
              </a:rPr>
              <a:t>: </a:t>
            </a:r>
            <a:r>
              <a:rPr lang="vi-VN" altLang="ja-JP" sz="2000" dirty="0"/>
              <a:t>File được phân phối các </a:t>
            </a:r>
            <a:r>
              <a:rPr lang="vi-VN" altLang="ja-JP" sz="2000" dirty="0">
                <a:solidFill>
                  <a:srgbClr val="7030A0"/>
                </a:solidFill>
              </a:rPr>
              <a:t>khối nhớ không liên tục</a:t>
            </a:r>
            <a:r>
              <a:rPr lang="vi-VN" altLang="ja-JP" sz="2000" dirty="0"/>
              <a:t>. </a:t>
            </a:r>
            <a:endParaRPr lang="en-US" altLang="ja-JP" sz="2000" dirty="0"/>
          </a:p>
          <a:p>
            <a:r>
              <a:rPr lang="vi-VN" altLang="ja-JP" sz="2000" dirty="0"/>
              <a:t>Cuối mỗi khối là con trỏ, trỏ tới khối tiếp theo</a:t>
            </a:r>
            <a:endParaRPr lang="ja-JP" altLang="en-US" sz="2000" dirty="0"/>
          </a:p>
        </p:txBody>
      </p:sp>
    </p:spTree>
    <p:extLst>
      <p:ext uri="{BB962C8B-B14F-4D97-AF65-F5344CB8AC3E}">
        <p14:creationId xmlns:p14="http://schemas.microsoft.com/office/powerpoint/2010/main" val="3929335975"/>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505565"/>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62531"/>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202637"/>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503509"/>
            <a:ext cx="107536" cy="10743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992766" y="2829926"/>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170056"/>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3470928"/>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992766" y="4205351"/>
            <a:ext cx="133482" cy="133359"/>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1568309" y="4545457"/>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1568309" y="4846327"/>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1568309" y="5147199"/>
            <a:ext cx="107536" cy="107437"/>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1568309" y="5448095"/>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748967"/>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1568309" y="6049837"/>
            <a:ext cx="107536" cy="107437"/>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568309" y="6350709"/>
            <a:ext cx="107536" cy="107437"/>
          </a:xfrm>
          <a:prstGeom prst="rect">
            <a:avLst/>
          </a:prstGeom>
          <a:blipFill>
            <a:blip r:embed="rId4" cstate="print"/>
            <a:stretch>
              <a:fillRect/>
            </a:stretch>
          </a:blipFill>
        </p:spPr>
        <p:txBody>
          <a:bodyPr wrap="square" lIns="0" tIns="0" rIns="0" bIns="0" rtlCol="0"/>
          <a:lstStyle/>
          <a:p>
            <a:endParaRPr/>
          </a:p>
        </p:txBody>
      </p:sp>
      <p:sp>
        <p:nvSpPr>
          <p:cNvPr id="50" name="Rectangle 4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2" name="Rectangle 51"/>
          <p:cNvSpPr/>
          <p:nvPr/>
        </p:nvSpPr>
        <p:spPr>
          <a:xfrm>
            <a:off x="236238" y="1502688"/>
            <a:ext cx="8673981" cy="2554545"/>
          </a:xfrm>
          <a:prstGeom prst="rect">
            <a:avLst/>
          </a:prstGeom>
        </p:spPr>
        <p:txBody>
          <a:bodyPr wrap="square">
            <a:spAutoFit/>
          </a:bodyPr>
          <a:lstStyle/>
          <a:p>
            <a:pPr marL="342900" indent="-342900">
              <a:buFont typeface="Wingdings" panose="05000000000000000000" pitchFamily="2" charset="2"/>
              <a:buChar char="l"/>
            </a:pPr>
            <a:r>
              <a:rPr lang="vi-VN" altLang="ja-JP" sz="2000" dirty="0"/>
              <a:t>Chỉ áp dụng </a:t>
            </a:r>
            <a:r>
              <a:rPr lang="vi-VN" altLang="ja-JP" sz="2000" dirty="0">
                <a:solidFill>
                  <a:srgbClr val="7030A0"/>
                </a:solidFill>
              </a:rPr>
              <a:t>hiệu quả </a:t>
            </a:r>
            <a:r>
              <a:rPr lang="vi-VN" altLang="ja-JP" sz="2000" dirty="0"/>
              <a:t>cho các file </a:t>
            </a:r>
            <a:r>
              <a:rPr lang="vi-VN" altLang="ja-JP" sz="2000" dirty="0">
                <a:solidFill>
                  <a:srgbClr val="7030A0"/>
                </a:solidFill>
              </a:rPr>
              <a:t>truy nhập tuần tự </a:t>
            </a:r>
            <a:endParaRPr lang="en-US" altLang="ja-JP" sz="2000" dirty="0">
              <a:solidFill>
                <a:srgbClr val="7030A0"/>
              </a:solidFill>
            </a:endParaRPr>
          </a:p>
          <a:p>
            <a:pPr marL="342900" indent="-342900">
              <a:buFont typeface="Wingdings" panose="05000000000000000000" pitchFamily="2" charset="2"/>
              <a:buChar char="l"/>
            </a:pPr>
            <a:r>
              <a:rPr lang="vi-VN" altLang="ja-JP" sz="2000" dirty="0"/>
              <a:t>Để </a:t>
            </a:r>
            <a:r>
              <a:rPr lang="vi-VN" altLang="ja-JP" sz="2000" dirty="0">
                <a:solidFill>
                  <a:srgbClr val="7030A0"/>
                </a:solidFill>
              </a:rPr>
              <a:t>truy nhập </a:t>
            </a:r>
            <a:r>
              <a:rPr lang="vi-VN" altLang="ja-JP" sz="2000" dirty="0"/>
              <a:t>khối thứ </a:t>
            </a:r>
            <a:r>
              <a:rPr lang="vi-VN" altLang="ja-JP" sz="2000" dirty="0">
                <a:solidFill>
                  <a:srgbClr val="0000FF"/>
                </a:solidFill>
              </a:rPr>
              <a:t>n</a:t>
            </a:r>
            <a:r>
              <a:rPr lang="vi-VN" altLang="ja-JP" sz="2000" dirty="0"/>
              <a:t>, phải </a:t>
            </a:r>
            <a:r>
              <a:rPr lang="vi-VN" altLang="ja-JP" sz="2000" dirty="0">
                <a:solidFill>
                  <a:srgbClr val="7030A0"/>
                </a:solidFill>
              </a:rPr>
              <a:t>duyệt qua </a:t>
            </a:r>
            <a:r>
              <a:rPr lang="vi-VN" altLang="ja-JP" sz="2000" dirty="0">
                <a:solidFill>
                  <a:srgbClr val="0000FF"/>
                </a:solidFill>
              </a:rPr>
              <a:t>n − 1 </a:t>
            </a:r>
            <a:r>
              <a:rPr lang="vi-VN" altLang="ja-JP" sz="2000" dirty="0"/>
              <a:t>khối trước đó </a:t>
            </a:r>
            <a:endParaRPr lang="en-US" altLang="ja-JP" sz="2000" dirty="0"/>
          </a:p>
          <a:p>
            <a:pPr marL="800100" lvl="1" indent="-342900">
              <a:buFont typeface="Wingdings" panose="05000000000000000000" pitchFamily="2" charset="2"/>
              <a:buChar char="l"/>
            </a:pPr>
            <a:r>
              <a:rPr lang="vi-VN" altLang="ja-JP" sz="2000" dirty="0"/>
              <a:t>Các khối không liên tục, phải định vị lại đầu từ </a:t>
            </a:r>
            <a:endParaRPr lang="en-US" altLang="ja-JP" sz="2000" dirty="0"/>
          </a:p>
          <a:p>
            <a:pPr marL="800100" lvl="1" indent="-342900">
              <a:buFont typeface="Wingdings" panose="05000000000000000000" pitchFamily="2" charset="2"/>
              <a:buChar char="l"/>
            </a:pPr>
            <a:r>
              <a:rPr lang="vi-VN" altLang="ja-JP" sz="2000" dirty="0">
                <a:solidFill>
                  <a:srgbClr val="7030A0"/>
                </a:solidFill>
              </a:rPr>
              <a:t>Tốc độ </a:t>
            </a:r>
            <a:r>
              <a:rPr lang="vi-VN" altLang="ja-JP" sz="2000" dirty="0"/>
              <a:t>truy nhập </a:t>
            </a:r>
            <a:r>
              <a:rPr lang="vi-VN" altLang="ja-JP" sz="2000" dirty="0">
                <a:solidFill>
                  <a:srgbClr val="7030A0"/>
                </a:solidFill>
              </a:rPr>
              <a:t>chậm</a:t>
            </a:r>
          </a:p>
          <a:p>
            <a:pPr marL="342900" indent="-342900">
              <a:buFont typeface="Wingdings" panose="05000000000000000000" pitchFamily="2" charset="2"/>
              <a:buChar char="l"/>
            </a:pPr>
            <a:r>
              <a:rPr lang="vi-VN" altLang="ja-JP" sz="2000" dirty="0"/>
              <a:t>Các khối trong file được liên kết bởi con trỏ. Nếu con trỏ lỗi? </a:t>
            </a:r>
            <a:endParaRPr lang="en-US" altLang="ja-JP" sz="2000" dirty="0"/>
          </a:p>
          <a:p>
            <a:pPr marL="800100" lvl="1" indent="-342900">
              <a:buFont typeface="Wingdings" panose="05000000000000000000" pitchFamily="2" charset="2"/>
              <a:buChar char="l"/>
            </a:pPr>
            <a:r>
              <a:rPr lang="vi-VN" altLang="ja-JP" sz="2000" dirty="0"/>
              <a:t>Bị mất dư liệu do mất liên kết tới khối </a:t>
            </a:r>
            <a:endParaRPr lang="en-US" altLang="ja-JP" sz="2000" dirty="0"/>
          </a:p>
          <a:p>
            <a:pPr marL="800100" lvl="1" indent="-342900">
              <a:buFont typeface="Wingdings" panose="05000000000000000000" pitchFamily="2" charset="2"/>
              <a:buChar char="l"/>
            </a:pPr>
            <a:r>
              <a:rPr lang="vi-VN" altLang="ja-JP" sz="2000" dirty="0"/>
              <a:t>Liên kết tới khối không có dữ liệu hoặc khối của file khác</a:t>
            </a:r>
          </a:p>
          <a:p>
            <a:pPr marL="342900" indent="-342900">
              <a:buFont typeface="Wingdings" panose="05000000000000000000" pitchFamily="2" charset="2"/>
              <a:buChar char="l"/>
            </a:pPr>
            <a:r>
              <a:rPr lang="vi-VN" altLang="ja-JP" sz="2000" dirty="0"/>
              <a:t>Giải quyết: Sử dụng nhiều con trỏ trong mỗi khối ⇒Tốn </a:t>
            </a:r>
            <a:r>
              <a:rPr lang="vi-VN" altLang="ja-JP" sz="2000" dirty="0" err="1"/>
              <a:t>nhớ</a:t>
            </a:r>
            <a:r>
              <a:rPr lang="vi-VN" altLang="ja-JP" sz="2000" dirty="0"/>
              <a:t> </a:t>
            </a:r>
            <a:endParaRPr lang="en-US" altLang="ja-JP" sz="2000" dirty="0"/>
          </a:p>
        </p:txBody>
      </p:sp>
    </p:spTree>
    <p:extLst>
      <p:ext uri="{BB962C8B-B14F-4D97-AF65-F5344CB8AC3E}">
        <p14:creationId xmlns:p14="http://schemas.microsoft.com/office/powerpoint/2010/main" val="237838214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505565"/>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62531"/>
            <a:ext cx="133482" cy="1333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568309" y="2202637"/>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503509"/>
            <a:ext cx="107536" cy="10743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992766" y="2829926"/>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170056"/>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3470928"/>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992766" y="4205351"/>
            <a:ext cx="133482" cy="133359"/>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1568309" y="4545457"/>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1568309" y="4846327"/>
            <a:ext cx="107536" cy="107437"/>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1568309" y="5147199"/>
            <a:ext cx="107536" cy="107437"/>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1568309" y="5448095"/>
            <a:ext cx="107536" cy="107437"/>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1568309" y="5748967"/>
            <a:ext cx="107536" cy="107437"/>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1568309" y="6049837"/>
            <a:ext cx="107536" cy="107437"/>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568309" y="6350709"/>
            <a:ext cx="107536" cy="107437"/>
          </a:xfrm>
          <a:prstGeom prst="rect">
            <a:avLst/>
          </a:prstGeom>
          <a:blipFill>
            <a:blip r:embed="rId4" cstate="print"/>
            <a:stretch>
              <a:fillRect/>
            </a:stretch>
          </a:blipFill>
        </p:spPr>
        <p:txBody>
          <a:bodyPr wrap="square" lIns="0" tIns="0" rIns="0" bIns="0" rtlCol="0"/>
          <a:lstStyle/>
          <a:p>
            <a:endParaRPr/>
          </a:p>
        </p:txBody>
      </p:sp>
      <p:sp>
        <p:nvSpPr>
          <p:cNvPr id="50" name="Rectangle 4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liên kết</a:t>
            </a:r>
            <a:endParaRPr lang="en-US" altLang="ja-JP" sz="2300" dirty="0">
              <a:solidFill>
                <a:prstClr val="white"/>
              </a:solidFill>
            </a:endParaRPr>
          </a:p>
        </p:txBody>
      </p:sp>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2" name="Rectangle 51"/>
          <p:cNvSpPr/>
          <p:nvPr/>
        </p:nvSpPr>
        <p:spPr>
          <a:xfrm>
            <a:off x="236238" y="1502688"/>
            <a:ext cx="8673981" cy="2554545"/>
          </a:xfrm>
          <a:prstGeom prst="rect">
            <a:avLst/>
          </a:prstGeom>
        </p:spPr>
        <p:txBody>
          <a:bodyPr wrap="square">
            <a:spAutoFit/>
          </a:bodyPr>
          <a:lstStyle/>
          <a:p>
            <a:pPr marL="342900" indent="-342900">
              <a:buFont typeface="Wingdings" panose="05000000000000000000" pitchFamily="2" charset="2"/>
              <a:buChar char="l"/>
            </a:pPr>
            <a:r>
              <a:rPr lang="vi-VN" altLang="ja-JP" sz="2000" dirty="0" err="1"/>
              <a:t>Áp</a:t>
            </a:r>
            <a:r>
              <a:rPr lang="vi-VN" altLang="ja-JP" sz="2000" dirty="0"/>
              <a:t> dụng: </a:t>
            </a:r>
            <a:r>
              <a:rPr lang="vi-VN" altLang="ja-JP" sz="2000" dirty="0">
                <a:solidFill>
                  <a:srgbClr val="0000FF"/>
                </a:solidFill>
              </a:rPr>
              <a:t>FAT</a:t>
            </a:r>
          </a:p>
          <a:p>
            <a:pPr marL="800100" lvl="1" indent="-342900">
              <a:buFont typeface="Wingdings" panose="05000000000000000000" pitchFamily="2" charset="2"/>
              <a:buChar char="l"/>
            </a:pPr>
            <a:r>
              <a:rPr lang="vi-VN" altLang="ja-JP" sz="2000" dirty="0"/>
              <a:t>Được sử dụng như danh sách liên kết </a:t>
            </a:r>
            <a:endParaRPr lang="en-US" altLang="ja-JP" sz="2000" dirty="0"/>
          </a:p>
          <a:p>
            <a:pPr marL="800100" lvl="1" indent="-342900">
              <a:buFont typeface="Wingdings" panose="05000000000000000000" pitchFamily="2" charset="2"/>
              <a:buChar char="l"/>
            </a:pPr>
            <a:r>
              <a:rPr lang="vi-VN" altLang="ja-JP" sz="2000" dirty="0"/>
              <a:t>Gồm nhiều phần tử, mỗi phần tử ứng với một khối </a:t>
            </a:r>
            <a:endParaRPr lang="en-US" altLang="ja-JP" sz="2000" dirty="0"/>
          </a:p>
          <a:p>
            <a:pPr marL="800100" lvl="1" indent="-342900">
              <a:buFont typeface="Wingdings" panose="05000000000000000000" pitchFamily="2" charset="2"/>
              <a:buChar char="l"/>
            </a:pPr>
            <a:r>
              <a:rPr lang="vi-VN" altLang="ja-JP" sz="2000" dirty="0"/>
              <a:t>Mỗi phần tử trong FAT, chứa khối tiếp theo của file </a:t>
            </a:r>
            <a:endParaRPr lang="en-US" altLang="ja-JP" sz="2000" dirty="0"/>
          </a:p>
          <a:p>
            <a:pPr marL="800100" lvl="1" indent="-342900">
              <a:buFont typeface="Wingdings" panose="05000000000000000000" pitchFamily="2" charset="2"/>
              <a:buChar char="l"/>
            </a:pPr>
            <a:r>
              <a:rPr lang="vi-VN" altLang="ja-JP" sz="2000" dirty="0"/>
              <a:t>Khối cuối cùng có giá trị đặc biệt (FFFF) </a:t>
            </a:r>
            <a:endParaRPr lang="en-US" altLang="ja-JP" sz="2000" dirty="0"/>
          </a:p>
          <a:p>
            <a:pPr marL="800100" lvl="1" indent="-342900">
              <a:buFont typeface="Wingdings" panose="05000000000000000000" pitchFamily="2" charset="2"/>
              <a:buChar char="l"/>
            </a:pPr>
            <a:r>
              <a:rPr lang="vi-VN" altLang="ja-JP" sz="2000" dirty="0"/>
              <a:t>Khối bị hỏng có giá trị (FFF7) </a:t>
            </a:r>
            <a:endParaRPr lang="en-US" altLang="ja-JP" sz="2000" dirty="0"/>
          </a:p>
          <a:p>
            <a:pPr marL="800100" lvl="1" indent="-342900">
              <a:buFont typeface="Wingdings" panose="05000000000000000000" pitchFamily="2" charset="2"/>
              <a:buChar char="l"/>
            </a:pPr>
            <a:r>
              <a:rPr lang="vi-VN" altLang="ja-JP" sz="2000" dirty="0"/>
              <a:t>Khối chưa sử dụng có giá trị (0) </a:t>
            </a:r>
            <a:endParaRPr lang="en-US" altLang="ja-JP" sz="2000" dirty="0"/>
          </a:p>
          <a:p>
            <a:pPr marL="800100" lvl="1" indent="-342900">
              <a:buFont typeface="Wingdings" panose="05000000000000000000" pitchFamily="2" charset="2"/>
              <a:buChar char="l"/>
            </a:pPr>
            <a:r>
              <a:rPr lang="vi-VN" altLang="ja-JP" sz="2000" dirty="0"/>
              <a:t>Trường vị trí trong bản ghi file, chứa khối đầu tiên của file</a:t>
            </a:r>
            <a:endParaRPr lang="ja-JP" altLang="en-US" sz="2000" dirty="0"/>
          </a:p>
        </p:txBody>
      </p:sp>
    </p:spTree>
    <p:extLst>
      <p:ext uri="{BB962C8B-B14F-4D97-AF65-F5344CB8AC3E}">
        <p14:creationId xmlns:p14="http://schemas.microsoft.com/office/powerpoint/2010/main" val="307388603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588211"/>
            <a:ext cx="133482" cy="133359"/>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568309" y="2266034"/>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1568309" y="2566904"/>
            <a:ext cx="107536" cy="107437"/>
          </a:xfrm>
          <a:prstGeom prst="rect">
            <a:avLst/>
          </a:prstGeom>
          <a:blipFill>
            <a:blip r:embed="rId4" cstate="print"/>
            <a:stretch>
              <a:fillRect/>
            </a:stretch>
          </a:blipFill>
        </p:spPr>
        <p:txBody>
          <a:bodyPr wrap="square" lIns="0" tIns="0" rIns="0" bIns="0" rtlCol="0"/>
          <a:lstStyle/>
          <a:p>
            <a:endParaRPr/>
          </a:p>
        </p:txBody>
      </p:sp>
      <p:graphicFrame>
        <p:nvGraphicFramePr>
          <p:cNvPr id="36" name="object 36"/>
          <p:cNvGraphicFramePr>
            <a:graphicFrameLocks noGrp="1"/>
          </p:cNvGraphicFramePr>
          <p:nvPr>
            <p:extLst>
              <p:ext uri="{D42A27DB-BD31-4B8C-83A1-F6EECF244321}">
                <p14:modId xmlns:p14="http://schemas.microsoft.com/office/powerpoint/2010/main" val="1340188077"/>
              </p:ext>
            </p:extLst>
          </p:nvPr>
        </p:nvGraphicFramePr>
        <p:xfrm>
          <a:off x="1398059" y="3435380"/>
          <a:ext cx="6402043" cy="434260"/>
        </p:xfrm>
        <a:graphic>
          <a:graphicData uri="http://schemas.openxmlformats.org/drawingml/2006/table">
            <a:tbl>
              <a:tblPr firstRow="1" bandRow="1">
                <a:tableStyleId>{2D5ABB26-0587-4C30-8999-92F81FD0307C}</a:tableStyleId>
              </a:tblPr>
              <a:tblGrid>
                <a:gridCol w="300171">
                  <a:extLst>
                    <a:ext uri="{9D8B030D-6E8A-4147-A177-3AD203B41FA5}">
                      <a16:colId xmlns:a16="http://schemas.microsoft.com/office/drawing/2014/main" val="20000"/>
                    </a:ext>
                  </a:extLst>
                </a:gridCol>
                <a:gridCol w="305349">
                  <a:extLst>
                    <a:ext uri="{9D8B030D-6E8A-4147-A177-3AD203B41FA5}">
                      <a16:colId xmlns:a16="http://schemas.microsoft.com/office/drawing/2014/main" val="20001"/>
                    </a:ext>
                  </a:extLst>
                </a:gridCol>
                <a:gridCol w="305349">
                  <a:extLst>
                    <a:ext uri="{9D8B030D-6E8A-4147-A177-3AD203B41FA5}">
                      <a16:colId xmlns:a16="http://schemas.microsoft.com/office/drawing/2014/main" val="20002"/>
                    </a:ext>
                  </a:extLst>
                </a:gridCol>
                <a:gridCol w="305363">
                  <a:extLst>
                    <a:ext uri="{9D8B030D-6E8A-4147-A177-3AD203B41FA5}">
                      <a16:colId xmlns:a16="http://schemas.microsoft.com/office/drawing/2014/main" val="20003"/>
                    </a:ext>
                  </a:extLst>
                </a:gridCol>
                <a:gridCol w="305349">
                  <a:extLst>
                    <a:ext uri="{9D8B030D-6E8A-4147-A177-3AD203B41FA5}">
                      <a16:colId xmlns:a16="http://schemas.microsoft.com/office/drawing/2014/main" val="20004"/>
                    </a:ext>
                  </a:extLst>
                </a:gridCol>
                <a:gridCol w="305349">
                  <a:extLst>
                    <a:ext uri="{9D8B030D-6E8A-4147-A177-3AD203B41FA5}">
                      <a16:colId xmlns:a16="http://schemas.microsoft.com/office/drawing/2014/main" val="20005"/>
                    </a:ext>
                  </a:extLst>
                </a:gridCol>
                <a:gridCol w="305363">
                  <a:extLst>
                    <a:ext uri="{9D8B030D-6E8A-4147-A177-3AD203B41FA5}">
                      <a16:colId xmlns:a16="http://schemas.microsoft.com/office/drawing/2014/main" val="20006"/>
                    </a:ext>
                  </a:extLst>
                </a:gridCol>
                <a:gridCol w="305349">
                  <a:extLst>
                    <a:ext uri="{9D8B030D-6E8A-4147-A177-3AD203B41FA5}">
                      <a16:colId xmlns:a16="http://schemas.microsoft.com/office/drawing/2014/main" val="20007"/>
                    </a:ext>
                  </a:extLst>
                </a:gridCol>
                <a:gridCol w="305349">
                  <a:extLst>
                    <a:ext uri="{9D8B030D-6E8A-4147-A177-3AD203B41FA5}">
                      <a16:colId xmlns:a16="http://schemas.microsoft.com/office/drawing/2014/main" val="20008"/>
                    </a:ext>
                  </a:extLst>
                </a:gridCol>
                <a:gridCol w="305349">
                  <a:extLst>
                    <a:ext uri="{9D8B030D-6E8A-4147-A177-3AD203B41FA5}">
                      <a16:colId xmlns:a16="http://schemas.microsoft.com/office/drawing/2014/main" val="20009"/>
                    </a:ext>
                  </a:extLst>
                </a:gridCol>
                <a:gridCol w="305349">
                  <a:extLst>
                    <a:ext uri="{9D8B030D-6E8A-4147-A177-3AD203B41FA5}">
                      <a16:colId xmlns:a16="http://schemas.microsoft.com/office/drawing/2014/main" val="20010"/>
                    </a:ext>
                  </a:extLst>
                </a:gridCol>
                <a:gridCol w="305363">
                  <a:extLst>
                    <a:ext uri="{9D8B030D-6E8A-4147-A177-3AD203B41FA5}">
                      <a16:colId xmlns:a16="http://schemas.microsoft.com/office/drawing/2014/main" val="20011"/>
                    </a:ext>
                  </a:extLst>
                </a:gridCol>
                <a:gridCol w="305349">
                  <a:extLst>
                    <a:ext uri="{9D8B030D-6E8A-4147-A177-3AD203B41FA5}">
                      <a16:colId xmlns:a16="http://schemas.microsoft.com/office/drawing/2014/main" val="20012"/>
                    </a:ext>
                  </a:extLst>
                </a:gridCol>
                <a:gridCol w="305349">
                  <a:extLst>
                    <a:ext uri="{9D8B030D-6E8A-4147-A177-3AD203B41FA5}">
                      <a16:colId xmlns:a16="http://schemas.microsoft.com/office/drawing/2014/main" val="20013"/>
                    </a:ext>
                  </a:extLst>
                </a:gridCol>
                <a:gridCol w="305363">
                  <a:extLst>
                    <a:ext uri="{9D8B030D-6E8A-4147-A177-3AD203B41FA5}">
                      <a16:colId xmlns:a16="http://schemas.microsoft.com/office/drawing/2014/main" val="20014"/>
                    </a:ext>
                  </a:extLst>
                </a:gridCol>
                <a:gridCol w="305349">
                  <a:extLst>
                    <a:ext uri="{9D8B030D-6E8A-4147-A177-3AD203B41FA5}">
                      <a16:colId xmlns:a16="http://schemas.microsoft.com/office/drawing/2014/main" val="20015"/>
                    </a:ext>
                  </a:extLst>
                </a:gridCol>
                <a:gridCol w="305349">
                  <a:extLst>
                    <a:ext uri="{9D8B030D-6E8A-4147-A177-3AD203B41FA5}">
                      <a16:colId xmlns:a16="http://schemas.microsoft.com/office/drawing/2014/main" val="20016"/>
                    </a:ext>
                  </a:extLst>
                </a:gridCol>
                <a:gridCol w="305349">
                  <a:extLst>
                    <a:ext uri="{9D8B030D-6E8A-4147-A177-3AD203B41FA5}">
                      <a16:colId xmlns:a16="http://schemas.microsoft.com/office/drawing/2014/main" val="20017"/>
                    </a:ext>
                  </a:extLst>
                </a:gridCol>
                <a:gridCol w="305349">
                  <a:extLst>
                    <a:ext uri="{9D8B030D-6E8A-4147-A177-3AD203B41FA5}">
                      <a16:colId xmlns:a16="http://schemas.microsoft.com/office/drawing/2014/main" val="20018"/>
                    </a:ext>
                  </a:extLst>
                </a:gridCol>
                <a:gridCol w="305363">
                  <a:extLst>
                    <a:ext uri="{9D8B030D-6E8A-4147-A177-3AD203B41FA5}">
                      <a16:colId xmlns:a16="http://schemas.microsoft.com/office/drawing/2014/main" val="20019"/>
                    </a:ext>
                  </a:extLst>
                </a:gridCol>
                <a:gridCol w="300171">
                  <a:extLst>
                    <a:ext uri="{9D8B030D-6E8A-4147-A177-3AD203B41FA5}">
                      <a16:colId xmlns:a16="http://schemas.microsoft.com/office/drawing/2014/main" val="20020"/>
                    </a:ext>
                  </a:extLst>
                </a:gridCol>
              </a:tblGrid>
              <a:tr h="434260">
                <a:tc>
                  <a:txBody>
                    <a:bodyPr/>
                    <a:lstStyle/>
                    <a:p>
                      <a:pPr>
                        <a:lnSpc>
                          <a:spcPct val="100000"/>
                        </a:lnSpc>
                      </a:pPr>
                      <a:endParaRPr sz="1400" dirty="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1270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dirty="0">
                        <a:latin typeface="Times New Roman"/>
                        <a:cs typeface="Times New Roman"/>
                      </a:endParaRPr>
                    </a:p>
                  </a:txBody>
                  <a:tcPr marL="0" marR="0" marT="0"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7" name="object 37"/>
          <p:cNvSpPr/>
          <p:nvPr/>
        </p:nvSpPr>
        <p:spPr>
          <a:xfrm>
            <a:off x="992792" y="3286279"/>
            <a:ext cx="133482" cy="133359"/>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1568309" y="3663227"/>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3964099"/>
            <a:ext cx="107536" cy="10743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992792" y="4646629"/>
            <a:ext cx="133482" cy="133359"/>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1568309" y="5023579"/>
            <a:ext cx="107536" cy="107437"/>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568309" y="5324450"/>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1568309" y="5926192"/>
            <a:ext cx="107536" cy="107437"/>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1568309" y="6227064"/>
            <a:ext cx="107536" cy="107437"/>
          </a:xfrm>
          <a:prstGeom prst="rect">
            <a:avLst/>
          </a:prstGeom>
          <a:blipFill>
            <a:blip r:embed="rId4" cstate="print"/>
            <a:stretch>
              <a:fillRect/>
            </a:stretch>
          </a:blipFill>
        </p:spPr>
        <p:txBody>
          <a:bodyPr wrap="square" lIns="0" tIns="0" rIns="0" bIns="0" rtlCol="0"/>
          <a:lstStyle/>
          <a:p>
            <a:endParaRPr/>
          </a:p>
        </p:txBody>
      </p:sp>
      <p:sp>
        <p:nvSpPr>
          <p:cNvPr id="47" name="Rectangle 46"/>
          <p:cNvSpPr/>
          <p:nvPr/>
        </p:nvSpPr>
        <p:spPr>
          <a:xfrm>
            <a:off x="228600" y="168514"/>
            <a:ext cx="8740962" cy="923330"/>
          </a:xfrm>
          <a:prstGeom prst="rect">
            <a:avLst/>
          </a:prstGeom>
        </p:spPr>
        <p:txBody>
          <a:bodyPr wrap="square">
            <a:spAutoFit/>
          </a:bodyPr>
          <a:lstStyle/>
          <a:p>
            <a:r>
              <a:rPr lang="vi-VN" altLang="ja-JP" dirty="0">
                <a:solidFill>
                  <a:prstClr val="black"/>
                </a:solidFill>
                <a:latin typeface="+mj-lt"/>
              </a:rPr>
              <a:t>Chương 4: Quản lý hệ thống file </a:t>
            </a:r>
            <a:endParaRPr lang="en-US" altLang="ja-JP" dirty="0">
              <a:solidFill>
                <a:prstClr val="black"/>
              </a:solidFill>
              <a:latin typeface="+mj-lt"/>
            </a:endParaRPr>
          </a:p>
          <a:p>
            <a:pPr marL="342900" indent="-342900">
              <a:buAutoNum type="arabicPeriod"/>
            </a:pPr>
            <a:r>
              <a:rPr lang="vi-VN" altLang="ja-JP" dirty="0">
                <a:solidFill>
                  <a:prstClr val="black"/>
                </a:solidFill>
                <a:latin typeface="+mj-lt"/>
              </a:rPr>
              <a:t>Hệ thống file </a:t>
            </a:r>
            <a:endParaRPr lang="en-US" altLang="ja-JP" dirty="0">
              <a:solidFill>
                <a:prstClr val="black"/>
              </a:solidFill>
              <a:latin typeface="+mj-lt"/>
            </a:endParaRPr>
          </a:p>
          <a:p>
            <a:r>
              <a:rPr lang="vi-VN" altLang="ja-JP" dirty="0">
                <a:solidFill>
                  <a:prstClr val="black"/>
                </a:solidFill>
                <a:latin typeface="+mj-lt"/>
              </a:rPr>
              <a:t>1.1 Khái niệm file</a:t>
            </a:r>
          </a:p>
        </p:txBody>
      </p:sp>
      <p:sp>
        <p:nvSpPr>
          <p:cNvPr id="48" name="Rectangle 47"/>
          <p:cNvSpPr/>
          <p:nvPr/>
        </p:nvSpPr>
        <p:spPr>
          <a:xfrm>
            <a:off x="223420" y="1026499"/>
            <a:ext cx="8686800" cy="4213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rPr>
              <a:t>Giới thiệu</a:t>
            </a:r>
          </a:p>
        </p:txBody>
      </p:sp>
      <p:sp>
        <p:nvSpPr>
          <p:cNvPr id="49" name="Rectangle 48"/>
          <p:cNvSpPr/>
          <p:nvPr/>
        </p:nvSpPr>
        <p:spPr>
          <a:xfrm>
            <a:off x="102583" y="1437060"/>
            <a:ext cx="8817162" cy="1200329"/>
          </a:xfrm>
          <a:prstGeom prst="rect">
            <a:avLst/>
          </a:prstGeom>
        </p:spPr>
        <p:txBody>
          <a:bodyPr wrap="square">
            <a:spAutoFit/>
          </a:bodyPr>
          <a:lstStyle/>
          <a:p>
            <a:pPr marL="342900" indent="-342900">
              <a:buFont typeface="Arial" panose="020B0604020202020204" pitchFamily="34" charset="0"/>
              <a:buChar char="•"/>
            </a:pPr>
            <a:r>
              <a:rPr lang="vi-VN" altLang="ja-JP" sz="2400" dirty="0">
                <a:solidFill>
                  <a:srgbClr val="0000FF"/>
                </a:solidFill>
                <a:latin typeface="+mj-lt"/>
              </a:rPr>
              <a:t>Thông tin </a:t>
            </a:r>
            <a:r>
              <a:rPr lang="vi-VN" altLang="ja-JP" sz="2400" dirty="0">
                <a:solidFill>
                  <a:srgbClr val="7030A0"/>
                </a:solidFill>
                <a:latin typeface="+mj-lt"/>
              </a:rPr>
              <a:t>lưu trữ </a:t>
            </a:r>
            <a:r>
              <a:rPr lang="vi-VN" altLang="ja-JP" sz="2400" dirty="0">
                <a:latin typeface="+mj-lt"/>
              </a:rPr>
              <a:t>trên nhiều </a:t>
            </a:r>
            <a:r>
              <a:rPr lang="vi-VN" altLang="ja-JP" sz="2400" dirty="0">
                <a:solidFill>
                  <a:srgbClr val="7030A0"/>
                </a:solidFill>
                <a:latin typeface="+mj-lt"/>
              </a:rPr>
              <a:t>phương tiện/thiết bị lưu trữ </a:t>
            </a:r>
            <a:r>
              <a:rPr lang="vi-VN" altLang="ja-JP" sz="2400" dirty="0">
                <a:latin typeface="+mj-lt"/>
              </a:rPr>
              <a:t>khác nhau</a:t>
            </a:r>
          </a:p>
          <a:p>
            <a:pPr marL="800100" lvl="1" indent="-342900">
              <a:buFont typeface="Arial" panose="020B0604020202020204" pitchFamily="34" charset="0"/>
              <a:buChar char="•"/>
            </a:pPr>
            <a:r>
              <a:rPr lang="vi-VN" altLang="ja-JP" sz="2400" dirty="0">
                <a:latin typeface="+mj-lt"/>
              </a:rPr>
              <a:t>Ví dụ: Đĩa từ, băng từ, đĩa quang... </a:t>
            </a:r>
            <a:endParaRPr lang="en-US" altLang="ja-JP" sz="2400" dirty="0">
              <a:latin typeface="+mj-lt"/>
            </a:endParaRPr>
          </a:p>
          <a:p>
            <a:pPr marL="800100" lvl="1" indent="-342900">
              <a:buFont typeface="Arial" panose="020B0604020202020204" pitchFamily="34" charset="0"/>
              <a:buChar char="•"/>
            </a:pPr>
            <a:r>
              <a:rPr lang="vi-VN" altLang="ja-JP" sz="2400" dirty="0">
                <a:solidFill>
                  <a:srgbClr val="7030A0"/>
                </a:solidFill>
                <a:latin typeface="+mj-lt"/>
              </a:rPr>
              <a:t>Thiết bị lưu trữ </a:t>
            </a:r>
            <a:r>
              <a:rPr lang="vi-VN" altLang="ja-JP" sz="2400" dirty="0">
                <a:latin typeface="+mj-lt"/>
              </a:rPr>
              <a:t>được </a:t>
            </a:r>
            <a:r>
              <a:rPr lang="vi-VN" altLang="ja-JP" sz="2400" dirty="0">
                <a:solidFill>
                  <a:srgbClr val="7030A0"/>
                </a:solidFill>
                <a:latin typeface="+mj-lt"/>
              </a:rPr>
              <a:t>mô hình </a:t>
            </a:r>
            <a:r>
              <a:rPr lang="vi-VN" altLang="ja-JP" sz="2400" dirty="0">
                <a:latin typeface="+mj-lt"/>
              </a:rPr>
              <a:t>như </a:t>
            </a:r>
            <a:r>
              <a:rPr lang="en-US" altLang="ja-JP" sz="2400" dirty="0">
                <a:latin typeface="+mj-lt"/>
                <a:ea typeface="Tahoma" panose="020B0604030504040204" pitchFamily="34" charset="0"/>
                <a:cs typeface="Tahoma" panose="020B0604030504040204" pitchFamily="34" charset="0"/>
              </a:rPr>
              <a:t>1</a:t>
            </a:r>
            <a:r>
              <a:rPr lang="vi-VN" altLang="ja-JP" sz="2400" dirty="0">
                <a:latin typeface="+mj-lt"/>
              </a:rPr>
              <a:t> </a:t>
            </a:r>
            <a:r>
              <a:rPr lang="vi-VN" altLang="ja-JP" sz="2400" dirty="0">
                <a:solidFill>
                  <a:srgbClr val="7030A0"/>
                </a:solidFill>
                <a:latin typeface="+mj-lt"/>
              </a:rPr>
              <a:t>mảng</a:t>
            </a:r>
            <a:r>
              <a:rPr lang="vi-VN" altLang="ja-JP" sz="2400" dirty="0">
                <a:latin typeface="+mj-lt"/>
              </a:rPr>
              <a:t> của </a:t>
            </a:r>
            <a:r>
              <a:rPr lang="vi-VN" altLang="ja-JP" sz="2400" dirty="0">
                <a:solidFill>
                  <a:srgbClr val="7030A0"/>
                </a:solidFill>
                <a:latin typeface="+mj-lt"/>
              </a:rPr>
              <a:t>các khối nhớ</a:t>
            </a:r>
          </a:p>
        </p:txBody>
      </p:sp>
      <p:sp>
        <p:nvSpPr>
          <p:cNvPr id="50" name="Rectangle 49"/>
          <p:cNvSpPr/>
          <p:nvPr/>
        </p:nvSpPr>
        <p:spPr>
          <a:xfrm>
            <a:off x="209132" y="4109380"/>
            <a:ext cx="8315247" cy="1569660"/>
          </a:xfrm>
          <a:prstGeom prst="rect">
            <a:avLst/>
          </a:prstGeom>
        </p:spPr>
        <p:txBody>
          <a:bodyPr wrap="square">
            <a:spAutoFit/>
          </a:bodyPr>
          <a:lstStyle/>
          <a:p>
            <a:pPr marL="342900" indent="-342900">
              <a:buFont typeface="Arial" panose="020B0604020202020204" pitchFamily="34" charset="0"/>
              <a:buChar char="•"/>
            </a:pPr>
            <a:r>
              <a:rPr lang="vi-VN" altLang="ja-JP" sz="2400" dirty="0">
                <a:solidFill>
                  <a:srgbClr val="0000FF"/>
                </a:solidFill>
                <a:latin typeface="+mj-lt"/>
              </a:rPr>
              <a:t>File</a:t>
            </a:r>
            <a:r>
              <a:rPr lang="vi-VN" altLang="ja-JP" sz="2400" dirty="0">
                <a:latin typeface="+mj-lt"/>
              </a:rPr>
              <a:t> là </a:t>
            </a:r>
            <a:r>
              <a:rPr lang="vi-VN" altLang="ja-JP" sz="2400" dirty="0">
                <a:solidFill>
                  <a:srgbClr val="7030A0"/>
                </a:solidFill>
                <a:latin typeface="+mj-lt"/>
              </a:rPr>
              <a:t>tập thông tin </a:t>
            </a:r>
            <a:r>
              <a:rPr lang="vi-VN" altLang="ja-JP" sz="2400" dirty="0">
                <a:latin typeface="+mj-lt"/>
              </a:rPr>
              <a:t>ghi </a:t>
            </a:r>
            <a:r>
              <a:rPr lang="vi-VN" altLang="ja-JP" sz="2400" dirty="0">
                <a:solidFill>
                  <a:srgbClr val="135019"/>
                </a:solidFill>
                <a:latin typeface="+mj-lt"/>
              </a:rPr>
              <a:t>trên thiết bị lưu trữ</a:t>
            </a:r>
            <a:r>
              <a:rPr lang="vi-VN" altLang="ja-JP" sz="2400" dirty="0">
                <a:latin typeface="+mj-lt"/>
              </a:rPr>
              <a:t>. </a:t>
            </a:r>
            <a:endParaRPr lang="en-US" altLang="ja-JP" sz="2400" dirty="0">
              <a:latin typeface="+mj-lt"/>
            </a:endParaRPr>
          </a:p>
          <a:p>
            <a:pPr marL="800100" lvl="1" indent="-342900">
              <a:buFont typeface="Arial" panose="020B0604020202020204" pitchFamily="34" charset="0"/>
              <a:buChar char="•"/>
            </a:pPr>
            <a:r>
              <a:rPr lang="vi-VN" altLang="ja-JP" sz="2400" dirty="0">
                <a:latin typeface="+mj-lt"/>
              </a:rPr>
              <a:t>File là </a:t>
            </a:r>
            <a:r>
              <a:rPr lang="vi-VN" altLang="ja-JP" sz="2400" dirty="0">
                <a:solidFill>
                  <a:srgbClr val="7030A0"/>
                </a:solidFill>
                <a:latin typeface="+mj-lt"/>
              </a:rPr>
              <a:t>đơn vị lưu trữ </a:t>
            </a:r>
            <a:r>
              <a:rPr lang="vi-VN" altLang="ja-JP" sz="2400" dirty="0">
                <a:latin typeface="+mj-lt"/>
              </a:rPr>
              <a:t>của </a:t>
            </a:r>
            <a:r>
              <a:rPr lang="en-US" altLang="ja-JP" sz="2400" dirty="0">
                <a:latin typeface="+mj-lt"/>
              </a:rPr>
              <a:t>HĐH </a:t>
            </a:r>
            <a:r>
              <a:rPr lang="vi-VN" altLang="ja-JP" sz="2400" dirty="0">
                <a:latin typeface="+mj-lt"/>
              </a:rPr>
              <a:t>trên </a:t>
            </a:r>
            <a:r>
              <a:rPr lang="vi-VN" altLang="ja-JP" sz="2400" dirty="0">
                <a:solidFill>
                  <a:srgbClr val="135019"/>
                </a:solidFill>
                <a:latin typeface="+mj-lt"/>
              </a:rPr>
              <a:t>bộ nhớ ngoài </a:t>
            </a:r>
            <a:endParaRPr lang="en-US" altLang="ja-JP" sz="2400" dirty="0">
              <a:solidFill>
                <a:srgbClr val="135019"/>
              </a:solidFill>
              <a:latin typeface="+mj-lt"/>
            </a:endParaRPr>
          </a:p>
          <a:p>
            <a:pPr marL="800100" lvl="1" indent="-342900">
              <a:buFont typeface="Arial" panose="020B0604020202020204" pitchFamily="34" charset="0"/>
              <a:buChar char="•"/>
            </a:pPr>
            <a:r>
              <a:rPr lang="vi-VN" altLang="ja-JP" sz="2400" dirty="0">
                <a:latin typeface="+mj-lt"/>
              </a:rPr>
              <a:t>File bao gồm </a:t>
            </a:r>
            <a:r>
              <a:rPr lang="vi-VN" altLang="ja-JP" sz="2400" dirty="0">
                <a:solidFill>
                  <a:srgbClr val="135019"/>
                </a:solidFill>
                <a:latin typeface="+mj-lt"/>
              </a:rPr>
              <a:t>dãy</a:t>
            </a:r>
            <a:r>
              <a:rPr lang="vi-VN" altLang="ja-JP" sz="2400" dirty="0">
                <a:latin typeface="+mj-lt"/>
              </a:rPr>
              <a:t> các </a:t>
            </a:r>
            <a:r>
              <a:rPr lang="vi-VN" altLang="ja-JP" sz="2400" dirty="0">
                <a:solidFill>
                  <a:srgbClr val="7030A0"/>
                </a:solidFill>
                <a:latin typeface="+mj-lt"/>
              </a:rPr>
              <a:t>bits, bytes, dòng, bản ghi</a:t>
            </a:r>
            <a:r>
              <a:rPr lang="vi-VN" altLang="ja-JP" sz="2400" dirty="0">
                <a:latin typeface="+mj-lt"/>
              </a:rPr>
              <a:t>,... mang ý nghĩa được </a:t>
            </a:r>
            <a:r>
              <a:rPr lang="vi-VN" altLang="ja-JP" sz="2400" dirty="0">
                <a:solidFill>
                  <a:srgbClr val="135019"/>
                </a:solidFill>
                <a:latin typeface="+mj-lt"/>
              </a:rPr>
              <a:t>định nghĩa bởi người tạo </a:t>
            </a:r>
            <a:r>
              <a:rPr lang="vi-VN" altLang="ja-JP" sz="2400" dirty="0">
                <a:latin typeface="+mj-lt"/>
              </a:rPr>
              <a:t>ra</a:t>
            </a:r>
          </a:p>
        </p:txBody>
      </p:sp>
    </p:spTree>
    <p:extLst>
      <p:ext uri="{BB962C8B-B14F-4D97-AF65-F5344CB8AC3E}">
        <p14:creationId xmlns:p14="http://schemas.microsoft.com/office/powerpoint/2010/main" val="344704441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9800"/>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Mỗi file có một khối chỉ mục chính (index block) chứa danh sách các khối dữ liệu của file</a:t>
            </a:r>
            <a:endParaRPr lang="ja-JP" altLang="en-US" sz="2400" dirty="0">
              <a:solidFill>
                <a:schemeClr val="accent1">
                  <a:lumMod val="5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3635009"/>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1254"/>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Mỗi file có một khối chỉ mục chính (index block) chứa danh sách các khối dữ liệu của file</a:t>
            </a:r>
            <a:endParaRPr lang="ja-JP" altLang="en-US" sz="2400" dirty="0">
              <a:solidFill>
                <a:schemeClr val="accent1">
                  <a:lumMod val="50000"/>
                </a:schemeClr>
              </a:solidFill>
              <a:latin typeface="Tahoma" panose="020B0604030504040204" pitchFamily="34" charset="0"/>
              <a:cs typeface="Tahoma" panose="020B0604030504040204"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4815"/>
            <a:ext cx="3572903" cy="404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855976"/>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1254"/>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Mỗi file có một khối chỉ mục chính (index block) chứa danh sách các khối dữ liệu của file</a:t>
            </a:r>
            <a:endParaRPr lang="ja-JP" altLang="en-US" sz="2400" dirty="0">
              <a:solidFill>
                <a:schemeClr val="accent1">
                  <a:lumMod val="50000"/>
                </a:schemeClr>
              </a:solidFill>
              <a:latin typeface="Tahoma" panose="020B0604030504040204" pitchFamily="34" charset="0"/>
              <a:cs typeface="Tahoma" panose="020B0604030504040204"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4815"/>
            <a:ext cx="3572903" cy="404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183" y="3527413"/>
            <a:ext cx="5376017" cy="113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872350"/>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1254"/>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Mỗi file có một khối chỉ mục chính (index block) chứa danh sách các khối dữ liệu của file</a:t>
            </a:r>
            <a:endParaRPr lang="ja-JP" altLang="en-US" sz="2400" dirty="0">
              <a:solidFill>
                <a:schemeClr val="accent1">
                  <a:lumMod val="50000"/>
                </a:schemeClr>
              </a:solidFill>
              <a:latin typeface="Tahoma" panose="020B0604030504040204" pitchFamily="34" charset="0"/>
              <a:cs typeface="Tahoma" panose="020B0604030504040204" pitchFamily="34" charset="0"/>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183" y="3527413"/>
            <a:ext cx="5376017" cy="113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60" y="2179616"/>
            <a:ext cx="7035418" cy="2551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648399"/>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1254"/>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Mỗi file có một khối chỉ mục chính (index block) chứa danh sách các khối dữ liệu của file</a:t>
            </a:r>
            <a:endParaRPr lang="ja-JP" altLang="en-US" sz="2400" dirty="0">
              <a:solidFill>
                <a:schemeClr val="accent1">
                  <a:lumMod val="50000"/>
                </a:schemeClr>
              </a:solidFill>
              <a:latin typeface="Tahoma" panose="020B0604030504040204" pitchFamily="34" charset="0"/>
              <a:cs typeface="Tahoma" panose="020B0604030504040204" pitchFamily="34" charset="0"/>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183" y="3527413"/>
            <a:ext cx="5376017" cy="113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60" y="2179616"/>
            <a:ext cx="7035418" cy="2551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78" y="2179616"/>
            <a:ext cx="5895176" cy="328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3964431"/>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201254"/>
            <a:ext cx="7062479"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241418" y="1382090"/>
            <a:ext cx="8597781" cy="830997"/>
          </a:xfrm>
          <a:prstGeom prst="rect">
            <a:avLst/>
          </a:prstGeom>
        </p:spPr>
        <p:txBody>
          <a:bodyPr wrap="square">
            <a:spAutoFit/>
          </a:bodyPr>
          <a:lstStyle/>
          <a:p>
            <a:r>
              <a:rPr lang="en-US" altLang="ja-JP" sz="2400" dirty="0">
                <a:solidFill>
                  <a:srgbClr val="0000FF"/>
                </a:solidFill>
                <a:latin typeface="Tahoma" panose="020B0604030504040204" pitchFamily="34" charset="0"/>
                <a:ea typeface="Tahoma" panose="020B0604030504040204" pitchFamily="34" charset="0"/>
                <a:cs typeface="Tahoma" panose="020B0604030504040204" pitchFamily="34" charset="0"/>
              </a:rPr>
              <a:t>Nguyên tắc</a:t>
            </a:r>
            <a:r>
              <a:rPr lang="en-US" altLang="ja-JP" sz="24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ja-JP" sz="2400" dirty="0">
                <a:latin typeface="Tahoma" panose="020B0604030504040204" pitchFamily="34" charset="0"/>
                <a:ea typeface="Tahoma" panose="020B0604030504040204" pitchFamily="34" charset="0"/>
                <a:cs typeface="Tahoma" panose="020B0604030504040204" pitchFamily="34" charset="0"/>
              </a:rPr>
              <a:t>Mỗi file có một khối chỉ mục chính (index block) chứa danh sách các khối dữ liệu của file</a:t>
            </a:r>
            <a:endParaRPr lang="ja-JP" altLang="en-US" sz="2400" dirty="0">
              <a:latin typeface="Tahoma" panose="020B0604030504040204" pitchFamily="34" charset="0"/>
              <a:cs typeface="Tahoma" panose="020B0604030504040204" pitchFamily="34" charset="0"/>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183" y="3527413"/>
            <a:ext cx="5376017" cy="1130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60" y="2179616"/>
            <a:ext cx="7035418" cy="2551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79" y="2204543"/>
            <a:ext cx="6589522" cy="2824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5824385"/>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42144"/>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768935"/>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084001"/>
            <a:ext cx="133482" cy="133359"/>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992766" y="2424989"/>
            <a:ext cx="133482" cy="133359"/>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992766" y="2754122"/>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080941"/>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381811"/>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3691743"/>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2117931" y="3967548"/>
            <a:ext cx="107536" cy="107437"/>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2117931" y="4243328"/>
            <a:ext cx="107536" cy="107437"/>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992766" y="5120045"/>
            <a:ext cx="133482" cy="133359"/>
          </a:xfrm>
          <a:prstGeom prst="rect">
            <a:avLst/>
          </a:prstGeom>
          <a:blipFill>
            <a:blip r:embed="rId2" cstate="print"/>
            <a:stretch>
              <a:fillRect/>
            </a:stretch>
          </a:blipFill>
        </p:spPr>
        <p:txBody>
          <a:bodyPr wrap="square" lIns="0" tIns="0" rIns="0" bIns="0" rtlCol="0"/>
          <a:lstStyle/>
          <a:p>
            <a:endParaRPr/>
          </a:p>
        </p:txBody>
      </p:sp>
      <p:sp>
        <p:nvSpPr>
          <p:cNvPr id="46" name="object 46"/>
          <p:cNvSpPr/>
          <p:nvPr/>
        </p:nvSpPr>
        <p:spPr>
          <a:xfrm>
            <a:off x="992766" y="6068085"/>
            <a:ext cx="133482" cy="133359"/>
          </a:xfrm>
          <a:prstGeom prst="rect">
            <a:avLst/>
          </a:prstGeom>
          <a:blipFill>
            <a:blip r:embed="rId2" cstate="print"/>
            <a:stretch>
              <a:fillRect/>
            </a:stretch>
          </a:blipFill>
        </p:spPr>
        <p:txBody>
          <a:bodyPr wrap="square" lIns="0" tIns="0" rIns="0" bIns="0" rtlCol="0"/>
          <a:lstStyle/>
          <a:p>
            <a:endParaRPr/>
          </a:p>
        </p:txBody>
      </p:sp>
      <p:sp>
        <p:nvSpPr>
          <p:cNvPr id="50" name="Rectangle 4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2" name="Rectangle 51"/>
          <p:cNvSpPr/>
          <p:nvPr/>
        </p:nvSpPr>
        <p:spPr>
          <a:xfrm>
            <a:off x="304800" y="1487641"/>
            <a:ext cx="8605420" cy="4093428"/>
          </a:xfrm>
          <a:prstGeom prst="rect">
            <a:avLst/>
          </a:prstGeom>
        </p:spPr>
        <p:txBody>
          <a:bodyPr wrap="square">
            <a:spAutoFit/>
          </a:bodyPr>
          <a:lstStyle/>
          <a:p>
            <a:pPr marL="342900" indent="-342900">
              <a:buFont typeface="Arial" panose="020B0604020202020204" pitchFamily="34" charset="0"/>
              <a:buChar char="•"/>
            </a:pPr>
            <a:r>
              <a:rPr lang="vi-VN" altLang="ja-JP" sz="2000" dirty="0"/>
              <a:t>Phần tử thứ i của khối chỉ mục trỏ tới khối thứ i của file </a:t>
            </a:r>
            <a:endParaRPr lang="en-US" altLang="ja-JP" sz="2000" dirty="0"/>
          </a:p>
          <a:p>
            <a:pPr marL="800100" lvl="1" indent="-342900">
              <a:buFont typeface="Arial" panose="020B0604020202020204" pitchFamily="34" charset="0"/>
              <a:buChar char="•"/>
            </a:pPr>
            <a:r>
              <a:rPr lang="vi-VN" altLang="ja-JP" sz="2000" dirty="0"/>
              <a:t>Đọc khối i dùng con trỏ được khi tại p/tử i của khối chỉ mục</a:t>
            </a:r>
          </a:p>
          <a:p>
            <a:pPr marL="342900" indent="-342900">
              <a:buFont typeface="Arial" panose="020B0604020202020204" pitchFamily="34" charset="0"/>
              <a:buChar char="•"/>
            </a:pPr>
            <a:r>
              <a:rPr lang="vi-VN" altLang="ja-JP" sz="2000" dirty="0"/>
              <a:t>Tạo file, các phần tử của khối chỉ mục có giá trị null (-1) </a:t>
            </a:r>
            <a:endParaRPr lang="en-US" altLang="ja-JP" sz="2000" dirty="0"/>
          </a:p>
          <a:p>
            <a:pPr marL="342900" indent="-342900">
              <a:buFont typeface="Arial" panose="020B0604020202020204" pitchFamily="34" charset="0"/>
              <a:buChar char="•"/>
            </a:pPr>
            <a:r>
              <a:rPr lang="vi-VN" altLang="ja-JP" sz="2000" dirty="0"/>
              <a:t>Cần thêm khối i, địa chỉ khối được cấp, được đưa vào p/tử i </a:t>
            </a:r>
            <a:endParaRPr lang="en-US" altLang="ja-JP" sz="2000" dirty="0"/>
          </a:p>
          <a:p>
            <a:pPr marL="342900" indent="-342900">
              <a:buFont typeface="Arial" panose="020B0604020202020204" pitchFamily="34" charset="0"/>
              <a:buChar char="•"/>
            </a:pPr>
            <a:endParaRPr lang="en-US" altLang="ja-JP" sz="2000" dirty="0">
              <a:solidFill>
                <a:srgbClr val="0000FF"/>
              </a:solidFill>
            </a:endParaRPr>
          </a:p>
          <a:p>
            <a:pPr marL="342900" indent="-342900">
              <a:buFont typeface="Arial" panose="020B0604020202020204" pitchFamily="34" charset="0"/>
              <a:buChar char="•"/>
            </a:pPr>
            <a:r>
              <a:rPr lang="vi-VN" altLang="ja-JP" sz="2000" dirty="0" err="1">
                <a:solidFill>
                  <a:srgbClr val="0000FF"/>
                </a:solidFill>
              </a:rPr>
              <a:t>Nhận</a:t>
            </a:r>
            <a:r>
              <a:rPr lang="vi-VN" altLang="ja-JP" sz="2000" dirty="0">
                <a:solidFill>
                  <a:srgbClr val="0000FF"/>
                </a:solidFill>
              </a:rPr>
              <a:t> xét </a:t>
            </a:r>
            <a:endParaRPr lang="en-US" altLang="ja-JP" sz="2000" dirty="0">
              <a:solidFill>
                <a:srgbClr val="0000FF"/>
              </a:solidFill>
            </a:endParaRPr>
          </a:p>
          <a:p>
            <a:pPr marL="800100" lvl="1" indent="-342900">
              <a:buFont typeface="Arial" panose="020B0604020202020204" pitchFamily="34" charset="0"/>
              <a:buChar char="•"/>
            </a:pPr>
            <a:r>
              <a:rPr lang="vi-VN" altLang="ja-JP" sz="2000" dirty="0"/>
              <a:t>Không gây hiện tượng phân đoạn ngoài </a:t>
            </a:r>
            <a:endParaRPr lang="en-US" altLang="ja-JP" sz="2000" dirty="0"/>
          </a:p>
          <a:p>
            <a:pPr marL="800100" lvl="1" indent="-342900">
              <a:buFont typeface="Arial" panose="020B0604020202020204" pitchFamily="34" charset="0"/>
              <a:buChar char="•"/>
            </a:pPr>
            <a:r>
              <a:rPr lang="vi-VN" altLang="ja-JP" sz="2000" dirty="0"/>
              <a:t>Cho phép truy nhập trực tiếp </a:t>
            </a:r>
            <a:endParaRPr lang="en-US" altLang="ja-JP" sz="2000" dirty="0"/>
          </a:p>
          <a:p>
            <a:pPr marL="800100" lvl="1" indent="-342900">
              <a:buFont typeface="Arial" panose="020B0604020202020204" pitchFamily="34" charset="0"/>
              <a:buChar char="•"/>
            </a:pPr>
            <a:r>
              <a:rPr lang="vi-VN" altLang="ja-JP" sz="2000" dirty="0"/>
              <a:t>Cần khối chỉ mục: file có k/thước nhỏ, vẫn cần 2 khối </a:t>
            </a:r>
            <a:endParaRPr lang="en-US" altLang="ja-JP" sz="2000" dirty="0"/>
          </a:p>
          <a:p>
            <a:pPr marL="1257300" lvl="2" indent="-342900">
              <a:buFont typeface="Arial" panose="020B0604020202020204" pitchFamily="34" charset="0"/>
              <a:buChar char="•"/>
            </a:pPr>
            <a:r>
              <a:rPr lang="vi-VN" altLang="ja-JP" sz="2000" dirty="0"/>
              <a:t>Khối cho dữ liệu </a:t>
            </a:r>
            <a:endParaRPr lang="en-US" altLang="ja-JP" sz="2000" dirty="0"/>
          </a:p>
          <a:p>
            <a:pPr marL="1257300" lvl="2" indent="-342900">
              <a:buFont typeface="Arial" panose="020B0604020202020204" pitchFamily="34" charset="0"/>
              <a:buChar char="•"/>
            </a:pPr>
            <a:r>
              <a:rPr lang="vi-VN" altLang="ja-JP" sz="2000" dirty="0"/>
              <a:t>Khối chi khối chỉ mục (chỉ dùng 1 phần tử)</a:t>
            </a:r>
          </a:p>
          <a:p>
            <a:pPr marL="1257300" lvl="2" indent="-342900">
              <a:buFont typeface="Arial" panose="020B0604020202020204" pitchFamily="34" charset="0"/>
              <a:buChar char="•"/>
            </a:pPr>
            <a:r>
              <a:rPr lang="vi-VN" altLang="ja-JP" sz="2000" dirty="0"/>
              <a:t>Giải quyết: Giảm kích thước khối ⇒ Giảm phí tổn bộ nhớ ⇒ Vấn đề về kích thước file có thể lưu </a:t>
            </a:r>
            <a:r>
              <a:rPr lang="vi-VN" altLang="ja-JP" sz="2000" dirty="0" err="1"/>
              <a:t>trữ</a:t>
            </a:r>
            <a:r>
              <a:rPr lang="vi-VN" altLang="ja-JP" sz="2000" dirty="0"/>
              <a:t>.</a:t>
            </a:r>
          </a:p>
        </p:txBody>
      </p:sp>
    </p:spTree>
    <p:extLst>
      <p:ext uri="{BB962C8B-B14F-4D97-AF65-F5344CB8AC3E}">
        <p14:creationId xmlns:p14="http://schemas.microsoft.com/office/powerpoint/2010/main" val="494096897"/>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42144"/>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768935"/>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992766" y="2084001"/>
            <a:ext cx="133482" cy="133359"/>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992766" y="2424989"/>
            <a:ext cx="133482" cy="133359"/>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992766" y="2754122"/>
            <a:ext cx="133482" cy="13335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080941"/>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381811"/>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3691743"/>
            <a:ext cx="107536" cy="107437"/>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2117931" y="3967548"/>
            <a:ext cx="107536" cy="107437"/>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2117931" y="4243328"/>
            <a:ext cx="107536" cy="107437"/>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992766" y="5120045"/>
            <a:ext cx="133482" cy="133359"/>
          </a:xfrm>
          <a:prstGeom prst="rect">
            <a:avLst/>
          </a:prstGeom>
          <a:blipFill>
            <a:blip r:embed="rId2" cstate="print"/>
            <a:stretch>
              <a:fillRect/>
            </a:stretch>
          </a:blipFill>
        </p:spPr>
        <p:txBody>
          <a:bodyPr wrap="square" lIns="0" tIns="0" rIns="0" bIns="0" rtlCol="0"/>
          <a:lstStyle/>
          <a:p>
            <a:endParaRPr/>
          </a:p>
        </p:txBody>
      </p:sp>
      <p:sp>
        <p:nvSpPr>
          <p:cNvPr id="46" name="object 46"/>
          <p:cNvSpPr/>
          <p:nvPr/>
        </p:nvSpPr>
        <p:spPr>
          <a:xfrm>
            <a:off x="992766" y="6068085"/>
            <a:ext cx="133482" cy="133359"/>
          </a:xfrm>
          <a:prstGeom prst="rect">
            <a:avLst/>
          </a:prstGeom>
          <a:blipFill>
            <a:blip r:embed="rId2" cstate="print"/>
            <a:stretch>
              <a:fillRect/>
            </a:stretch>
          </a:blipFill>
        </p:spPr>
        <p:txBody>
          <a:bodyPr wrap="square" lIns="0" tIns="0" rIns="0" bIns="0" rtlCol="0"/>
          <a:lstStyle/>
          <a:p>
            <a:endParaRPr/>
          </a:p>
        </p:txBody>
      </p:sp>
      <p:sp>
        <p:nvSpPr>
          <p:cNvPr id="50" name="Rectangle 4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Phân phối chỉ mục</a:t>
            </a:r>
            <a:endParaRPr lang="en-US" altLang="ja-JP" sz="2300" dirty="0">
              <a:solidFill>
                <a:prstClr val="white"/>
              </a:solidFill>
            </a:endParaRPr>
          </a:p>
        </p:txBody>
      </p:sp>
      <p:sp>
        <p:nvSpPr>
          <p:cNvPr id="51" name="Rectangle 5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2" name="Rectangle 51"/>
          <p:cNvSpPr/>
          <p:nvPr/>
        </p:nvSpPr>
        <p:spPr>
          <a:xfrm>
            <a:off x="304800" y="1487641"/>
            <a:ext cx="8605420" cy="3416320"/>
          </a:xfrm>
          <a:prstGeom prst="rect">
            <a:avLst/>
          </a:prstGeom>
        </p:spPr>
        <p:txBody>
          <a:bodyPr wrap="square">
            <a:spAutoFit/>
          </a:bodyPr>
          <a:lstStyle/>
          <a:p>
            <a:r>
              <a:rPr lang="vi-VN" altLang="ja-JP" sz="2400" dirty="0" err="1"/>
              <a:t>Vấn</a:t>
            </a:r>
            <a:r>
              <a:rPr lang="vi-VN" altLang="ja-JP" sz="2400" dirty="0"/>
              <a:t> đề về kích thước file có thể lưu </a:t>
            </a:r>
            <a:r>
              <a:rPr lang="vi-VN" altLang="ja-JP" sz="2400" dirty="0" err="1"/>
              <a:t>trữ</a:t>
            </a:r>
            <a:r>
              <a:rPr lang="en-US" altLang="ja-JP" sz="2400" dirty="0"/>
              <a:t> </a:t>
            </a:r>
            <a:r>
              <a:rPr lang="vi-VN" altLang="ja-JP" sz="2400" dirty="0"/>
              <a:t>⇒</a:t>
            </a:r>
            <a:r>
              <a:rPr lang="en-US" altLang="ja-JP" sz="2400" dirty="0"/>
              <a:t> </a:t>
            </a:r>
            <a:r>
              <a:rPr lang="en-US" altLang="ja-JP" sz="2400" dirty="0" err="1"/>
              <a:t>Giải</a:t>
            </a:r>
            <a:r>
              <a:rPr lang="en-US" altLang="ja-JP" sz="2400" dirty="0"/>
              <a:t> </a:t>
            </a:r>
            <a:r>
              <a:rPr lang="en-US" altLang="ja-JP" sz="2400" dirty="0" err="1"/>
              <a:t>pháp</a:t>
            </a:r>
            <a:r>
              <a:rPr lang="en-US" altLang="ja-JP" sz="2400" dirty="0"/>
              <a:t>:</a:t>
            </a:r>
            <a:endParaRPr lang="vi-VN"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a:t>Sơ đồ liên kết </a:t>
            </a:r>
            <a:endParaRPr lang="en-US" altLang="ja-JP" sz="2400" dirty="0"/>
          </a:p>
          <a:p>
            <a:pPr marL="800100" lvl="1" indent="-342900">
              <a:buFont typeface="Arial" panose="020B0604020202020204" pitchFamily="34" charset="0"/>
              <a:buChar char="•"/>
            </a:pPr>
            <a:r>
              <a:rPr lang="vi-VN" altLang="ja-JP" sz="2400" dirty="0"/>
              <a:t>Liên kết các khối chỉ mục lại </a:t>
            </a:r>
            <a:endParaRPr lang="en-US" altLang="ja-JP" sz="2400" dirty="0"/>
          </a:p>
          <a:p>
            <a:pPr marL="800100" lvl="1" indent="-342900">
              <a:buFont typeface="Arial" panose="020B0604020202020204" pitchFamily="34" charset="0"/>
              <a:buChar char="•"/>
            </a:pPr>
            <a:r>
              <a:rPr lang="vi-VN" altLang="ja-JP" sz="2400" dirty="0"/>
              <a:t>P/tử cuối của khối chỉ mục trỏ tới khối chỉ mục khác nếu cần</a:t>
            </a:r>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vi-VN" altLang="ja-JP" sz="2400" dirty="0" err="1"/>
              <a:t>Index</a:t>
            </a:r>
            <a:r>
              <a:rPr lang="vi-VN" altLang="ja-JP" sz="2400" dirty="0"/>
              <a:t> nhiều mức </a:t>
            </a:r>
            <a:endParaRPr lang="en-US" altLang="ja-JP" sz="2400" dirty="0"/>
          </a:p>
          <a:p>
            <a:pPr marL="800100" lvl="1" indent="-342900">
              <a:buFont typeface="Arial" panose="020B0604020202020204" pitchFamily="34" charset="0"/>
              <a:buChar char="•"/>
            </a:pPr>
            <a:r>
              <a:rPr lang="vi-VN" altLang="ja-JP" sz="2400" dirty="0"/>
              <a:t>Dùng một khối chỉ mục trỏ tới các khối chỉ mục khác</a:t>
            </a:r>
            <a:endParaRPr lang="ja-JP" altLang="en-US" sz="2400" dirty="0"/>
          </a:p>
        </p:txBody>
      </p:sp>
    </p:spTree>
    <p:extLst>
      <p:ext uri="{BB962C8B-B14F-4D97-AF65-F5344CB8AC3E}">
        <p14:creationId xmlns:p14="http://schemas.microsoft.com/office/powerpoint/2010/main" val="978565456"/>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90412" y="1521275"/>
            <a:ext cx="5712351" cy="465771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6229155" y="2102097"/>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6229155" y="2859296"/>
            <a:ext cx="133482" cy="13335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6229155" y="3957482"/>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6229155" y="5055667"/>
            <a:ext cx="133482" cy="133359"/>
          </a:xfrm>
          <a:prstGeom prst="rect">
            <a:avLst/>
          </a:prstGeom>
          <a:blipFill>
            <a:blip r:embed="rId3" cstate="print"/>
            <a:stretch>
              <a:fillRect/>
            </a:stretch>
          </a:blipFill>
        </p:spPr>
        <p:txBody>
          <a:bodyPr wrap="square" lIns="0" tIns="0" rIns="0" bIns="0" rtlCol="0"/>
          <a:lstStyle/>
          <a:p>
            <a:endParaRPr/>
          </a:p>
        </p:txBody>
      </p:sp>
      <p:sp>
        <p:nvSpPr>
          <p:cNvPr id="40" name="Rectangle 39"/>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Sơ đồ kết hợp (UNIX)</a:t>
            </a:r>
            <a:endParaRPr lang="en-US" altLang="ja-JP" sz="2300" dirty="0">
              <a:solidFill>
                <a:prstClr val="white"/>
              </a:solidFill>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42" name="Rectangle 41"/>
          <p:cNvSpPr/>
          <p:nvPr/>
        </p:nvSpPr>
        <p:spPr>
          <a:xfrm>
            <a:off x="5921991" y="1496792"/>
            <a:ext cx="3145809" cy="4893647"/>
          </a:xfrm>
          <a:prstGeom prst="rect">
            <a:avLst/>
          </a:prstGeom>
        </p:spPr>
        <p:txBody>
          <a:bodyPr wrap="square">
            <a:spAutoFit/>
          </a:bodyPr>
          <a:lstStyle/>
          <a:p>
            <a:pPr marL="342900" indent="-342900">
              <a:buFont typeface="Wingdings" panose="05000000000000000000" pitchFamily="2" charset="2"/>
              <a:buChar char="l"/>
            </a:pPr>
            <a:r>
              <a:rPr lang="vi-VN" altLang="ja-JP" sz="2400" dirty="0">
                <a:solidFill>
                  <a:srgbClr val="0000FF"/>
                </a:solidFill>
              </a:rPr>
              <a:t>12 </a:t>
            </a:r>
            <a:r>
              <a:rPr lang="vi-VN" altLang="ja-JP" sz="2400" dirty="0" err="1">
                <a:solidFill>
                  <a:srgbClr val="0000FF"/>
                </a:solidFill>
              </a:rPr>
              <a:t>direct</a:t>
            </a:r>
            <a:r>
              <a:rPr lang="vi-VN" altLang="ja-JP" sz="2400" dirty="0">
                <a:solidFill>
                  <a:srgbClr val="0000FF"/>
                </a:solidFill>
              </a:rPr>
              <a:t> </a:t>
            </a:r>
            <a:r>
              <a:rPr lang="vi-VN" altLang="ja-JP" sz="2400" dirty="0" err="1">
                <a:solidFill>
                  <a:srgbClr val="0000FF"/>
                </a:solidFill>
              </a:rPr>
              <a:t>block</a:t>
            </a:r>
            <a:r>
              <a:rPr lang="vi-VN" altLang="ja-JP" sz="2400" dirty="0">
                <a:solidFill>
                  <a:srgbClr val="0000FF"/>
                </a:solidFill>
              </a:rPr>
              <a:t> </a:t>
            </a:r>
            <a:r>
              <a:rPr lang="vi-VN" altLang="ja-JP" sz="2400" dirty="0" err="1"/>
              <a:t>trỏ</a:t>
            </a:r>
            <a:r>
              <a:rPr lang="vi-VN" altLang="ja-JP" sz="2400" dirty="0"/>
              <a:t> tới data block </a:t>
            </a:r>
            <a:endParaRPr lang="en-US" altLang="ja-JP" sz="2400" dirty="0"/>
          </a:p>
          <a:p>
            <a:pPr marL="342900" indent="-342900">
              <a:buFont typeface="Wingdings" panose="05000000000000000000" pitchFamily="2" charset="2"/>
              <a:buChar char="l"/>
            </a:pPr>
            <a:r>
              <a:rPr lang="vi-VN" altLang="ja-JP" sz="2400" dirty="0">
                <a:solidFill>
                  <a:srgbClr val="0000FF"/>
                </a:solidFill>
              </a:rPr>
              <a:t>Single indirect block </a:t>
            </a:r>
            <a:r>
              <a:rPr lang="vi-VN" altLang="ja-JP" sz="2400" dirty="0"/>
              <a:t>chứa địa chỉ khối direct block </a:t>
            </a:r>
            <a:endParaRPr lang="en-US" altLang="ja-JP" sz="2400" dirty="0"/>
          </a:p>
          <a:p>
            <a:pPr marL="342900" indent="-342900">
              <a:buFont typeface="Wingdings" panose="05000000000000000000" pitchFamily="2" charset="2"/>
              <a:buChar char="l"/>
            </a:pPr>
            <a:r>
              <a:rPr lang="vi-VN" altLang="ja-JP" sz="2400" dirty="0">
                <a:solidFill>
                  <a:srgbClr val="0000FF"/>
                </a:solidFill>
              </a:rPr>
              <a:t>Double indirect block </a:t>
            </a:r>
            <a:r>
              <a:rPr lang="vi-VN" altLang="ja-JP" sz="2400" dirty="0"/>
              <a:t>chứa địa chỉ khối Single indirect block </a:t>
            </a:r>
            <a:endParaRPr lang="en-US" altLang="ja-JP" sz="2400" dirty="0"/>
          </a:p>
          <a:p>
            <a:pPr marL="342900" indent="-342900">
              <a:buFont typeface="Wingdings" panose="05000000000000000000" pitchFamily="2" charset="2"/>
              <a:buChar char="l"/>
            </a:pPr>
            <a:r>
              <a:rPr lang="vi-VN" altLang="ja-JP" sz="2400" dirty="0">
                <a:solidFill>
                  <a:srgbClr val="0000FF"/>
                </a:solidFill>
              </a:rPr>
              <a:t>Triple indirect block </a:t>
            </a:r>
            <a:r>
              <a:rPr lang="vi-VN" altLang="ja-JP" sz="2400" dirty="0"/>
              <a:t>chứa địa chỉ khối Double indirect</a:t>
            </a:r>
            <a:endParaRPr lang="ja-JP" altLang="en-US" sz="2400" dirty="0"/>
          </a:p>
        </p:txBody>
      </p:sp>
    </p:spTree>
    <p:extLst>
      <p:ext uri="{BB962C8B-B14F-4D97-AF65-F5344CB8AC3E}">
        <p14:creationId xmlns:p14="http://schemas.microsoft.com/office/powerpoint/2010/main" val="2741558057"/>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914400" y="2743201"/>
            <a:ext cx="7408333" cy="2438400"/>
          </a:xfrm>
        </p:spPr>
        <p:txBody>
          <a:bodyPr>
            <a:normAutofit/>
          </a:bodyPr>
          <a:lstStyle/>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Cài đặt thư mục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Các phương pháp phân phối vùng lưu trữ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Quản lý vùng lưu trữ tự do</a:t>
            </a:r>
            <a:endParaRPr kumimoji="1" lang="ja-JP" altLang="en-US" sz="2800" dirty="0">
              <a:solidFill>
                <a:schemeClr val="accent1">
                  <a:lumMod val="50000"/>
                </a:schemeClr>
              </a:solidFill>
              <a:latin typeface="Tahoma" panose="020B0604030504040204" pitchFamily="34" charset="0"/>
              <a:cs typeface="Tahoma" panose="020B0604030504040204" pitchFamily="34" charset="0"/>
            </a:endParaRPr>
          </a:p>
        </p:txBody>
      </p:sp>
      <p:sp>
        <p:nvSpPr>
          <p:cNvPr id="5" name="Rectangle 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endParaRPr lang="en-US" altLang="ja-JP" dirty="0">
              <a:solidFill>
                <a:prstClr val="black"/>
              </a:solidFill>
            </a:endParaRPr>
          </a:p>
          <a:p>
            <a:r>
              <a:rPr lang="en-US" altLang="ja-JP" dirty="0">
                <a:solidFill>
                  <a:prstClr val="black"/>
                </a:solidFill>
                <a:latin typeface="Tahoma" panose="020B0604030504040204" pitchFamily="34" charset="0"/>
                <a:ea typeface="Tahoma" panose="020B0604030504040204" pitchFamily="34" charset="0"/>
                <a:cs typeface="Tahoma" panose="020B0604030504040204" pitchFamily="34" charset="0"/>
              </a:rPr>
              <a:t>2.</a:t>
            </a:r>
            <a:r>
              <a:rPr lang="vi-VN" altLang="ja-JP" dirty="0">
                <a:solidFill>
                  <a:prstClr val="black"/>
                </a:solidFill>
              </a:rPr>
              <a:t>3 Quản lý vùng lưu trữ tự do</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9100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588211"/>
            <a:ext cx="133482" cy="133359"/>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568309" y="2266034"/>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1568309" y="2566904"/>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992792" y="3286279"/>
            <a:ext cx="133482" cy="133359"/>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1568309" y="3663227"/>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3964099"/>
            <a:ext cx="107536" cy="10743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992792" y="4646629"/>
            <a:ext cx="133482" cy="133359"/>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1568309" y="5023579"/>
            <a:ext cx="107536" cy="107437"/>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568309" y="5324450"/>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1568309" y="5926192"/>
            <a:ext cx="107536" cy="107437"/>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1568309" y="6227064"/>
            <a:ext cx="107536" cy="107437"/>
          </a:xfrm>
          <a:prstGeom prst="rect">
            <a:avLst/>
          </a:prstGeom>
          <a:blipFill>
            <a:blip r:embed="rId4" cstate="print"/>
            <a:stretch>
              <a:fillRect/>
            </a:stretch>
          </a:blipFill>
        </p:spPr>
        <p:txBody>
          <a:bodyPr wrap="square" lIns="0" tIns="0" rIns="0" bIns="0" rtlCol="0"/>
          <a:lstStyle/>
          <a:p>
            <a:endParaRPr/>
          </a:p>
        </p:txBody>
      </p:sp>
      <p:sp>
        <p:nvSpPr>
          <p:cNvPr id="47" name="Rectangle 4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48" name="Rectangle 47"/>
          <p:cNvSpPr/>
          <p:nvPr/>
        </p:nvSpPr>
        <p:spPr>
          <a:xfrm>
            <a:off x="223420" y="1026499"/>
            <a:ext cx="8686800" cy="4213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rPr>
              <a:t>Giới thiệu</a:t>
            </a:r>
          </a:p>
        </p:txBody>
      </p:sp>
      <p:sp>
        <p:nvSpPr>
          <p:cNvPr id="50" name="Rectangle 49"/>
          <p:cNvSpPr/>
          <p:nvPr/>
        </p:nvSpPr>
        <p:spPr>
          <a:xfrm>
            <a:off x="232944" y="2043887"/>
            <a:ext cx="8736617" cy="3416320"/>
          </a:xfrm>
          <a:prstGeom prst="rect">
            <a:avLst/>
          </a:prstGeom>
        </p:spPr>
        <p:txBody>
          <a:bodyPr wrap="square">
            <a:spAutoFit/>
          </a:bodyPr>
          <a:lstStyle/>
          <a:p>
            <a:pPr marL="342900" indent="-342900">
              <a:buFont typeface="Arial" panose="020B0604020202020204" pitchFamily="34" charset="0"/>
              <a:buChar char="•"/>
            </a:pPr>
            <a:r>
              <a:rPr lang="vi-VN" altLang="ja-JP" sz="2400" dirty="0">
                <a:solidFill>
                  <a:srgbClr val="0000FF"/>
                </a:solidFill>
              </a:rPr>
              <a:t>Cấu trúc </a:t>
            </a:r>
            <a:r>
              <a:rPr lang="vi-VN" altLang="ja-JP" sz="2400" dirty="0"/>
              <a:t>của file được định nghĩa theo </a:t>
            </a:r>
            <a:r>
              <a:rPr lang="vi-VN" altLang="ja-JP" sz="2400" dirty="0">
                <a:solidFill>
                  <a:srgbClr val="7030A0"/>
                </a:solidFill>
              </a:rPr>
              <a:t>loại file </a:t>
            </a:r>
            <a:endParaRPr lang="en-US" altLang="ja-JP" sz="2400" dirty="0">
              <a:solidFill>
                <a:srgbClr val="7030A0"/>
              </a:solidFill>
            </a:endParaRPr>
          </a:p>
          <a:p>
            <a:pPr marL="800100" lvl="1" indent="-342900">
              <a:buFont typeface="Arial" panose="020B0604020202020204" pitchFamily="34" charset="0"/>
              <a:buChar char="•"/>
            </a:pPr>
            <a:r>
              <a:rPr lang="vi-VN" altLang="ja-JP" sz="2400" dirty="0">
                <a:solidFill>
                  <a:srgbClr val="135019"/>
                </a:solidFill>
              </a:rPr>
              <a:t>File văn bản</a:t>
            </a:r>
            <a:r>
              <a:rPr lang="vi-VN" altLang="ja-JP" sz="2400" dirty="0"/>
              <a:t>: </a:t>
            </a:r>
            <a:r>
              <a:rPr lang="vi-VN" altLang="ja-JP" sz="2400" dirty="0">
                <a:solidFill>
                  <a:srgbClr val="7030A0"/>
                </a:solidFill>
              </a:rPr>
              <a:t>Chuỗi ký tự </a:t>
            </a:r>
            <a:r>
              <a:rPr lang="vi-VN" altLang="ja-JP" sz="2400" dirty="0"/>
              <a:t>tổ chức thành </a:t>
            </a:r>
            <a:r>
              <a:rPr lang="vi-VN" altLang="ja-JP" sz="2400" dirty="0">
                <a:solidFill>
                  <a:srgbClr val="135019"/>
                </a:solidFill>
              </a:rPr>
              <a:t>dòng</a:t>
            </a:r>
            <a:r>
              <a:rPr lang="vi-VN" altLang="ja-JP" sz="2400" dirty="0"/>
              <a:t> </a:t>
            </a:r>
            <a:endParaRPr lang="en-US" altLang="ja-JP" sz="2400" dirty="0"/>
          </a:p>
          <a:p>
            <a:pPr marL="800100" lvl="1" indent="-342900">
              <a:buFont typeface="Arial" panose="020B0604020202020204" pitchFamily="34" charset="0"/>
              <a:buChar char="•"/>
            </a:pPr>
            <a:endParaRPr lang="vi-VN" altLang="ja-JP" sz="2400" dirty="0"/>
          </a:p>
          <a:p>
            <a:pPr marL="800100" lvl="1" indent="-342900">
              <a:buFont typeface="Arial" panose="020B0604020202020204" pitchFamily="34" charset="0"/>
              <a:buChar char="•"/>
            </a:pPr>
            <a:r>
              <a:rPr lang="vi-VN" altLang="ja-JP" sz="2400" dirty="0">
                <a:solidFill>
                  <a:srgbClr val="135019"/>
                </a:solidFill>
              </a:rPr>
              <a:t>File đối tượng</a:t>
            </a:r>
            <a:r>
              <a:rPr lang="vi-VN" altLang="ja-JP" sz="2400" dirty="0"/>
              <a:t>: </a:t>
            </a:r>
            <a:r>
              <a:rPr lang="vi-VN" altLang="ja-JP" sz="2400" dirty="0">
                <a:solidFill>
                  <a:srgbClr val="7030A0"/>
                </a:solidFill>
              </a:rPr>
              <a:t>Bytes</a:t>
            </a:r>
            <a:r>
              <a:rPr lang="vi-VN" altLang="ja-JP" sz="2400" dirty="0"/>
              <a:t> được tổ chức thành</a:t>
            </a:r>
            <a:r>
              <a:rPr lang="vi-VN" altLang="ja-JP" sz="2400" dirty="0">
                <a:solidFill>
                  <a:srgbClr val="31EF63"/>
                </a:solidFill>
              </a:rPr>
              <a:t> </a:t>
            </a:r>
            <a:r>
              <a:rPr lang="vi-VN" altLang="ja-JP" sz="2400" dirty="0">
                <a:solidFill>
                  <a:srgbClr val="135019"/>
                </a:solidFill>
              </a:rPr>
              <a:t>khối</a:t>
            </a:r>
            <a:r>
              <a:rPr lang="vi-VN" altLang="ja-JP" sz="2400" dirty="0">
                <a:solidFill>
                  <a:srgbClr val="31EF63"/>
                </a:solidFill>
              </a:rPr>
              <a:t> </a:t>
            </a:r>
            <a:r>
              <a:rPr lang="vi-VN" altLang="ja-JP" sz="2400" dirty="0"/>
              <a:t>để chương trình liên kết (linker) hiểu được </a:t>
            </a:r>
            <a:endParaRPr lang="en-US" altLang="ja-JP" sz="2400" dirty="0"/>
          </a:p>
          <a:p>
            <a:pPr marL="800100" lvl="1" indent="-342900">
              <a:buFont typeface="Arial" panose="020B0604020202020204" pitchFamily="34" charset="0"/>
              <a:buChar char="•"/>
            </a:pPr>
            <a:endParaRPr lang="vi-VN" altLang="ja-JP" sz="2400" dirty="0"/>
          </a:p>
          <a:p>
            <a:pPr marL="800100" lvl="1" indent="-342900">
              <a:buFont typeface="Arial" panose="020B0604020202020204" pitchFamily="34" charset="0"/>
              <a:buChar char="•"/>
            </a:pPr>
            <a:r>
              <a:rPr lang="vi-VN" altLang="ja-JP" sz="2400" dirty="0">
                <a:solidFill>
                  <a:srgbClr val="135019"/>
                </a:solidFill>
              </a:rPr>
              <a:t>File thực thi</a:t>
            </a:r>
            <a:r>
              <a:rPr lang="vi-VN" altLang="ja-JP" sz="2400" dirty="0"/>
              <a:t>: Chuỗi các </a:t>
            </a:r>
            <a:r>
              <a:rPr lang="vi-VN" altLang="ja-JP" sz="2400" dirty="0">
                <a:solidFill>
                  <a:srgbClr val="7030A0"/>
                </a:solidFill>
              </a:rPr>
              <a:t>mã lệnh </a:t>
            </a:r>
            <a:r>
              <a:rPr lang="vi-VN" altLang="ja-JP" sz="2400" dirty="0"/>
              <a:t>có thể thực hiện trong bộ nhớ </a:t>
            </a:r>
            <a:endParaRPr lang="en-US" altLang="ja-JP" sz="2400" dirty="0"/>
          </a:p>
          <a:p>
            <a:pPr marL="800100" lvl="1" indent="-342900">
              <a:buFont typeface="Arial" panose="020B0604020202020204" pitchFamily="34" charset="0"/>
              <a:buChar char="•"/>
            </a:pPr>
            <a:r>
              <a:rPr lang="vi-VN" altLang="ja-JP" sz="2400" dirty="0"/>
              <a:t>. . .</a:t>
            </a:r>
            <a:endParaRPr lang="ja-JP" altLang="en-US" sz="2400" dirty="0"/>
          </a:p>
        </p:txBody>
      </p:sp>
    </p:spTree>
    <p:extLst>
      <p:ext uri="{BB962C8B-B14F-4D97-AF65-F5344CB8AC3E}">
        <p14:creationId xmlns:p14="http://schemas.microsoft.com/office/powerpoint/2010/main" val="20154890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83541" y="1368421"/>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755295"/>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05616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357061"/>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883541" y="2603391"/>
            <a:ext cx="233593" cy="23337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019230"/>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320102"/>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3620973"/>
            <a:ext cx="107536" cy="107437"/>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883541" y="3835817"/>
            <a:ext cx="233593" cy="233379"/>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568309" y="4251657"/>
            <a:ext cx="107536" cy="107437"/>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1568309" y="4552529"/>
            <a:ext cx="107536" cy="107437"/>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1568309" y="4853399"/>
            <a:ext cx="107536" cy="107437"/>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883541" y="5099752"/>
            <a:ext cx="233593" cy="233379"/>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1568309" y="5515568"/>
            <a:ext cx="107536" cy="107437"/>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568309" y="5816438"/>
            <a:ext cx="107536" cy="107437"/>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1568309" y="6418181"/>
            <a:ext cx="107536" cy="107437"/>
          </a:xfrm>
          <a:prstGeom prst="rect">
            <a:avLst/>
          </a:prstGeom>
          <a:blipFill>
            <a:blip r:embed="rId3" cstate="print"/>
            <a:stretch>
              <a:fillRect/>
            </a:stretch>
          </a:blipFill>
        </p:spPr>
        <p:txBody>
          <a:bodyPr wrap="square" lIns="0" tIns="0" rIns="0" bIns="0" rtlCol="0"/>
          <a:lstStyle/>
          <a:p>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Phương pháp</a:t>
            </a:r>
            <a:endParaRPr lang="en-US" altLang="ja-JP" sz="2300" dirty="0">
              <a:solidFill>
                <a:prstClr val="white"/>
              </a:solidFill>
            </a:endParaRP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3" name="Rectangle 52"/>
          <p:cNvSpPr/>
          <p:nvPr/>
        </p:nvSpPr>
        <p:spPr>
          <a:xfrm>
            <a:off x="232419" y="2413197"/>
            <a:ext cx="7078501" cy="3108543"/>
          </a:xfrm>
          <a:prstGeom prst="rect">
            <a:avLst/>
          </a:prstGeom>
        </p:spPr>
        <p:txBody>
          <a:bodyPr wrap="square">
            <a:spAutoFit/>
          </a:bodyPr>
          <a:lstStyle/>
          <a:p>
            <a:pPr marL="342900" indent="-342900">
              <a:buFont typeface="Arial" panose="020B0604020202020204" pitchFamily="34" charset="0"/>
              <a:buChar char="•"/>
            </a:pPr>
            <a:r>
              <a:rPr lang="vi-VN" altLang="ja-JP" sz="2800" dirty="0">
                <a:solidFill>
                  <a:srgbClr val="0000FF"/>
                </a:solidFill>
              </a:rPr>
              <a:t>Bit vector </a:t>
            </a:r>
            <a:endParaRPr lang="en-US" altLang="ja-JP" sz="2800" dirty="0">
              <a:solidFill>
                <a:srgbClr val="0000FF"/>
              </a:solidFill>
            </a:endParaRPr>
          </a:p>
          <a:p>
            <a:pPr marL="342900" indent="-342900">
              <a:buFont typeface="Arial" panose="020B0604020202020204" pitchFamily="34" charset="0"/>
              <a:buChar char="•"/>
            </a:pPr>
            <a:endParaRPr lang="en-US" altLang="ja-JP" sz="2800" dirty="0">
              <a:solidFill>
                <a:srgbClr val="0000FF"/>
              </a:solidFill>
            </a:endParaRPr>
          </a:p>
          <a:p>
            <a:pPr marL="342900" indent="-342900">
              <a:buFont typeface="Arial" panose="020B0604020202020204" pitchFamily="34" charset="0"/>
              <a:buChar char="•"/>
            </a:pPr>
            <a:r>
              <a:rPr lang="vi-VN" altLang="ja-JP" sz="2800" dirty="0">
                <a:solidFill>
                  <a:srgbClr val="0000FF"/>
                </a:solidFill>
              </a:rPr>
              <a:t>Danh sách liên kết (link list) </a:t>
            </a:r>
            <a:endParaRPr lang="en-US" altLang="ja-JP" sz="2800" dirty="0">
              <a:solidFill>
                <a:srgbClr val="0000FF"/>
              </a:solidFill>
            </a:endParaRPr>
          </a:p>
          <a:p>
            <a:pPr marL="342900" indent="-342900">
              <a:buFont typeface="Arial" panose="020B0604020202020204" pitchFamily="34" charset="0"/>
              <a:buChar char="•"/>
            </a:pPr>
            <a:endParaRPr lang="en-US" altLang="ja-JP" sz="2800" dirty="0">
              <a:solidFill>
                <a:srgbClr val="0000FF"/>
              </a:solidFill>
            </a:endParaRPr>
          </a:p>
          <a:p>
            <a:pPr marL="342900" indent="-342900">
              <a:buFont typeface="Arial" panose="020B0604020202020204" pitchFamily="34" charset="0"/>
              <a:buChar char="•"/>
            </a:pPr>
            <a:r>
              <a:rPr lang="vi-VN" altLang="ja-JP" sz="2800" dirty="0" err="1">
                <a:solidFill>
                  <a:srgbClr val="0000FF"/>
                </a:solidFill>
              </a:rPr>
              <a:t>Nhóm</a:t>
            </a:r>
            <a:r>
              <a:rPr lang="vi-VN" altLang="ja-JP" sz="2800" dirty="0">
                <a:solidFill>
                  <a:srgbClr val="0000FF"/>
                </a:solidFill>
              </a:rPr>
              <a:t> (Grouping) </a:t>
            </a:r>
            <a:endParaRPr lang="en-US" altLang="ja-JP" sz="2800" dirty="0">
              <a:solidFill>
                <a:srgbClr val="0000FF"/>
              </a:solidFill>
            </a:endParaRPr>
          </a:p>
          <a:p>
            <a:pPr marL="342900" indent="-342900">
              <a:buFont typeface="Arial" panose="020B0604020202020204" pitchFamily="34" charset="0"/>
              <a:buChar char="•"/>
            </a:pPr>
            <a:endParaRPr lang="en-US" altLang="ja-JP" sz="2800" dirty="0">
              <a:solidFill>
                <a:srgbClr val="0000FF"/>
              </a:solidFill>
            </a:endParaRPr>
          </a:p>
          <a:p>
            <a:pPr marL="342900" indent="-342900">
              <a:buFont typeface="Arial" panose="020B0604020202020204" pitchFamily="34" charset="0"/>
              <a:buChar char="•"/>
            </a:pPr>
            <a:r>
              <a:rPr lang="vi-VN" altLang="ja-JP" sz="2800" dirty="0" err="1">
                <a:solidFill>
                  <a:srgbClr val="0000FF"/>
                </a:solidFill>
              </a:rPr>
              <a:t>Bộ</a:t>
            </a:r>
            <a:r>
              <a:rPr lang="vi-VN" altLang="ja-JP" sz="2800" dirty="0">
                <a:solidFill>
                  <a:srgbClr val="0000FF"/>
                </a:solidFill>
              </a:rPr>
              <a:t> đếm (Counting) </a:t>
            </a:r>
            <a:endParaRPr lang="en-US" altLang="ja-JP" sz="2800" dirty="0">
              <a:solidFill>
                <a:srgbClr val="0000FF"/>
              </a:solidFill>
            </a:endParaRPr>
          </a:p>
        </p:txBody>
      </p:sp>
    </p:spTree>
    <p:extLst>
      <p:ext uri="{BB962C8B-B14F-4D97-AF65-F5344CB8AC3E}">
        <p14:creationId xmlns:p14="http://schemas.microsoft.com/office/powerpoint/2010/main" val="2082692449"/>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83541" y="1368421"/>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755295"/>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05616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357061"/>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883541" y="2603391"/>
            <a:ext cx="233593" cy="23337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019230"/>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320102"/>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3620973"/>
            <a:ext cx="107536" cy="107437"/>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883541" y="3835817"/>
            <a:ext cx="233593" cy="233379"/>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568309" y="4251657"/>
            <a:ext cx="107536" cy="107437"/>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1568309" y="4552529"/>
            <a:ext cx="107536" cy="107437"/>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1568309" y="4853399"/>
            <a:ext cx="107536" cy="107437"/>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883541" y="5099752"/>
            <a:ext cx="233593" cy="233379"/>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1568309" y="5515568"/>
            <a:ext cx="107536" cy="107437"/>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568309" y="5816438"/>
            <a:ext cx="107536" cy="107437"/>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1568309" y="6418181"/>
            <a:ext cx="107536" cy="107437"/>
          </a:xfrm>
          <a:prstGeom prst="rect">
            <a:avLst/>
          </a:prstGeom>
          <a:blipFill>
            <a:blip r:embed="rId3" cstate="print"/>
            <a:stretch>
              <a:fillRect/>
            </a:stretch>
          </a:blipFill>
        </p:spPr>
        <p:txBody>
          <a:bodyPr wrap="square" lIns="0" tIns="0" rIns="0" bIns="0" rtlCol="0"/>
          <a:lstStyle/>
          <a:p>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Phương </a:t>
            </a:r>
            <a:r>
              <a:rPr lang="vi-VN" altLang="ja-JP" sz="2300" dirty="0" err="1">
                <a:solidFill>
                  <a:prstClr val="white"/>
                </a:solidFill>
              </a:rPr>
              <a:t>pháp</a:t>
            </a:r>
            <a:r>
              <a:rPr lang="en-US" altLang="ja-JP" sz="2300" dirty="0">
                <a:solidFill>
                  <a:prstClr val="white"/>
                </a:solidFill>
              </a:rPr>
              <a:t>							I</a:t>
            </a: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3" name="Rectangle 52"/>
          <p:cNvSpPr/>
          <p:nvPr/>
        </p:nvSpPr>
        <p:spPr>
          <a:xfrm>
            <a:off x="241419" y="1837718"/>
            <a:ext cx="8668801" cy="3785652"/>
          </a:xfrm>
          <a:prstGeom prst="rect">
            <a:avLst/>
          </a:prstGeom>
        </p:spPr>
        <p:txBody>
          <a:bodyPr wrap="square">
            <a:spAutoFit/>
          </a:bodyPr>
          <a:lstStyle/>
          <a:p>
            <a:pPr marL="342900" indent="-342900">
              <a:buFont typeface="Arial" panose="020B0604020202020204" pitchFamily="34" charset="0"/>
              <a:buChar char="•"/>
            </a:pPr>
            <a:r>
              <a:rPr lang="vi-VN" altLang="ja-JP" sz="2400" dirty="0">
                <a:solidFill>
                  <a:srgbClr val="0000FF"/>
                </a:solidFill>
              </a:rPr>
              <a:t>Bit vector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t>Mỗi block thể hiện bởi 1 bit (1: free; 0: allocated) </a:t>
            </a:r>
            <a:endParaRPr lang="en-US" altLang="ja-JP" sz="2400" dirty="0"/>
          </a:p>
          <a:p>
            <a:pPr marL="800100" lvl="1" indent="-342900">
              <a:buFont typeface="Arial" panose="020B0604020202020204" pitchFamily="34" charset="0"/>
              <a:buChar char="•"/>
            </a:pPr>
            <a:r>
              <a:rPr lang="vi-VN" altLang="ja-JP" sz="2400" dirty="0"/>
              <a:t>Dễ dàng tìm ra n khối nhớ liên tục </a:t>
            </a:r>
            <a:endParaRPr lang="en-US" altLang="ja-JP" sz="2400" dirty="0"/>
          </a:p>
          <a:p>
            <a:pPr marL="800100" lvl="1" indent="-342900">
              <a:buFont typeface="Arial" panose="020B0604020202020204" pitchFamily="34" charset="0"/>
              <a:buChar char="•"/>
            </a:pPr>
            <a:r>
              <a:rPr lang="vi-VN" altLang="ja-JP" sz="2400" dirty="0"/>
              <a:t>Cần có lệnh cho phép làm việc với bit</a:t>
            </a:r>
          </a:p>
          <a:p>
            <a:pPr marL="342900" indent="-342900">
              <a:buFont typeface="Arial" panose="020B0604020202020204" pitchFamily="34" charset="0"/>
              <a:buChar char="•"/>
            </a:pPr>
            <a:endParaRPr lang="en-US" altLang="ja-JP" sz="2400" dirty="0">
              <a:solidFill>
                <a:srgbClr val="0000FF"/>
              </a:solidFill>
            </a:endParaRPr>
          </a:p>
          <a:p>
            <a:pPr marL="342900" indent="-342900">
              <a:buFont typeface="Arial" panose="020B0604020202020204" pitchFamily="34" charset="0"/>
              <a:buChar char="•"/>
            </a:pPr>
            <a:r>
              <a:rPr lang="vi-VN" altLang="ja-JP" sz="2400" dirty="0">
                <a:solidFill>
                  <a:srgbClr val="0000FF"/>
                </a:solidFill>
              </a:rPr>
              <a:t>Danh sách liên kết (link list)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t>Lưu giữ con trỏ tới khối đĩa trống đầu tiên </a:t>
            </a:r>
            <a:endParaRPr lang="en-US" altLang="ja-JP" sz="2400" dirty="0"/>
          </a:p>
          <a:p>
            <a:pPr marL="800100" lvl="1" indent="-342900">
              <a:buFont typeface="Arial" panose="020B0604020202020204" pitchFamily="34" charset="0"/>
              <a:buChar char="•"/>
            </a:pPr>
            <a:r>
              <a:rPr lang="vi-VN" altLang="ja-JP" sz="2400" dirty="0"/>
              <a:t>Khối nhớ này chứa con trỏ trở tới khối đĩa trống tiếp theo </a:t>
            </a:r>
            <a:endParaRPr lang="en-US" altLang="ja-JP" sz="2400" dirty="0"/>
          </a:p>
          <a:p>
            <a:pPr marL="800100" lvl="1" indent="-342900">
              <a:buFont typeface="Arial" panose="020B0604020202020204" pitchFamily="34" charset="0"/>
              <a:buChar char="•"/>
            </a:pPr>
            <a:r>
              <a:rPr lang="vi-VN" altLang="ja-JP" sz="2400" dirty="0"/>
              <a:t>Không hiệu quả khi duyệt danh </a:t>
            </a:r>
            <a:r>
              <a:rPr lang="vi-VN" altLang="ja-JP" sz="2400" dirty="0" err="1"/>
              <a:t>sách</a:t>
            </a:r>
            <a:endParaRPr lang="vi-VN" altLang="ja-JP" sz="2400" dirty="0"/>
          </a:p>
        </p:txBody>
      </p:sp>
    </p:spTree>
    <p:extLst>
      <p:ext uri="{BB962C8B-B14F-4D97-AF65-F5344CB8AC3E}">
        <p14:creationId xmlns:p14="http://schemas.microsoft.com/office/powerpoint/2010/main" val="2274990708"/>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883541" y="1368421"/>
            <a:ext cx="233593" cy="23337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1568309" y="1755295"/>
            <a:ext cx="107536" cy="107437"/>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056166"/>
            <a:ext cx="107536" cy="107437"/>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568309" y="2357061"/>
            <a:ext cx="107536" cy="107437"/>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883541" y="2603391"/>
            <a:ext cx="233593" cy="23337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1568309" y="3019230"/>
            <a:ext cx="107536" cy="10743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1568309" y="3320102"/>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1568309" y="3620973"/>
            <a:ext cx="107536" cy="107437"/>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883541" y="3835817"/>
            <a:ext cx="233593" cy="233379"/>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568309" y="4251657"/>
            <a:ext cx="107536" cy="107437"/>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1568309" y="4552529"/>
            <a:ext cx="107536" cy="107437"/>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1568309" y="4853399"/>
            <a:ext cx="107536" cy="107437"/>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883541" y="5099752"/>
            <a:ext cx="233593" cy="233379"/>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1568309" y="5515568"/>
            <a:ext cx="107536" cy="107437"/>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568309" y="5816438"/>
            <a:ext cx="107536" cy="107437"/>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1568309" y="6418181"/>
            <a:ext cx="107536" cy="107437"/>
          </a:xfrm>
          <a:prstGeom prst="rect">
            <a:avLst/>
          </a:prstGeom>
          <a:blipFill>
            <a:blip r:embed="rId3" cstate="print"/>
            <a:stretch>
              <a:fillRect/>
            </a:stretch>
          </a:blipFill>
        </p:spPr>
        <p:txBody>
          <a:bodyPr wrap="square" lIns="0" tIns="0" rIns="0" bIns="0" rtlCol="0"/>
          <a:lstStyle/>
          <a:p>
            <a:endParaRP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rPr>
              <a:t>Phương </a:t>
            </a:r>
            <a:r>
              <a:rPr lang="vi-VN" altLang="ja-JP" sz="2300" dirty="0" err="1">
                <a:solidFill>
                  <a:prstClr val="white"/>
                </a:solidFill>
              </a:rPr>
              <a:t>pháp</a:t>
            </a:r>
            <a:r>
              <a:rPr lang="en-US" altLang="ja-JP" sz="2300" dirty="0">
                <a:solidFill>
                  <a:prstClr val="white"/>
                </a:solidFill>
              </a:rPr>
              <a:t>							II</a:t>
            </a:r>
          </a:p>
        </p:txBody>
      </p:sp>
      <p:sp>
        <p:nvSpPr>
          <p:cNvPr id="52" name="Rectangle 51"/>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2. Cài đặt hệ thống file </a:t>
            </a:r>
          </a:p>
          <a:p>
            <a:r>
              <a:rPr lang="vi-VN" altLang="ja-JP" dirty="0">
                <a:solidFill>
                  <a:prstClr val="black"/>
                </a:solidFill>
              </a:rPr>
              <a:t>2. 2 Các phương pháp phân phối vùng lưu trữ</a:t>
            </a:r>
          </a:p>
        </p:txBody>
      </p:sp>
      <p:sp>
        <p:nvSpPr>
          <p:cNvPr id="53" name="Rectangle 52"/>
          <p:cNvSpPr/>
          <p:nvPr/>
        </p:nvSpPr>
        <p:spPr>
          <a:xfrm>
            <a:off x="264680" y="1524869"/>
            <a:ext cx="8668801" cy="4524315"/>
          </a:xfrm>
          <a:prstGeom prst="rect">
            <a:avLst/>
          </a:prstGeom>
        </p:spPr>
        <p:txBody>
          <a:bodyPr wrap="square">
            <a:spAutoFit/>
          </a:bodyPr>
          <a:lstStyle/>
          <a:p>
            <a:pPr marL="342900" indent="-342900">
              <a:buFont typeface="Arial" panose="020B0604020202020204" pitchFamily="34" charset="0"/>
              <a:buChar char="•"/>
            </a:pPr>
            <a:r>
              <a:rPr lang="vi-VN" altLang="ja-JP" sz="2400" dirty="0" err="1">
                <a:solidFill>
                  <a:srgbClr val="0000FF"/>
                </a:solidFill>
              </a:rPr>
              <a:t>Nhóm</a:t>
            </a:r>
            <a:r>
              <a:rPr lang="vi-VN" altLang="ja-JP" sz="2400" dirty="0">
                <a:solidFill>
                  <a:srgbClr val="0000FF"/>
                </a:solidFill>
              </a:rPr>
              <a:t> (Grouping)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t>Lưu trữ địa chỉ n khối tự do trong khối tự do đầu tiên </a:t>
            </a:r>
            <a:endParaRPr lang="en-US" altLang="ja-JP" sz="2400" dirty="0"/>
          </a:p>
          <a:p>
            <a:pPr marL="800100" lvl="1" indent="-342900">
              <a:buFont typeface="Arial" panose="020B0604020202020204" pitchFamily="34" charset="0"/>
              <a:buChar char="•"/>
            </a:pPr>
            <a:r>
              <a:rPr lang="vi-VN" altLang="ja-JP" sz="2400" dirty="0"/>
              <a:t>n − 1 khối đầu tự do, khối n chứa đ/chỉ của n khối tự do tiếp </a:t>
            </a:r>
            <a:endParaRPr lang="en-US" altLang="ja-JP" sz="2400" dirty="0"/>
          </a:p>
          <a:p>
            <a:pPr marL="800100" lvl="1" indent="-342900">
              <a:buFont typeface="Arial" panose="020B0604020202020204" pitchFamily="34" charset="0"/>
              <a:buChar char="•"/>
            </a:pPr>
            <a:r>
              <a:rPr lang="vi-VN" altLang="ja-JP" sz="2400" dirty="0"/>
              <a:t>Ưu điểm: Tìm vùng nhớ tự do nhanh chóng</a:t>
            </a:r>
          </a:p>
          <a:p>
            <a:pPr marL="342900" indent="-342900">
              <a:buFont typeface="Arial" panose="020B0604020202020204" pitchFamily="34" charset="0"/>
              <a:buChar char="•"/>
            </a:pPr>
            <a:endParaRPr lang="en-US" altLang="ja-JP" sz="2400" dirty="0">
              <a:solidFill>
                <a:srgbClr val="0000FF"/>
              </a:solidFill>
            </a:endParaRPr>
          </a:p>
          <a:p>
            <a:pPr marL="342900" indent="-342900">
              <a:buFont typeface="Arial" panose="020B0604020202020204" pitchFamily="34" charset="0"/>
              <a:buChar char="•"/>
            </a:pPr>
            <a:r>
              <a:rPr lang="vi-VN" altLang="ja-JP" sz="2400" dirty="0" err="1">
                <a:solidFill>
                  <a:srgbClr val="0000FF"/>
                </a:solidFill>
              </a:rPr>
              <a:t>Bộ</a:t>
            </a:r>
            <a:r>
              <a:rPr lang="vi-VN" altLang="ja-JP" sz="2400" dirty="0">
                <a:solidFill>
                  <a:srgbClr val="0000FF"/>
                </a:solidFill>
              </a:rPr>
              <a:t> đếm (Counting) </a:t>
            </a:r>
            <a:endParaRPr lang="en-US" altLang="ja-JP" sz="2400" dirty="0">
              <a:solidFill>
                <a:srgbClr val="0000FF"/>
              </a:solidFill>
            </a:endParaRPr>
          </a:p>
          <a:p>
            <a:pPr marL="800100" lvl="1" indent="-342900">
              <a:buFont typeface="Arial" panose="020B0604020202020204" pitchFamily="34" charset="0"/>
              <a:buChar char="•"/>
            </a:pPr>
            <a:r>
              <a:rPr lang="vi-VN" altLang="ja-JP" sz="2400" dirty="0"/>
              <a:t>Do các khối nhớ liên tục được c/cấp và g/phóng đồng thời</a:t>
            </a:r>
            <a:endParaRPr lang="en-US" altLang="ja-JP" sz="2400" dirty="0"/>
          </a:p>
          <a:p>
            <a:pPr marL="800100" lvl="1" indent="-342900">
              <a:buFont typeface="Arial" panose="020B0604020202020204" pitchFamily="34" charset="0"/>
              <a:buChar char="•"/>
            </a:pPr>
            <a:r>
              <a:rPr lang="vi-VN" altLang="ja-JP" sz="2400" dirty="0"/>
              <a:t>Nguyên tắc: Lưu địa chỉ khối nhớ tự do đầu tiên và kích thước vùng nhớ liên tục trong DS quản lý vùng trống </a:t>
            </a:r>
            <a:endParaRPr lang="en-US" altLang="ja-JP" sz="2400" dirty="0"/>
          </a:p>
          <a:p>
            <a:pPr marL="800100" lvl="1" indent="-342900">
              <a:buFont typeface="Arial" panose="020B0604020202020204" pitchFamily="34" charset="0"/>
              <a:buChar char="•"/>
            </a:pPr>
            <a:r>
              <a:rPr lang="vi-VN" altLang="ja-JP" sz="2400" dirty="0"/>
              <a:t>Hiệu quả khi bộ đếm lớn hơn 1</a:t>
            </a:r>
            <a:endParaRPr lang="ja-JP" altLang="en-US" sz="2400" dirty="0"/>
          </a:p>
        </p:txBody>
      </p:sp>
    </p:spTree>
    <p:extLst>
      <p:ext uri="{BB962C8B-B14F-4D97-AF65-F5344CB8AC3E}">
        <p14:creationId xmlns:p14="http://schemas.microsoft.com/office/powerpoint/2010/main" val="52960380"/>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6842"/>
            <a:ext cx="8058150" cy="1325563"/>
          </a:xfrm>
        </p:spPr>
        <p:txBody>
          <a:bodyPr>
            <a:normAutofit/>
          </a:bodyPr>
          <a:lstStyle/>
          <a:p>
            <a:r>
              <a:rPr lang="en-US" altLang="ja-JP" dirty="0">
                <a:latin typeface="Tahoma" panose="020B0604030504040204" pitchFamily="34" charset="0"/>
                <a:ea typeface="Tahoma" panose="020B0604030504040204" pitchFamily="34" charset="0"/>
                <a:cs typeface="Tahoma" panose="020B0604030504040204" pitchFamily="34" charset="0"/>
              </a:rPr>
              <a:t>Chương 4 Quản lý hệ thống file</a:t>
            </a:r>
            <a:endParaRPr kumimoji="1" lang="ja-JP" altLang="en-US" dirty="0">
              <a:latin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914400" y="2743201"/>
            <a:ext cx="7408333" cy="2438400"/>
          </a:xfrm>
        </p:spPr>
        <p:txBody>
          <a:bodyPr>
            <a:normAutofit/>
          </a:bodyPr>
          <a:lstStyle/>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Hệ thống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Cài đặt hệ thống file </a:t>
            </a:r>
            <a:endParaRPr lang="en-US"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latin typeface="Tahoma" panose="020B0604030504040204" pitchFamily="34" charset="0"/>
                <a:ea typeface="Tahoma" panose="020B0604030504040204" pitchFamily="34" charset="0"/>
                <a:cs typeface="Tahoma" panose="020B0604030504040204" pitchFamily="34" charset="0"/>
              </a:rPr>
              <a:t>Tổ chức thông tin trên đĩa từ </a:t>
            </a:r>
            <a:endParaRPr lang="en-US" altLang="ja-JP"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vi-VN" altLang="ja-JP" sz="2800" dirty="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Hệ thống FAT</a:t>
            </a:r>
            <a:endParaRPr kumimoji="1" lang="ja-JP" altLang="en-US" sz="2800" dirty="0">
              <a:solidFill>
                <a:schemeClr val="bg1">
                  <a:lumMod val="75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62974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613302" y="2231129"/>
            <a:ext cx="327394" cy="327093"/>
          </a:xfrm>
          <a:prstGeom prst="rect">
            <a:avLst/>
          </a:prstGeom>
          <a:blipFill>
            <a:blip r:embed="rId2" cstate="print"/>
            <a:stretch>
              <a:fillRect/>
            </a:stretch>
          </a:blipFill>
        </p:spPr>
        <p:txBody>
          <a:bodyPr wrap="square" lIns="0" tIns="0" rIns="0" bIns="0" rtlCol="0"/>
          <a:lstStyle/>
          <a:p>
            <a:endParaRPr/>
          </a:p>
        </p:txBody>
      </p:sp>
      <p:sp>
        <p:nvSpPr>
          <p:cNvPr id="38" name="Content Placeholder 2"/>
          <p:cNvSpPr txBox="1">
            <a:spLocks/>
          </p:cNvSpPr>
          <p:nvPr/>
        </p:nvSpPr>
        <p:spPr>
          <a:xfrm>
            <a:off x="914400" y="2743201"/>
            <a:ext cx="7408333" cy="2438400"/>
          </a:xfrm>
          <a:prstGeom prst="rect">
            <a:avLst/>
          </a:prstGeom>
        </p:spPr>
        <p:txBody>
          <a:bodyPr>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kumimoji="1"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kumimoji="1"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kumimoji="1"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kumimoji="1"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kumimoji="1"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kumimoji="1" sz="1400" kern="1200">
                <a:solidFill>
                  <a:schemeClr val="tx2"/>
                </a:solidFill>
                <a:latin typeface="+mn-lt"/>
                <a:ea typeface="+mn-ea"/>
                <a:cs typeface="+mn-cs"/>
              </a:defRPr>
            </a:lvl9pPr>
          </a:lstStyle>
          <a:p>
            <a:pPr>
              <a:buFont typeface="Wingdings" panose="05000000000000000000" pitchFamily="2" charset="2"/>
              <a:buChar char="l"/>
            </a:pPr>
            <a:r>
              <a:rPr lang="vi-VN" altLang="ja-JP" sz="2800" dirty="0">
                <a:solidFill>
                  <a:schemeClr val="accent1">
                    <a:lumMod val="50000"/>
                  </a:schemeClr>
                </a:solidFill>
                <a:latin typeface="Tahoma" panose="020B0604030504040204" pitchFamily="34" charset="0"/>
                <a:cs typeface="Tahoma" panose="020B0604030504040204" pitchFamily="34" charset="0"/>
              </a:rPr>
              <a:t>Cấu trúc vật lý của đĩa </a:t>
            </a:r>
            <a:endParaRPr lang="en-US" altLang="ja-JP" sz="2800" dirty="0">
              <a:solidFill>
                <a:schemeClr val="accent1">
                  <a:lumMod val="50000"/>
                </a:schemeClr>
              </a:solidFill>
              <a:latin typeface="Tahoma" panose="020B0604030504040204" pitchFamily="34" charset="0"/>
              <a:cs typeface="Tahoma" panose="020B0604030504040204" pitchFamily="34" charset="0"/>
            </a:endParaRPr>
          </a:p>
          <a:p>
            <a:pPr>
              <a:buFont typeface="Wingdings" panose="05000000000000000000" pitchFamily="2" charset="2"/>
              <a:buChar char="l"/>
            </a:pPr>
            <a:r>
              <a:rPr lang="vi-VN" altLang="ja-JP" sz="2800" dirty="0">
                <a:solidFill>
                  <a:schemeClr val="accent1">
                    <a:lumMod val="50000"/>
                  </a:schemeClr>
                </a:solidFill>
                <a:latin typeface="Tahoma" panose="020B0604030504040204" pitchFamily="34" charset="0"/>
                <a:cs typeface="Tahoma" panose="020B0604030504040204" pitchFamily="34" charset="0"/>
              </a:rPr>
              <a:t>Cấu trúc logic của đĩa</a:t>
            </a:r>
            <a:endParaRPr lang="ja-JP" altLang="en-US" sz="2800" dirty="0">
              <a:solidFill>
                <a:schemeClr val="accent1">
                  <a:lumMod val="50000"/>
                </a:schemeClr>
              </a:solidFill>
              <a:latin typeface="Tahoma" panose="020B0604030504040204" pitchFamily="34" charset="0"/>
              <a:cs typeface="Tahoma" panose="020B0604030504040204" pitchFamily="34" charset="0"/>
            </a:endParaRP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1733519"/>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5" name="object 35"/>
          <p:cNvSpPr/>
          <p:nvPr/>
        </p:nvSpPr>
        <p:spPr>
          <a:xfrm>
            <a:off x="2448155" y="1586919"/>
            <a:ext cx="4808253" cy="4722673"/>
          </a:xfrm>
          <a:prstGeom prst="rect">
            <a:avLst/>
          </a:prstGeom>
          <a:blipFill>
            <a:blip r:embed="rId2" cstate="print"/>
            <a:stretch>
              <a:fillRect/>
            </a:stretch>
          </a:blipFill>
        </p:spPr>
        <p:txBody>
          <a:bodyPr wrap="square" lIns="0" tIns="0" rIns="0" bIns="0" rtlCol="0"/>
          <a:lstStyle/>
          <a:p>
            <a:endParaRPr/>
          </a:p>
        </p:txBody>
      </p:sp>
      <p:sp>
        <p:nvSpPr>
          <p:cNvPr id="36" name="object 36"/>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44 </a:t>
            </a:r>
            <a:r>
              <a:rPr spc="297" dirty="0"/>
              <a:t>/</a:t>
            </a:r>
            <a:r>
              <a:rPr spc="446" dirty="0"/>
              <a:t> </a:t>
            </a:r>
            <a:r>
              <a:rPr spc="-40" dirty="0"/>
              <a:t>107</a:t>
            </a: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8" name="Rectangle 37"/>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Đĩa mềm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5</a:t>
                </a:r>
                <a14:m>
                  <m:oMath xmlns:m="http://schemas.openxmlformats.org/officeDocument/2006/math">
                    <m:f>
                      <m:fPr>
                        <m:ctrlPr>
                          <a:rPr lang="en-US" altLang="ja-JP" sz="2300" i="1" smtClean="0">
                            <a:solidFill>
                              <a:prstClr val="white"/>
                            </a:solidFill>
                            <a:latin typeface="Cambria Math" panose="02040503050406030204" pitchFamily="18" charset="0"/>
                            <a:ea typeface="Tahoma" panose="020B0604030504040204" pitchFamily="34" charset="0"/>
                            <a:cs typeface="Tahoma" panose="020B0604030504040204" pitchFamily="34" charset="0"/>
                          </a:rPr>
                        </m:ctrlPr>
                      </m:fPr>
                      <m:num>
                        <m:r>
                          <a:rPr lang="en-US" altLang="ja-JP" sz="2300" b="0" i="1" smtClean="0">
                            <a:solidFill>
                              <a:prstClr val="white"/>
                            </a:solidFill>
                            <a:latin typeface="Cambria Math"/>
                            <a:ea typeface="Tahoma" panose="020B0604030504040204" pitchFamily="34" charset="0"/>
                            <a:cs typeface="Tahoma" panose="020B0604030504040204" pitchFamily="34" charset="0"/>
                          </a:rPr>
                          <m:t>1</m:t>
                        </m:r>
                      </m:num>
                      <m:den>
                        <m:r>
                          <a:rPr lang="en-US" altLang="ja-JP" sz="2300" b="0" i="1" smtClean="0">
                            <a:solidFill>
                              <a:prstClr val="white"/>
                            </a:solidFill>
                            <a:latin typeface="Cambria Math"/>
                            <a:ea typeface="Tahoma" panose="020B0604030504040204" pitchFamily="34" charset="0"/>
                            <a:cs typeface="Tahoma" panose="020B0604030504040204" pitchFamily="34" charset="0"/>
                          </a:rPr>
                          <m:t>4</m:t>
                        </m:r>
                      </m:den>
                    </m:f>
                  </m:oMath>
                </a14:m>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223420" y="1026499"/>
                <a:ext cx="8686800" cy="497501"/>
              </a:xfrm>
              <a:prstGeom prst="rect">
                <a:avLst/>
              </a:prstGeom>
              <a:blipFill rotWithShape="1">
                <a:blip r:embed="rId3"/>
                <a:stretch>
                  <a:fillRect t="-6098" b="-1829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153463174"/>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5" name="object 35"/>
          <p:cNvSpPr/>
          <p:nvPr/>
        </p:nvSpPr>
        <p:spPr>
          <a:xfrm>
            <a:off x="963973" y="1492752"/>
            <a:ext cx="2499185" cy="2600929"/>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963973" y="4010325"/>
            <a:ext cx="3125073" cy="2339044"/>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5261724" y="1561978"/>
            <a:ext cx="2499185" cy="4722516"/>
          </a:xfrm>
          <a:prstGeom prst="rect">
            <a:avLst/>
          </a:prstGeom>
          <a:blipFill>
            <a:blip r:embed="rId4" cstate="print"/>
            <a:stretch>
              <a:fillRect/>
            </a:stretch>
          </a:blipFill>
        </p:spPr>
        <p:txBody>
          <a:bodyPr wrap="square" lIns="0" tIns="0" rIns="0" bIns="0" rtlCol="0"/>
          <a:lstStyle/>
          <a:p>
            <a:endParaRPr/>
          </a:p>
        </p:txBody>
      </p:sp>
      <p:sp>
        <p:nvSpPr>
          <p:cNvPr id="38" name="object 38"/>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45 </a:t>
            </a:r>
            <a:r>
              <a:rPr spc="297" dirty="0"/>
              <a:t>/</a:t>
            </a:r>
            <a:r>
              <a:rPr spc="446" dirty="0"/>
              <a:t> </a:t>
            </a:r>
            <a:r>
              <a:rPr spc="-40" dirty="0"/>
              <a:t>107</a:t>
            </a:r>
          </a:p>
        </p:txBody>
      </p:sp>
      <p:sp>
        <p:nvSpPr>
          <p:cNvPr id="39" name="Rectangle 38"/>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40" name="Rectangle 39"/>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Đĩa mềm </a:t>
                </a:r>
                <a:r>
                  <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3</a:t>
                </a:r>
                <a14:m>
                  <m:oMath xmlns:m="http://schemas.openxmlformats.org/officeDocument/2006/math">
                    <m:f>
                      <m:fPr>
                        <m:ctrlPr>
                          <a:rPr lang="en-US" altLang="ja-JP" sz="2300" i="1" smtClean="0">
                            <a:solidFill>
                              <a:prstClr val="white"/>
                            </a:solidFill>
                            <a:latin typeface="Cambria Math" panose="02040503050406030204" pitchFamily="18" charset="0"/>
                            <a:ea typeface="Tahoma" panose="020B0604030504040204" pitchFamily="34" charset="0"/>
                            <a:cs typeface="Tahoma" panose="020B0604030504040204" pitchFamily="34" charset="0"/>
                          </a:rPr>
                        </m:ctrlPr>
                      </m:fPr>
                      <m:num>
                        <m:r>
                          <a:rPr lang="en-US" altLang="ja-JP" sz="2300" b="0" i="1" smtClean="0">
                            <a:solidFill>
                              <a:prstClr val="white"/>
                            </a:solidFill>
                            <a:latin typeface="Cambria Math"/>
                            <a:ea typeface="Tahoma" panose="020B0604030504040204" pitchFamily="34" charset="0"/>
                            <a:cs typeface="Tahoma" panose="020B0604030504040204" pitchFamily="34" charset="0"/>
                          </a:rPr>
                          <m:t>1</m:t>
                        </m:r>
                      </m:num>
                      <m:den>
                        <m:r>
                          <a:rPr lang="en-US" altLang="ja-JP" sz="2300" b="0" i="1" smtClean="0">
                            <a:solidFill>
                              <a:prstClr val="white"/>
                            </a:solidFill>
                            <a:latin typeface="Cambria Math"/>
                            <a:ea typeface="Tahoma" panose="020B0604030504040204" pitchFamily="34" charset="0"/>
                            <a:cs typeface="Tahoma" panose="020B0604030504040204" pitchFamily="34" charset="0"/>
                          </a:rPr>
                          <m:t>2</m:t>
                        </m:r>
                      </m:den>
                    </m:f>
                  </m:oMath>
                </a14:m>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223420" y="1026499"/>
                <a:ext cx="8686800" cy="497501"/>
              </a:xfrm>
              <a:prstGeom prst="rect">
                <a:avLst/>
              </a:prstGeom>
              <a:blipFill rotWithShape="1">
                <a:blip r:embed="rId5"/>
                <a:stretch>
                  <a:fillRect t="-6098" b="-18293"/>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620765086"/>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Nhóm 1">
            <a:extLst>
              <a:ext uri="{FF2B5EF4-FFF2-40B4-BE49-F238E27FC236}">
                <a16:creationId xmlns:a16="http://schemas.microsoft.com/office/drawing/2014/main" id="{FB70DF75-CE85-4770-A00E-F19FEBAA11AA}"/>
              </a:ext>
            </a:extLst>
          </p:cNvPr>
          <p:cNvGrpSpPr/>
          <p:nvPr/>
        </p:nvGrpSpPr>
        <p:grpSpPr>
          <a:xfrm>
            <a:off x="323895" y="1572670"/>
            <a:ext cx="7962988" cy="2512179"/>
            <a:chOff x="190412" y="1833688"/>
            <a:chExt cx="8760607" cy="2888291"/>
          </a:xfrm>
        </p:grpSpPr>
        <p:sp>
          <p:nvSpPr>
            <p:cNvPr id="33" name="object 33"/>
            <p:cNvSpPr/>
            <p:nvPr/>
          </p:nvSpPr>
          <p:spPr>
            <a:xfrm>
              <a:off x="190412" y="1833688"/>
              <a:ext cx="2856216" cy="2888291"/>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2901130" y="2187891"/>
              <a:ext cx="5851799" cy="2179961"/>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3906705" y="1878459"/>
              <a:ext cx="751924" cy="346048"/>
            </a:xfrm>
            <a:prstGeom prst="rect">
              <a:avLst/>
            </a:prstGeom>
          </p:spPr>
          <p:txBody>
            <a:bodyPr vert="horz" wrap="square" lIns="0" tIns="22661" rIns="0" bIns="0" rtlCol="0">
              <a:spAutoFit/>
            </a:bodyPr>
            <a:lstStyle/>
            <a:p>
              <a:pPr marL="25179">
                <a:spcBef>
                  <a:spcPts val="178"/>
                </a:spcBef>
              </a:pPr>
              <a:r>
                <a:rPr sz="2100" spc="-139" dirty="0">
                  <a:latin typeface="Arial"/>
                  <a:cs typeface="Arial"/>
                </a:rPr>
                <a:t>M</a:t>
              </a:r>
              <a:r>
                <a:rPr lang="en-US" sz="2100" spc="-139" dirty="0">
                  <a:latin typeface="Arial"/>
                  <a:cs typeface="Arial"/>
                </a:rPr>
                <a:t>ặ</a:t>
              </a:r>
              <a:r>
                <a:rPr sz="2100" spc="-139" dirty="0">
                  <a:latin typeface="Arial"/>
                  <a:cs typeface="Arial"/>
                </a:rPr>
                <a:t>t</a:t>
              </a:r>
              <a:r>
                <a:rPr sz="2100" spc="-40" dirty="0">
                  <a:latin typeface="Arial"/>
                  <a:cs typeface="Arial"/>
                </a:rPr>
                <a:t> </a:t>
              </a:r>
              <a:r>
                <a:rPr sz="2100" spc="-268" dirty="0">
                  <a:latin typeface="Arial"/>
                  <a:cs typeface="Arial"/>
                </a:rPr>
                <a:t>0</a:t>
              </a:r>
              <a:endParaRPr sz="2100" dirty="0">
                <a:latin typeface="Arial"/>
                <a:cs typeface="Arial"/>
              </a:endParaRPr>
            </a:p>
          </p:txBody>
        </p:sp>
        <p:sp>
          <p:nvSpPr>
            <p:cNvPr id="36" name="object 36"/>
            <p:cNvSpPr txBox="1"/>
            <p:nvPr/>
          </p:nvSpPr>
          <p:spPr>
            <a:xfrm>
              <a:off x="2589364" y="1897386"/>
              <a:ext cx="644866" cy="346048"/>
            </a:xfrm>
            <a:prstGeom prst="rect">
              <a:avLst/>
            </a:prstGeom>
          </p:spPr>
          <p:txBody>
            <a:bodyPr vert="horz" wrap="square" lIns="0" tIns="22661" rIns="0" bIns="0" rtlCol="0">
              <a:spAutoFit/>
            </a:bodyPr>
            <a:lstStyle/>
            <a:p>
              <a:pPr marL="25179">
                <a:spcBef>
                  <a:spcPts val="178"/>
                </a:spcBef>
              </a:pPr>
              <a:r>
                <a:rPr sz="2100" spc="-139" dirty="0">
                  <a:latin typeface="Arial"/>
                  <a:cs typeface="Arial"/>
                </a:rPr>
                <a:t>Rãnh</a:t>
              </a:r>
              <a:endParaRPr sz="2100">
                <a:latin typeface="Arial"/>
                <a:cs typeface="Arial"/>
              </a:endParaRPr>
            </a:p>
          </p:txBody>
        </p:sp>
        <p:sp>
          <p:nvSpPr>
            <p:cNvPr id="37" name="object 37"/>
            <p:cNvSpPr txBox="1"/>
            <p:nvPr/>
          </p:nvSpPr>
          <p:spPr>
            <a:xfrm>
              <a:off x="8181462" y="2045140"/>
              <a:ext cx="769557" cy="346048"/>
            </a:xfrm>
            <a:prstGeom prst="rect">
              <a:avLst/>
            </a:prstGeom>
          </p:spPr>
          <p:txBody>
            <a:bodyPr vert="horz" wrap="square" lIns="0" tIns="22661" rIns="0" bIns="0" rtlCol="0">
              <a:spAutoFit/>
            </a:bodyPr>
            <a:lstStyle/>
            <a:p>
              <a:pPr marL="25179">
                <a:spcBef>
                  <a:spcPts val="178"/>
                </a:spcBef>
              </a:pPr>
              <a:r>
                <a:rPr sz="2100" spc="-119" dirty="0">
                  <a:latin typeface="Arial"/>
                  <a:cs typeface="Arial"/>
                </a:rPr>
                <a:t>Sector</a:t>
              </a:r>
              <a:endParaRPr sz="2100">
                <a:latin typeface="Arial"/>
                <a:cs typeface="Arial"/>
              </a:endParaRPr>
            </a:p>
          </p:txBody>
        </p:sp>
      </p:grpSp>
      <p:sp>
        <p:nvSpPr>
          <p:cNvPr id="38" name="object 38"/>
          <p:cNvSpPr/>
          <p:nvPr/>
        </p:nvSpPr>
        <p:spPr>
          <a:xfrm>
            <a:off x="992766" y="4929908"/>
            <a:ext cx="133482" cy="133359"/>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568309" y="5285643"/>
            <a:ext cx="107536" cy="107437"/>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992766" y="5560592"/>
            <a:ext cx="133482" cy="133359"/>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1568309" y="5916327"/>
            <a:ext cx="107536" cy="107437"/>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992766" y="6191276"/>
            <a:ext cx="133482" cy="133359"/>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1568309" y="6547012"/>
            <a:ext cx="107536" cy="107437"/>
          </a:xfrm>
          <a:prstGeom prst="rect">
            <a:avLst/>
          </a:prstGeom>
          <a:blipFill>
            <a:blip r:embed="rId6" cstate="print"/>
            <a:stretch>
              <a:fillRect/>
            </a:stretch>
          </a:blipFill>
        </p:spPr>
        <p:txBody>
          <a:bodyPr wrap="square" lIns="0" tIns="0" rIns="0" bIns="0" rtlCol="0"/>
          <a:lstStyle/>
          <a:p>
            <a:endParaRPr/>
          </a:p>
        </p:txBody>
      </p:sp>
      <p:sp>
        <p:nvSpPr>
          <p:cNvPr id="46" name="Rectangle 45"/>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46"/>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vật lý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p:cNvSpPr/>
          <p:nvPr/>
        </p:nvSpPr>
        <p:spPr>
          <a:xfrm>
            <a:off x="1178846" y="4335777"/>
            <a:ext cx="6972388" cy="1938992"/>
          </a:xfrm>
          <a:prstGeom prst="rect">
            <a:avLst/>
          </a:prstGeom>
        </p:spPr>
        <p:txBody>
          <a:bodyPr wrap="square">
            <a:spAutoFit/>
          </a:bodyPr>
          <a:lstStyle/>
          <a:p>
            <a:pPr marL="342900" indent="-342900">
              <a:buFont typeface="Arial" panose="020B0604020202020204" pitchFamily="34" charset="0"/>
              <a:buChar char="•"/>
            </a:pPr>
            <a:r>
              <a:rPr lang="vi-VN" altLang="ja-JP" sz="2000" dirty="0"/>
              <a:t>Rãnh đĩa (Track): Các vòng tròn đồng tâm </a:t>
            </a:r>
            <a:endParaRPr lang="en-US" altLang="ja-JP" sz="2000" dirty="0"/>
          </a:p>
          <a:p>
            <a:pPr marL="800100" lvl="1" indent="-342900">
              <a:buFont typeface="Arial" panose="020B0604020202020204" pitchFamily="34" charset="0"/>
              <a:buChar char="•"/>
            </a:pPr>
            <a:r>
              <a:rPr lang="vi-VN" altLang="ja-JP" sz="2000" dirty="0"/>
              <a:t>Được đánh số 0, 1,. . . từ ngoài vào trong</a:t>
            </a:r>
          </a:p>
          <a:p>
            <a:pPr marL="342900" indent="-342900">
              <a:buFont typeface="Arial" panose="020B0604020202020204" pitchFamily="34" charset="0"/>
              <a:buChar char="•"/>
            </a:pPr>
            <a:r>
              <a:rPr lang="vi-VN" altLang="ja-JP" sz="2000" dirty="0"/>
              <a:t>Mặt đĩa. Mỗi mặt đĩa được đọc bởi một đầu đọc (Header) </a:t>
            </a:r>
            <a:endParaRPr lang="en-US" altLang="ja-JP" sz="2000" dirty="0"/>
          </a:p>
          <a:p>
            <a:pPr marL="800100" lvl="1" indent="-342900">
              <a:buFont typeface="Arial" panose="020B0604020202020204" pitchFamily="34" charset="0"/>
              <a:buChar char="•"/>
            </a:pPr>
            <a:r>
              <a:rPr lang="vi-VN" altLang="ja-JP" sz="2000" dirty="0"/>
              <a:t>Các đầu từ được đánh số 0, 1</a:t>
            </a:r>
          </a:p>
          <a:p>
            <a:pPr marL="342900" indent="-342900">
              <a:buFont typeface="Arial" panose="020B0604020202020204" pitchFamily="34" charset="0"/>
              <a:buChar char="•"/>
            </a:pPr>
            <a:r>
              <a:rPr lang="vi-VN" altLang="ja-JP" sz="2000" dirty="0"/>
              <a:t>Cung từ (Sector) </a:t>
            </a:r>
            <a:endParaRPr lang="en-US" altLang="ja-JP" sz="2000" dirty="0"/>
          </a:p>
          <a:p>
            <a:pPr marL="800100" lvl="1" indent="-342900">
              <a:buFont typeface="Arial" panose="020B0604020202020204" pitchFamily="34" charset="0"/>
              <a:buChar char="•"/>
            </a:pPr>
            <a:r>
              <a:rPr lang="vi-VN" altLang="ja-JP" sz="2000" dirty="0"/>
              <a:t>Được đánh số 1, 2,. . .</a:t>
            </a:r>
            <a:endParaRPr lang="ja-JP" altLang="en-US" sz="2000" dirty="0"/>
          </a:p>
        </p:txBody>
      </p:sp>
    </p:spTree>
    <p:extLst>
      <p:ext uri="{BB962C8B-B14F-4D97-AF65-F5344CB8AC3E}">
        <p14:creationId xmlns:p14="http://schemas.microsoft.com/office/powerpoint/2010/main" val="4191064166"/>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714013" y="3807566"/>
            <a:ext cx="6885055" cy="1742250"/>
          </a:xfrm>
          <a:prstGeom prst="rect">
            <a:avLst/>
          </a:prstGeom>
          <a:blipFill>
            <a:blip r:embed="rId5"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a:t>Sector đơn vị thông tin hệ thống dùng làm việc với đĩa </a:t>
            </a:r>
            <a:endParaRPr lang="en-US" altLang="ja-JP" sz="2000" dirty="0"/>
          </a:p>
          <a:p>
            <a:pPr marL="342900" indent="-342900">
              <a:buFont typeface="Arial" panose="020B0604020202020204" pitchFamily="34" charset="0"/>
              <a:buChar char="•"/>
            </a:pPr>
            <a:r>
              <a:rPr lang="vi-VN" altLang="ja-JP" sz="2000" dirty="0"/>
              <a:t>Sector xác định qua tọa độ 3 chiều: Header, Track, Sector </a:t>
            </a:r>
            <a:endParaRPr lang="en-US" altLang="ja-JP" sz="2000" dirty="0"/>
          </a:p>
          <a:p>
            <a:pPr marL="800100" lvl="1" indent="-342900">
              <a:buFont typeface="Arial" panose="020B0604020202020204" pitchFamily="34" charset="0"/>
              <a:buChar char="•"/>
            </a:pPr>
            <a:r>
              <a:rPr lang="vi-VN" altLang="ja-JP" sz="2000" dirty="0"/>
              <a:t>Ví dụ: Boot Sector của đĩa mềm: Sector &lt;0, 0, 1&gt;</a:t>
            </a:r>
          </a:p>
          <a:p>
            <a:pPr marL="342900" indent="-342900">
              <a:buFont typeface="Arial" panose="020B0604020202020204" pitchFamily="34" charset="0"/>
              <a:buChar char="•"/>
            </a:pPr>
            <a:r>
              <a:rPr lang="vi-VN" altLang="ja-JP" sz="2000" dirty="0"/>
              <a:t>Sector được xác định qua số hiệu sector (tọa độ 1 chiều) </a:t>
            </a:r>
            <a:endParaRPr lang="en-US" altLang="ja-JP" sz="2000" dirty="0"/>
          </a:p>
          <a:p>
            <a:pPr marL="800100" lvl="1" indent="-342900">
              <a:buFont typeface="Arial" panose="020B0604020202020204" pitchFamily="34" charset="0"/>
              <a:buChar char="•"/>
            </a:pPr>
            <a:r>
              <a:rPr lang="vi-VN" altLang="ja-JP" sz="2000" dirty="0"/>
              <a:t>Vị trí tương đối so với sector đầu tiên của đĩa</a:t>
            </a:r>
            <a:endParaRPr lang="ja-JP" altLang="en-US" sz="2000" dirty="0"/>
          </a:p>
        </p:txBody>
      </p:sp>
    </p:spTree>
    <p:extLst>
      <p:ext uri="{BB962C8B-B14F-4D97-AF65-F5344CB8AC3E}">
        <p14:creationId xmlns:p14="http://schemas.microsoft.com/office/powerpoint/2010/main" val="427026467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a:t>Sector đơn vị thông tin hệ thống dùng làm việc với đĩa </a:t>
            </a:r>
            <a:endParaRPr lang="en-US" altLang="ja-JP" sz="2000" dirty="0"/>
          </a:p>
          <a:p>
            <a:pPr marL="342900" indent="-342900">
              <a:buFont typeface="Arial" panose="020B0604020202020204" pitchFamily="34" charset="0"/>
              <a:buChar char="•"/>
            </a:pPr>
            <a:r>
              <a:rPr lang="vi-VN" altLang="ja-JP" sz="2000" dirty="0"/>
              <a:t>Sector xác định qua tọa độ 3 chiều: Header, Track, Sector </a:t>
            </a:r>
            <a:endParaRPr lang="en-US" altLang="ja-JP" sz="2000" dirty="0"/>
          </a:p>
          <a:p>
            <a:pPr marL="800100" lvl="1" indent="-342900">
              <a:buFont typeface="Arial" panose="020B0604020202020204" pitchFamily="34" charset="0"/>
              <a:buChar char="•"/>
            </a:pPr>
            <a:r>
              <a:rPr lang="vi-VN" altLang="ja-JP" sz="2000" dirty="0"/>
              <a:t>Ví dụ: Boot Sector của đĩa mềm: Sector &lt;0, 0, 1&gt;</a:t>
            </a:r>
          </a:p>
          <a:p>
            <a:pPr marL="342900" indent="-342900">
              <a:buFont typeface="Arial" panose="020B0604020202020204" pitchFamily="34" charset="0"/>
              <a:buChar char="•"/>
            </a:pPr>
            <a:r>
              <a:rPr lang="vi-VN" altLang="ja-JP" sz="2000" dirty="0"/>
              <a:t>Sector được xác định qua số hiệu sector (tọa độ 1 chiều) </a:t>
            </a:r>
            <a:endParaRPr lang="en-US" altLang="ja-JP" sz="2000" dirty="0"/>
          </a:p>
          <a:p>
            <a:pPr marL="800100" lvl="1" indent="-342900">
              <a:buFont typeface="Arial" panose="020B0604020202020204" pitchFamily="34" charset="0"/>
              <a:buChar char="•"/>
            </a:pPr>
            <a:r>
              <a:rPr lang="vi-VN" altLang="ja-JP" sz="2000" dirty="0"/>
              <a:t>Vị trí tương đối so với sector đầu tiên của đĩa</a:t>
            </a:r>
            <a:endParaRPr lang="ja-JP" altLang="en-US" sz="2000" dirty="0"/>
          </a:p>
        </p:txBody>
      </p:sp>
      <p:sp>
        <p:nvSpPr>
          <p:cNvPr id="12"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1 &gt;→ #0</a:t>
            </a:r>
            <a:endParaRPr lang="ja-JP"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1619283"/>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28502"/>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568309" y="1784237"/>
            <a:ext cx="107536" cy="107437"/>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568309" y="2085108"/>
            <a:ext cx="107536" cy="10743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568309" y="2408957"/>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2117931" y="2684761"/>
            <a:ext cx="107536" cy="107437"/>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2117931" y="2960567"/>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992766" y="3275633"/>
            <a:ext cx="133482" cy="13335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992766" y="3627870"/>
            <a:ext cx="133482" cy="133359"/>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1568309" y="3983603"/>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2117931" y="4259409"/>
            <a:ext cx="107536" cy="107437"/>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568309" y="4576991"/>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2117931" y="4852795"/>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2117931" y="5128601"/>
            <a:ext cx="107536" cy="107437"/>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992766" y="5443667"/>
            <a:ext cx="133482" cy="133359"/>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992766" y="5784653"/>
            <a:ext cx="133482" cy="133359"/>
          </a:xfrm>
          <a:prstGeom prst="rect">
            <a:avLst/>
          </a:prstGeom>
          <a:blipFill>
            <a:blip r:embed="rId2"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rPr>
              <a:t>Các thuộc </a:t>
            </a:r>
            <a:r>
              <a:rPr lang="en-US" altLang="ja-JP" sz="2300" dirty="0" err="1">
                <a:solidFill>
                  <a:prstClr val="white"/>
                </a:solidFill>
              </a:rPr>
              <a:t>tính</a:t>
            </a:r>
            <a:r>
              <a:rPr lang="en-US" altLang="ja-JP" sz="2300" dirty="0">
                <a:solidFill>
                  <a:prstClr val="white"/>
                </a:solidFill>
              </a:rPr>
              <a:t> file							I</a:t>
            </a:r>
          </a:p>
        </p:txBody>
      </p:sp>
      <p:sp>
        <p:nvSpPr>
          <p:cNvPr id="52" name="Rectangle 51"/>
          <p:cNvSpPr/>
          <p:nvPr/>
        </p:nvSpPr>
        <p:spPr>
          <a:xfrm>
            <a:off x="228600" y="1428502"/>
            <a:ext cx="8681620" cy="3416320"/>
          </a:xfrm>
          <a:prstGeom prst="rect">
            <a:avLst/>
          </a:prstGeom>
        </p:spPr>
        <p:txBody>
          <a:bodyPr wrap="square">
            <a:spAutoFit/>
          </a:bodyPr>
          <a:lstStyle/>
          <a:p>
            <a:pPr marL="342900" indent="-342900">
              <a:buFont typeface="Arial" panose="020B0604020202020204" pitchFamily="34" charset="0"/>
              <a:buChar char="•"/>
            </a:pPr>
            <a:r>
              <a:rPr lang="vi-VN" altLang="ja-JP" sz="2400" dirty="0">
                <a:solidFill>
                  <a:srgbClr val="135019"/>
                </a:solidFill>
              </a:rPr>
              <a:t>Tên file (Name)</a:t>
            </a:r>
            <a:r>
              <a:rPr lang="vi-VN" altLang="ja-JP" sz="2400" dirty="0"/>
              <a:t>: Chuỗi ký tự (hello.c) </a:t>
            </a:r>
            <a:endParaRPr lang="en-US" altLang="ja-JP" sz="2400" dirty="0"/>
          </a:p>
          <a:p>
            <a:pPr marL="800100" lvl="1" indent="-342900">
              <a:buFont typeface="Arial" panose="020B0604020202020204" pitchFamily="34" charset="0"/>
              <a:buChar char="•"/>
            </a:pPr>
            <a:r>
              <a:rPr lang="vi-VN" altLang="ja-JP" sz="2400" dirty="0"/>
              <a:t>Thông tin lưu dưới dạng </a:t>
            </a:r>
            <a:r>
              <a:rPr lang="vi-VN" altLang="ja-JP" sz="2400" dirty="0">
                <a:solidFill>
                  <a:srgbClr val="7030A0"/>
                </a:solidFill>
              </a:rPr>
              <a:t>người dùng có thể đọc được </a:t>
            </a:r>
            <a:endParaRPr lang="en-US" altLang="ja-JP" sz="2400" dirty="0">
              <a:solidFill>
                <a:srgbClr val="7030A0"/>
              </a:solidFill>
            </a:endParaRPr>
          </a:p>
          <a:p>
            <a:pPr marL="800100" lvl="1" indent="-342900">
              <a:buFont typeface="Arial" panose="020B0604020202020204" pitchFamily="34" charset="0"/>
              <a:buChar char="•"/>
            </a:pPr>
            <a:r>
              <a:rPr lang="vi-VN" altLang="ja-JP" sz="2400" dirty="0"/>
              <a:t>Có thể </a:t>
            </a:r>
            <a:r>
              <a:rPr lang="vi-VN" altLang="ja-JP" sz="2400" dirty="0">
                <a:solidFill>
                  <a:srgbClr val="0000FF"/>
                </a:solidFill>
              </a:rPr>
              <a:t>phân biệt</a:t>
            </a:r>
            <a:r>
              <a:rPr lang="vi-VN" altLang="ja-JP" sz="2400" dirty="0"/>
              <a:t> chữ hoa/chữ thường </a:t>
            </a:r>
            <a:endParaRPr lang="en-US" altLang="ja-JP" sz="2400" dirty="0"/>
          </a:p>
          <a:p>
            <a:pPr marL="800100" lvl="1" indent="-342900">
              <a:buFont typeface="Arial" panose="020B0604020202020204" pitchFamily="34" charset="0"/>
              <a:buChar char="•"/>
            </a:pPr>
            <a:r>
              <a:rPr lang="vi-VN" altLang="ja-JP" sz="2400" dirty="0"/>
              <a:t>Đảm bảo </a:t>
            </a:r>
            <a:r>
              <a:rPr lang="vi-VN" altLang="ja-JP" sz="2400" dirty="0">
                <a:solidFill>
                  <a:srgbClr val="7030A0"/>
                </a:solidFill>
              </a:rPr>
              <a:t>tính độc lập </a:t>
            </a:r>
            <a:r>
              <a:rPr lang="vi-VN" altLang="ja-JP" sz="2400" dirty="0"/>
              <a:t>của file với </a:t>
            </a:r>
            <a:r>
              <a:rPr lang="en-US" altLang="ja-JP" sz="2400" dirty="0"/>
              <a:t>TT</a:t>
            </a:r>
            <a:r>
              <a:rPr lang="vi-VN" altLang="ja-JP" sz="2400" dirty="0"/>
              <a:t>, người dùng... </a:t>
            </a:r>
            <a:endParaRPr lang="en-US" altLang="ja-JP" sz="2400" dirty="0"/>
          </a:p>
          <a:p>
            <a:pPr marL="1257300" lvl="2" indent="-342900">
              <a:buFont typeface="Arial" panose="020B0604020202020204" pitchFamily="34" charset="0"/>
              <a:buChar char="•"/>
            </a:pPr>
            <a:r>
              <a:rPr lang="vi-VN" altLang="ja-JP" sz="2400" dirty="0"/>
              <a:t>A tạo file hello.c bằng notepad trên hệ Windows </a:t>
            </a:r>
            <a:endParaRPr lang="en-US" altLang="ja-JP" sz="2400" dirty="0"/>
          </a:p>
          <a:p>
            <a:pPr marL="1257300" lvl="2" indent="-342900">
              <a:buFont typeface="Arial" panose="020B0604020202020204" pitchFamily="34" charset="0"/>
              <a:buChar char="•"/>
            </a:pPr>
            <a:r>
              <a:rPr lang="vi-VN" altLang="ja-JP" sz="2400" dirty="0"/>
              <a:t>B dùng emacs trên linux sửa lại file bởi xác định tên hello.c</a:t>
            </a:r>
          </a:p>
          <a:p>
            <a:pPr marL="342900" indent="-342900">
              <a:buFont typeface="Arial" panose="020B0604020202020204" pitchFamily="34" charset="0"/>
              <a:buChar char="•"/>
            </a:pPr>
            <a:endParaRPr lang="en-US" altLang="ja-JP" sz="2400" dirty="0">
              <a:solidFill>
                <a:srgbClr val="135019"/>
              </a:solidFill>
            </a:endParaRPr>
          </a:p>
          <a:p>
            <a:pPr marL="342900" indent="-342900">
              <a:buFont typeface="Arial" panose="020B0604020202020204" pitchFamily="34" charset="0"/>
              <a:buChar char="•"/>
            </a:pPr>
            <a:r>
              <a:rPr lang="vi-VN" altLang="ja-JP" sz="2400" dirty="0" err="1">
                <a:solidFill>
                  <a:srgbClr val="135019"/>
                </a:solidFill>
              </a:rPr>
              <a:t>Định</a:t>
            </a:r>
            <a:r>
              <a:rPr lang="vi-VN" altLang="ja-JP" sz="2400" dirty="0">
                <a:solidFill>
                  <a:srgbClr val="135019"/>
                </a:solidFill>
              </a:rPr>
              <a:t> danh (Identifier)</a:t>
            </a:r>
            <a:r>
              <a:rPr lang="vi-VN" altLang="ja-JP" sz="2400" dirty="0"/>
              <a:t>: Thẻ xác định duy </a:t>
            </a:r>
            <a:r>
              <a:rPr lang="vi-VN" altLang="ja-JP" sz="2400" dirty="0" err="1"/>
              <a:t>nhất</a:t>
            </a:r>
            <a:r>
              <a:rPr lang="vi-VN" altLang="ja-JP" sz="2400" dirty="0"/>
              <a:t> </a:t>
            </a:r>
            <a:r>
              <a:rPr lang="en-US" altLang="ja-JP" sz="2400" dirty="0"/>
              <a:t>1</a:t>
            </a:r>
            <a:r>
              <a:rPr lang="vi-VN" altLang="ja-JP" sz="2400" dirty="0"/>
              <a:t> </a:t>
            </a:r>
            <a:r>
              <a:rPr lang="vi-VN" altLang="ja-JP" sz="2400" dirty="0" err="1"/>
              <a:t>file</a:t>
            </a:r>
            <a:r>
              <a:rPr lang="vi-VN" altLang="ja-JP" sz="2400" dirty="0"/>
              <a:t> </a:t>
            </a:r>
            <a:endParaRPr lang="en-US" altLang="ja-JP" sz="2400" dirty="0"/>
          </a:p>
        </p:txBody>
      </p:sp>
    </p:spTree>
    <p:extLst>
      <p:ext uri="{BB962C8B-B14F-4D97-AF65-F5344CB8AC3E}">
        <p14:creationId xmlns:p14="http://schemas.microsoft.com/office/powerpoint/2010/main" val="4992972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2 &gt;→ #1</a:t>
            </a:r>
            <a:endParaRPr lang="ja-JP" altLang="en-US" sz="2000" dirty="0">
              <a:latin typeface="Tahoma" panose="020B0604030504040204" pitchFamily="34" charset="0"/>
              <a:cs typeface="Tahoma" panose="020B0604030504040204" pitchFamily="34" charset="0"/>
            </a:endParaRPr>
          </a:p>
        </p:txBody>
      </p:sp>
      <p:sp>
        <p:nvSpPr>
          <p:cNvPr id="13"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751192"/>
      </p:ext>
    </p:extLst>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3 &gt;→ #2</a:t>
            </a:r>
            <a:endParaRPr lang="ja-JP" altLang="en-US" sz="2000" dirty="0">
              <a:latin typeface="Tahoma" panose="020B0604030504040204" pitchFamily="34" charset="0"/>
              <a:cs typeface="Tahoma" panose="020B0604030504040204" pitchFamily="34" charset="0"/>
            </a:endParaRPr>
          </a:p>
        </p:txBody>
      </p:sp>
      <p:sp>
        <p:nvSpPr>
          <p:cNvPr id="12"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886215"/>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4 &gt;→ #3</a:t>
            </a:r>
            <a:endParaRPr lang="ja-JP" altLang="en-US" sz="2000" dirty="0">
              <a:latin typeface="Tahoma" panose="020B0604030504040204" pitchFamily="34" charset="0"/>
              <a:cs typeface="Tahoma" panose="020B0604030504040204" pitchFamily="34" charset="0"/>
            </a:endParaRPr>
          </a:p>
        </p:txBody>
      </p:sp>
      <p:sp>
        <p:nvSpPr>
          <p:cNvPr id="12" name="object 38"/>
          <p:cNvSpPr/>
          <p:nvPr/>
        </p:nvSpPr>
        <p:spPr>
          <a:xfrm>
            <a:off x="714013" y="3807566"/>
            <a:ext cx="6885055" cy="1742250"/>
          </a:xfrm>
          <a:prstGeom prst="rect">
            <a:avLst/>
          </a:prstGeom>
          <a:blipFill>
            <a:blip r:embed="rId5" cstate="print"/>
            <a:stretch>
              <a:fillRect/>
            </a:stretch>
          </a:blipFill>
        </p:spPr>
        <p:txBody>
          <a:bodyPr wrap="square" lIns="0" tIns="0" rIns="0" bIns="0" rtlCol="0"/>
          <a:lstStyle/>
          <a:p>
            <a:endParaRPr/>
          </a:p>
        </p:txBody>
      </p:sp>
      <p:sp>
        <p:nvSpPr>
          <p:cNvPr id="14" name="object 40"/>
          <p:cNvSpPr/>
          <p:nvPr/>
        </p:nvSpPr>
        <p:spPr>
          <a:xfrm>
            <a:off x="1596832" y="3608590"/>
            <a:ext cx="4273498" cy="1516310"/>
          </a:xfrm>
          <a:custGeom>
            <a:avLst/>
            <a:gdLst/>
            <a:ahLst/>
            <a:cxnLst/>
            <a:rect l="l" t="t" r="r" b="b"/>
            <a:pathLst>
              <a:path w="2154555" h="765175">
                <a:moveTo>
                  <a:pt x="2154527" y="0"/>
                </a:moveTo>
                <a:lnTo>
                  <a:pt x="0" y="764856"/>
                </a:lnTo>
              </a:path>
            </a:pathLst>
          </a:custGeom>
          <a:ln w="5060">
            <a:solidFill>
              <a:srgbClr val="CCCC33"/>
            </a:solidFill>
          </a:ln>
        </p:spPr>
        <p:txBody>
          <a:bodyPr wrap="square" lIns="0" tIns="0" rIns="0" bIns="0" rtlCol="0"/>
          <a:lstStyle/>
          <a:p>
            <a:endParaRPr/>
          </a:p>
        </p:txBody>
      </p:sp>
    </p:spTree>
    <p:extLst>
      <p:ext uri="{BB962C8B-B14F-4D97-AF65-F5344CB8AC3E}">
        <p14:creationId xmlns:p14="http://schemas.microsoft.com/office/powerpoint/2010/main" val="265886215"/>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5 &gt;→ #4</a:t>
            </a:r>
            <a:endParaRPr lang="ja-JP" altLang="en-US" sz="2000" dirty="0">
              <a:latin typeface="Tahoma" panose="020B0604030504040204" pitchFamily="34" charset="0"/>
              <a:cs typeface="Tahoma" panose="020B0604030504040204" pitchFamily="34" charset="0"/>
            </a:endParaRPr>
          </a:p>
        </p:txBody>
      </p:sp>
      <p:sp>
        <p:nvSpPr>
          <p:cNvPr id="12" name="object 38"/>
          <p:cNvSpPr/>
          <p:nvPr/>
        </p:nvSpPr>
        <p:spPr>
          <a:xfrm>
            <a:off x="714013" y="3807566"/>
            <a:ext cx="6885055" cy="1742250"/>
          </a:xfrm>
          <a:prstGeom prst="rect">
            <a:avLst/>
          </a:prstGeom>
          <a:blipFill>
            <a:blip r:embed="rId5" cstate="print"/>
            <a:stretch>
              <a:fillRect/>
            </a:stretch>
          </a:blipFill>
        </p:spPr>
        <p:txBody>
          <a:bodyPr wrap="square" lIns="0" tIns="0" rIns="0" bIns="0" rtlCol="0"/>
          <a:lstStyle/>
          <a:p>
            <a:endParaRPr/>
          </a:p>
        </p:txBody>
      </p:sp>
      <p:sp>
        <p:nvSpPr>
          <p:cNvPr id="14" name="object 40"/>
          <p:cNvSpPr/>
          <p:nvPr/>
        </p:nvSpPr>
        <p:spPr>
          <a:xfrm>
            <a:off x="1597369" y="3608589"/>
            <a:ext cx="4273498" cy="619108"/>
          </a:xfrm>
          <a:custGeom>
            <a:avLst/>
            <a:gdLst/>
            <a:ahLst/>
            <a:cxnLst/>
            <a:rect l="l" t="t" r="r" b="b"/>
            <a:pathLst>
              <a:path w="2154555" h="312419">
                <a:moveTo>
                  <a:pt x="2154256" y="0"/>
                </a:moveTo>
                <a:lnTo>
                  <a:pt x="0" y="312367"/>
                </a:lnTo>
              </a:path>
            </a:pathLst>
          </a:custGeom>
          <a:ln w="5060">
            <a:solidFill>
              <a:srgbClr val="CCCC33"/>
            </a:solidFill>
          </a:ln>
        </p:spPr>
        <p:txBody>
          <a:bodyPr wrap="square" lIns="0" tIns="0" rIns="0" bIns="0" rtlCol="0"/>
          <a:lstStyle/>
          <a:p>
            <a:endParaRPr/>
          </a:p>
        </p:txBody>
      </p:sp>
    </p:spTree>
    <p:extLst>
      <p:ext uri="{BB962C8B-B14F-4D97-AF65-F5344CB8AC3E}">
        <p14:creationId xmlns:p14="http://schemas.microsoft.com/office/powerpoint/2010/main" val="265886215"/>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6 &gt;→ #5</a:t>
            </a:r>
            <a:endParaRPr lang="ja-JP" altLang="en-US" sz="2000" dirty="0">
              <a:latin typeface="Tahoma" panose="020B0604030504040204" pitchFamily="34" charset="0"/>
              <a:cs typeface="Tahoma" panose="020B0604030504040204" pitchFamily="34" charset="0"/>
            </a:endParaRPr>
          </a:p>
        </p:txBody>
      </p:sp>
      <p:sp>
        <p:nvSpPr>
          <p:cNvPr id="14" name="object 40"/>
          <p:cNvSpPr/>
          <p:nvPr/>
        </p:nvSpPr>
        <p:spPr>
          <a:xfrm>
            <a:off x="1597369" y="3608589"/>
            <a:ext cx="4273498" cy="619108"/>
          </a:xfrm>
          <a:custGeom>
            <a:avLst/>
            <a:gdLst/>
            <a:ahLst/>
            <a:cxnLst/>
            <a:rect l="l" t="t" r="r" b="b"/>
            <a:pathLst>
              <a:path w="2154555" h="312419">
                <a:moveTo>
                  <a:pt x="2154256" y="0"/>
                </a:moveTo>
                <a:lnTo>
                  <a:pt x="0" y="312367"/>
                </a:lnTo>
              </a:path>
            </a:pathLst>
          </a:custGeom>
          <a:ln w="5060">
            <a:solidFill>
              <a:srgbClr val="CCCC33"/>
            </a:solidFill>
          </a:ln>
        </p:spPr>
        <p:txBody>
          <a:bodyPr wrap="square" lIns="0" tIns="0" rIns="0" bIns="0" rtlCol="0"/>
          <a:lstStyle/>
          <a:p>
            <a:endParaRPr/>
          </a:p>
        </p:txBody>
      </p:sp>
      <p:sp>
        <p:nvSpPr>
          <p:cNvPr id="13"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7019166"/>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7 &gt;→ #6</a:t>
            </a:r>
            <a:endParaRPr lang="ja-JP" altLang="en-US" sz="2000" dirty="0">
              <a:latin typeface="Tahoma" panose="020B0604030504040204" pitchFamily="34" charset="0"/>
              <a:cs typeface="Tahoma" panose="020B0604030504040204" pitchFamily="34" charset="0"/>
            </a:endParaRPr>
          </a:p>
        </p:txBody>
      </p:sp>
      <p:sp>
        <p:nvSpPr>
          <p:cNvPr id="13"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7019166"/>
      </p:ext>
    </p:extLst>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19800" y="3402158"/>
            <a:ext cx="29070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0, 8 &gt;→ #7</a:t>
            </a:r>
            <a:endParaRPr lang="ja-JP" altLang="en-US" sz="2000" dirty="0">
              <a:latin typeface="Tahoma" panose="020B0604030504040204" pitchFamily="34" charset="0"/>
              <a:cs typeface="Tahoma" panose="020B0604030504040204" pitchFamily="34" charset="0"/>
            </a:endParaRPr>
          </a:p>
        </p:txBody>
      </p:sp>
      <p:sp>
        <p:nvSpPr>
          <p:cNvPr id="13"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7019166"/>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03142" y="5715000"/>
            <a:ext cx="27467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1, 0,1&gt;→ #8</a:t>
            </a:r>
            <a:endParaRPr lang="ja-JP" altLang="en-US" sz="2000" dirty="0">
              <a:latin typeface="Tahoma" panose="020B0604030504040204" pitchFamily="34" charset="0"/>
              <a:cs typeface="Tahoma" panose="020B0604030504040204" pitchFamily="34" charset="0"/>
            </a:endParaRPr>
          </a:p>
        </p:txBody>
      </p:sp>
      <p:sp>
        <p:nvSpPr>
          <p:cNvPr id="12" name="object 39"/>
          <p:cNvSpPr/>
          <p:nvPr/>
        </p:nvSpPr>
        <p:spPr>
          <a:xfrm>
            <a:off x="714013" y="3807566"/>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0341045"/>
      </p:ext>
    </p:extLst>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03142" y="5715000"/>
            <a:ext cx="2746778"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1, 0,2&gt;→ #9</a:t>
            </a:r>
            <a:endParaRPr lang="ja-JP" altLang="en-US" sz="2000" dirty="0">
              <a:latin typeface="Tahoma" panose="020B0604030504040204" pitchFamily="34" charset="0"/>
              <a:cs typeface="Tahoma" panose="020B0604030504040204" pitchFamily="34" charset="0"/>
            </a:endParaRPr>
          </a:p>
        </p:txBody>
      </p:sp>
      <p:sp>
        <p:nvSpPr>
          <p:cNvPr id="13" name="object 39"/>
          <p:cNvSpPr/>
          <p:nvPr/>
        </p:nvSpPr>
        <p:spPr>
          <a:xfrm>
            <a:off x="714013" y="3807566"/>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3908693"/>
      </p:ext>
    </p:extLst>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03142" y="5715000"/>
            <a:ext cx="2886239"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1, 0,3&gt;→ #10</a:t>
            </a:r>
            <a:endParaRPr lang="ja-JP" altLang="en-US" sz="2000" dirty="0">
              <a:latin typeface="Tahoma" panose="020B0604030504040204" pitchFamily="34" charset="0"/>
              <a:cs typeface="Tahoma" panose="020B0604030504040204" pitchFamily="34" charset="0"/>
            </a:endParaRPr>
          </a:p>
        </p:txBody>
      </p:sp>
      <p:sp>
        <p:nvSpPr>
          <p:cNvPr id="13" name="object 39"/>
          <p:cNvSpPr/>
          <p:nvPr/>
        </p:nvSpPr>
        <p:spPr>
          <a:xfrm>
            <a:off x="714013" y="3807566"/>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3908693"/>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992766" y="1428502"/>
            <a:ext cx="133482" cy="133359"/>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1568309" y="1784237"/>
            <a:ext cx="107536" cy="107437"/>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568309" y="2085108"/>
            <a:ext cx="107536" cy="107437"/>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568309" y="2408957"/>
            <a:ext cx="107536" cy="107437"/>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2117931" y="2684761"/>
            <a:ext cx="107536" cy="107437"/>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2117931" y="2960567"/>
            <a:ext cx="107536" cy="107437"/>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992766" y="3275633"/>
            <a:ext cx="133482" cy="13335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992766" y="3627870"/>
            <a:ext cx="133482" cy="133359"/>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1568309" y="3983603"/>
            <a:ext cx="107536" cy="107437"/>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2117931" y="4259409"/>
            <a:ext cx="107536" cy="107437"/>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568309" y="4576991"/>
            <a:ext cx="107536" cy="107437"/>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2117931" y="4852795"/>
            <a:ext cx="107536" cy="107437"/>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2117931" y="5128601"/>
            <a:ext cx="107536" cy="107437"/>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992766" y="5443667"/>
            <a:ext cx="133482" cy="133359"/>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992766" y="5784653"/>
            <a:ext cx="133482" cy="133359"/>
          </a:xfrm>
          <a:prstGeom prst="rect">
            <a:avLst/>
          </a:prstGeom>
          <a:blipFill>
            <a:blip r:embed="rId2" cstate="print"/>
            <a:stretch>
              <a:fillRect/>
            </a:stretch>
          </a:blipFill>
        </p:spPr>
        <p:txBody>
          <a:bodyPr wrap="square" lIns="0" tIns="0" rIns="0" bIns="0" rtlCol="0"/>
          <a:lstStyle/>
          <a:p>
            <a:endParaRPr/>
          </a:p>
        </p:txBody>
      </p:sp>
      <p:sp>
        <p:nvSpPr>
          <p:cNvPr id="50" name="Rectangle 49"/>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pPr marL="342900" indent="-342900">
              <a:buAutoNum type="arabicPeriod"/>
            </a:pPr>
            <a:r>
              <a:rPr lang="vi-VN" altLang="ja-JP" dirty="0">
                <a:solidFill>
                  <a:prstClr val="black"/>
                </a:solidFill>
              </a:rPr>
              <a:t>Hệ thống file </a:t>
            </a:r>
            <a:endParaRPr lang="en-US" altLang="ja-JP" dirty="0">
              <a:solidFill>
                <a:prstClr val="black"/>
              </a:solidFill>
            </a:endParaRPr>
          </a:p>
          <a:p>
            <a:r>
              <a:rPr lang="vi-VN" altLang="ja-JP" dirty="0">
                <a:solidFill>
                  <a:prstClr val="black"/>
                </a:solidFill>
              </a:rPr>
              <a:t>1.1 Khái niệm file</a:t>
            </a:r>
          </a:p>
        </p:txBody>
      </p:sp>
      <p:sp>
        <p:nvSpPr>
          <p:cNvPr id="51" name="Rectangle 50"/>
          <p:cNvSpPr/>
          <p:nvPr/>
        </p:nvSpPr>
        <p:spPr>
          <a:xfrm>
            <a:off x="223420" y="1026499"/>
            <a:ext cx="8686800" cy="3451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300" dirty="0">
                <a:solidFill>
                  <a:prstClr val="white"/>
                </a:solidFill>
              </a:rPr>
              <a:t>Các thuộc </a:t>
            </a:r>
            <a:r>
              <a:rPr lang="en-US" altLang="ja-JP" sz="2300" dirty="0" err="1">
                <a:solidFill>
                  <a:prstClr val="white"/>
                </a:solidFill>
              </a:rPr>
              <a:t>tính</a:t>
            </a:r>
            <a:r>
              <a:rPr lang="en-US" altLang="ja-JP" sz="2300" dirty="0">
                <a:solidFill>
                  <a:prstClr val="white"/>
                </a:solidFill>
              </a:rPr>
              <a:t> file							II</a:t>
            </a:r>
          </a:p>
        </p:txBody>
      </p:sp>
      <p:sp>
        <p:nvSpPr>
          <p:cNvPr id="52" name="Rectangle 51"/>
          <p:cNvSpPr/>
          <p:nvPr/>
        </p:nvSpPr>
        <p:spPr>
          <a:xfrm>
            <a:off x="228600" y="1428502"/>
            <a:ext cx="8915400" cy="4154984"/>
          </a:xfrm>
          <a:prstGeom prst="rect">
            <a:avLst/>
          </a:prstGeom>
        </p:spPr>
        <p:txBody>
          <a:bodyPr wrap="square">
            <a:spAutoFit/>
          </a:bodyPr>
          <a:lstStyle/>
          <a:p>
            <a:pPr marL="342900" indent="-342900">
              <a:buFont typeface="Arial" panose="020B0604020202020204" pitchFamily="34" charset="0"/>
              <a:buChar char="•"/>
            </a:pPr>
            <a:r>
              <a:rPr lang="vi-VN" altLang="ja-JP" sz="2400" dirty="0" err="1">
                <a:solidFill>
                  <a:srgbClr val="135019"/>
                </a:solidFill>
              </a:rPr>
              <a:t>Kiểu</a:t>
            </a:r>
            <a:r>
              <a:rPr lang="vi-VN" altLang="ja-JP" sz="2400" dirty="0">
                <a:solidFill>
                  <a:srgbClr val="135019"/>
                </a:solidFill>
              </a:rPr>
              <a:t> (Type): </a:t>
            </a:r>
            <a:r>
              <a:rPr lang="vi-VN" altLang="ja-JP" sz="2400" dirty="0"/>
              <a:t>Dùng cho hệ thống hỗ trợ nhiều kiểu file </a:t>
            </a:r>
            <a:endParaRPr lang="en-US" altLang="ja-JP" sz="2400" dirty="0"/>
          </a:p>
          <a:p>
            <a:pPr marL="800100" lvl="1" indent="-342900">
              <a:buFont typeface="Arial" panose="020B0604020202020204" pitchFamily="34" charset="0"/>
              <a:buChar char="•"/>
            </a:pPr>
            <a:r>
              <a:rPr lang="vi-VN" altLang="ja-JP" sz="2400" dirty="0"/>
              <a:t>Có thể xác định kiểu file dựa trên một phần của tên file </a:t>
            </a:r>
            <a:endParaRPr lang="en-US" altLang="ja-JP" sz="2400" dirty="0"/>
          </a:p>
          <a:p>
            <a:pPr marL="1257300" lvl="2" indent="-342900">
              <a:buFont typeface="Arial" panose="020B0604020202020204" pitchFamily="34" charset="0"/>
              <a:buChar char="•"/>
            </a:pPr>
            <a:r>
              <a:rPr lang="vi-VN" altLang="ja-JP" sz="2400" dirty="0"/>
              <a:t>Ví dụ: .exe, .com/ .doc, .txt/ .c, .jav, .pas/ .pdf, .jpg,...</a:t>
            </a:r>
          </a:p>
          <a:p>
            <a:pPr marL="800100" lvl="1" indent="-342900">
              <a:buFont typeface="Arial" panose="020B0604020202020204" pitchFamily="34" charset="0"/>
              <a:buChar char="•"/>
            </a:pPr>
            <a:r>
              <a:rPr lang="vi-VN" altLang="ja-JP" sz="2400" dirty="0"/>
              <a:t>Dựa trên kiểu, HĐH sẽ thao tác trên tập tin phù hợp </a:t>
            </a:r>
            <a:endParaRPr lang="en-US" altLang="ja-JP" sz="2400" dirty="0"/>
          </a:p>
          <a:p>
            <a:pPr marL="1257300" lvl="2" indent="-342900">
              <a:buFont typeface="Arial" panose="020B0604020202020204" pitchFamily="34" charset="0"/>
              <a:buChar char="•"/>
            </a:pPr>
            <a:r>
              <a:rPr lang="vi-VN" altLang="ja-JP" sz="2400" dirty="0"/>
              <a:t>Thực hiện file thực thi mà file nguồn đã sửa ⇒ Dịch lại </a:t>
            </a:r>
            <a:endParaRPr lang="en-US" altLang="ja-JP" sz="2400" dirty="0"/>
          </a:p>
          <a:p>
            <a:pPr marL="1257300" lvl="2" indent="-342900">
              <a:buFont typeface="Arial" panose="020B0604020202020204" pitchFamily="34" charset="0"/>
              <a:buChar char="•"/>
            </a:pPr>
            <a:r>
              <a:rPr lang="vi-VN" altLang="ja-JP" sz="2400" dirty="0"/>
              <a:t>Nháy đúp </a:t>
            </a:r>
            <a:r>
              <a:rPr lang="vi-VN" altLang="ja-JP" sz="2400" dirty="0" err="1"/>
              <a:t>vào</a:t>
            </a:r>
            <a:r>
              <a:rPr lang="vi-VN" altLang="ja-JP" sz="2400" dirty="0"/>
              <a:t> </a:t>
            </a:r>
            <a:r>
              <a:rPr lang="en-US" altLang="ja-JP" sz="2400" dirty="0"/>
              <a:t>1</a:t>
            </a:r>
            <a:r>
              <a:rPr lang="vi-VN" altLang="ja-JP" sz="2400" dirty="0"/>
              <a:t> file văn bản (*.doc)⇒ Gọi word processor</a:t>
            </a:r>
          </a:p>
          <a:p>
            <a:pPr marL="342900" indent="-342900">
              <a:buFont typeface="Arial" panose="020B0604020202020204" pitchFamily="34" charset="0"/>
              <a:buChar char="•"/>
            </a:pPr>
            <a:r>
              <a:rPr lang="vi-VN" altLang="ja-JP" sz="2400" dirty="0">
                <a:solidFill>
                  <a:srgbClr val="135019"/>
                </a:solidFill>
              </a:rPr>
              <a:t>Vị trí (Position): </a:t>
            </a:r>
            <a:r>
              <a:rPr lang="vi-VN" altLang="ja-JP" sz="2400" dirty="0"/>
              <a:t>Trỏ tới thiết bị và vị trí của file trên đó </a:t>
            </a:r>
            <a:endParaRPr lang="en-US" altLang="ja-JP" sz="2400" dirty="0"/>
          </a:p>
          <a:p>
            <a:pPr marL="342900" indent="-342900">
              <a:buFont typeface="Arial" panose="020B0604020202020204" pitchFamily="34" charset="0"/>
              <a:buChar char="•"/>
            </a:pPr>
            <a:r>
              <a:rPr lang="vi-VN" altLang="ja-JP" sz="2400" dirty="0">
                <a:solidFill>
                  <a:srgbClr val="135019"/>
                </a:solidFill>
              </a:rPr>
              <a:t>Kích thước (Size): </a:t>
            </a:r>
            <a:r>
              <a:rPr lang="vi-VN" altLang="ja-JP" sz="2400" dirty="0"/>
              <a:t>Kích thước hiện thời/ tối đa của file </a:t>
            </a:r>
            <a:endParaRPr lang="en-US" altLang="ja-JP" sz="2400" dirty="0"/>
          </a:p>
          <a:p>
            <a:pPr marL="342900" indent="-342900">
              <a:buFont typeface="Arial" panose="020B0604020202020204" pitchFamily="34" charset="0"/>
              <a:buChar char="•"/>
            </a:pPr>
            <a:r>
              <a:rPr lang="vi-VN" altLang="ja-JP" sz="2400" dirty="0">
                <a:solidFill>
                  <a:srgbClr val="135019"/>
                </a:solidFill>
              </a:rPr>
              <a:t>Bảo vệ (Protection): </a:t>
            </a:r>
            <a:r>
              <a:rPr lang="vi-VN" altLang="ja-JP" sz="2400" dirty="0"/>
              <a:t>Điều khiển truy nhập: Ai có thể đọc/ghi.. </a:t>
            </a:r>
            <a:endParaRPr lang="en-US" altLang="ja-JP" sz="2400" dirty="0"/>
          </a:p>
          <a:p>
            <a:pPr marL="342900" indent="-342900">
              <a:buFont typeface="Arial" panose="020B0604020202020204" pitchFamily="34" charset="0"/>
              <a:buChar char="•"/>
            </a:pPr>
            <a:r>
              <a:rPr lang="vi-VN" altLang="ja-JP" sz="2400" dirty="0">
                <a:solidFill>
                  <a:srgbClr val="135019"/>
                </a:solidFill>
              </a:rPr>
              <a:t>Thời gian (Time): </a:t>
            </a:r>
            <a:r>
              <a:rPr lang="vi-VN" altLang="ja-JP" sz="2400" dirty="0"/>
              <a:t>Thời điểm tạo, sửa đổi, sử dụng cuối ...</a:t>
            </a:r>
            <a:endParaRPr lang="ja-JP" altLang="en-US" sz="2400" dirty="0"/>
          </a:p>
        </p:txBody>
      </p:sp>
    </p:spTree>
    <p:extLst>
      <p:ext uri="{BB962C8B-B14F-4D97-AF65-F5344CB8AC3E}">
        <p14:creationId xmlns:p14="http://schemas.microsoft.com/office/powerpoint/2010/main" val="5273633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6003142" y="5715000"/>
            <a:ext cx="2886239"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1, 0,8&gt;→ #15</a:t>
            </a:r>
            <a:endParaRPr lang="ja-JP" altLang="en-US" sz="2000" dirty="0">
              <a:latin typeface="Tahoma" panose="020B0604030504040204" pitchFamily="34" charset="0"/>
              <a:cs typeface="Tahoma" panose="020B0604030504040204" pitchFamily="34" charset="0"/>
            </a:endParaRPr>
          </a:p>
        </p:txBody>
      </p:sp>
      <p:sp>
        <p:nvSpPr>
          <p:cNvPr id="12" name="object 39"/>
          <p:cNvSpPr/>
          <p:nvPr/>
        </p:nvSpPr>
        <p:spPr>
          <a:xfrm>
            <a:off x="714013" y="3807566"/>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2113555"/>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2" name="Rectangle 1"/>
          <p:cNvSpPr/>
          <p:nvPr/>
        </p:nvSpPr>
        <p:spPr>
          <a:xfrm>
            <a:off x="5638800" y="3285883"/>
            <a:ext cx="2886239" cy="400110"/>
          </a:xfrm>
          <a:prstGeom prst="rect">
            <a:avLst/>
          </a:prstGeom>
        </p:spPr>
        <p:txBody>
          <a:bodyPr wrap="none">
            <a:spAutoFit/>
          </a:bodyPr>
          <a:lstStyle/>
          <a:p>
            <a:r>
              <a:rPr lang="en-US" altLang="ja-JP" sz="2000" dirty="0">
                <a:latin typeface="Tahoma" panose="020B0604030504040204" pitchFamily="34" charset="0"/>
                <a:ea typeface="Tahoma" panose="020B0604030504040204" pitchFamily="34" charset="0"/>
                <a:cs typeface="Tahoma" panose="020B0604030504040204" pitchFamily="34" charset="0"/>
              </a:rPr>
              <a:t>Sector &lt; 0, 1,1&gt;→ #16</a:t>
            </a:r>
            <a:endParaRPr lang="ja-JP" altLang="en-US" sz="2000" dirty="0">
              <a:latin typeface="Tahoma" panose="020B0604030504040204" pitchFamily="34" charset="0"/>
              <a:cs typeface="Tahoma" panose="020B0604030504040204" pitchFamily="34" charset="0"/>
            </a:endParaRPr>
          </a:p>
        </p:txBody>
      </p:sp>
      <p:sp>
        <p:nvSpPr>
          <p:cNvPr id="13" name="object 38"/>
          <p:cNvSpPr/>
          <p:nvPr/>
        </p:nvSpPr>
        <p:spPr>
          <a:xfrm>
            <a:off x="714013" y="3603575"/>
            <a:ext cx="6885055" cy="194624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11872704"/>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992766" y="1482258"/>
            <a:ext cx="133482" cy="13335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992766" y="1819246"/>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1568309" y="2146037"/>
            <a:ext cx="107536" cy="107437"/>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992766" y="2420987"/>
            <a:ext cx="133482" cy="13335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568309" y="2776722"/>
            <a:ext cx="107536" cy="107437"/>
          </a:xfrm>
          <a:prstGeom prst="rect">
            <a:avLst/>
          </a:prstGeom>
          <a:blipFill>
            <a:blip r:embed="rId4" cstate="print"/>
            <a:stretch>
              <a:fillRect/>
            </a:stretch>
          </a:blipFill>
        </p:spPr>
        <p:txBody>
          <a:bodyPr wrap="square" lIns="0" tIns="0" rIns="0" bIns="0" rtlCol="0"/>
          <a:lstStyle/>
          <a:p>
            <a:endParaRPr/>
          </a:p>
        </p:txBody>
      </p:sp>
      <p:sp>
        <p:nvSpPr>
          <p:cNvPr id="41" name="Rectangle 40"/>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Định vị thông tin trên đĩa mềm</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3" name="Rectangle 42"/>
          <p:cNvSpPr/>
          <p:nvPr/>
        </p:nvSpPr>
        <p:spPr>
          <a:xfrm>
            <a:off x="699770" y="1615617"/>
            <a:ext cx="8063230" cy="1631216"/>
          </a:xfrm>
          <a:prstGeom prst="rect">
            <a:avLst/>
          </a:prstGeom>
        </p:spPr>
        <p:txBody>
          <a:bodyPr wrap="square">
            <a:spAutoFit/>
          </a:bodyPr>
          <a:lstStyle/>
          <a:p>
            <a:pPr marL="342900" indent="-342900">
              <a:buFont typeface="Arial" panose="020B0604020202020204" pitchFamily="34" charset="0"/>
              <a:buChar char="•"/>
            </a:pPr>
            <a:r>
              <a:rPr lang="vi-VN" altLang="ja-JP" sz="2000" dirty="0" err="1"/>
              <a:t>Sector</a:t>
            </a:r>
            <a:r>
              <a:rPr lang="vi-VN" altLang="ja-JP" sz="2000" dirty="0"/>
              <a:t> đơn </a:t>
            </a:r>
            <a:r>
              <a:rPr lang="vi-VN" altLang="ja-JP" sz="2000" dirty="0" err="1"/>
              <a:t>vị</a:t>
            </a:r>
            <a:r>
              <a:rPr lang="vi-VN" altLang="ja-JP" sz="2000" dirty="0"/>
              <a:t> thông tin </a:t>
            </a:r>
            <a:r>
              <a:rPr lang="vi-VN" altLang="ja-JP" sz="2000" dirty="0" err="1"/>
              <a:t>hệ</a:t>
            </a:r>
            <a:r>
              <a:rPr lang="vi-VN" altLang="ja-JP" sz="2000" dirty="0"/>
              <a:t> </a:t>
            </a:r>
            <a:r>
              <a:rPr lang="vi-VN" altLang="ja-JP" sz="2000" dirty="0" err="1"/>
              <a:t>thống</a:t>
            </a:r>
            <a:r>
              <a:rPr lang="vi-VN" altLang="ja-JP" sz="2000" dirty="0"/>
              <a:t> </a:t>
            </a:r>
            <a:r>
              <a:rPr lang="vi-VN" altLang="ja-JP" sz="2000" dirty="0" err="1"/>
              <a:t>dùng</a:t>
            </a:r>
            <a:r>
              <a:rPr lang="vi-VN" altLang="ja-JP" sz="2000" dirty="0"/>
              <a:t> </a:t>
            </a:r>
            <a:r>
              <a:rPr lang="vi-VN" altLang="ja-JP" sz="2000" dirty="0" err="1"/>
              <a:t>làm</a:t>
            </a:r>
            <a:r>
              <a:rPr lang="vi-VN" altLang="ja-JP" sz="2000" dirty="0"/>
              <a:t> </a:t>
            </a:r>
            <a:r>
              <a:rPr lang="vi-VN" altLang="ja-JP" sz="2000" dirty="0" err="1"/>
              <a:t>việc</a:t>
            </a:r>
            <a:r>
              <a:rPr lang="vi-VN" altLang="ja-JP" sz="2000" dirty="0"/>
              <a:t> </a:t>
            </a:r>
            <a:r>
              <a:rPr lang="vi-VN" altLang="ja-JP" sz="2000" dirty="0" err="1"/>
              <a:t>với</a:t>
            </a:r>
            <a:r>
              <a:rPr lang="vi-VN" altLang="ja-JP" sz="2000" dirty="0"/>
              <a:t> </a:t>
            </a:r>
            <a:r>
              <a:rPr lang="vi-VN" altLang="ja-JP" sz="2000" dirty="0" err="1"/>
              <a:t>đĩa</a:t>
            </a:r>
            <a:r>
              <a:rPr lang="vi-VN" altLang="ja-JP" sz="2000" dirty="0"/>
              <a:t> </a:t>
            </a:r>
            <a:endParaRPr lang="en-US" altLang="ja-JP" sz="2000" dirty="0"/>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tọa</a:t>
            </a:r>
            <a:r>
              <a:rPr lang="vi-VN" altLang="ja-JP" sz="2000" dirty="0"/>
              <a:t> </a:t>
            </a:r>
            <a:r>
              <a:rPr lang="vi-VN" altLang="ja-JP" sz="2000" dirty="0" err="1"/>
              <a:t>độ</a:t>
            </a:r>
            <a:r>
              <a:rPr lang="vi-VN" altLang="ja-JP" sz="2000" dirty="0"/>
              <a:t> 3 </a:t>
            </a:r>
            <a:r>
              <a:rPr lang="vi-VN" altLang="ja-JP" sz="2000" dirty="0" err="1"/>
              <a:t>chiều</a:t>
            </a:r>
            <a:r>
              <a:rPr lang="vi-VN" altLang="ja-JP" sz="2000" dirty="0"/>
              <a:t>: </a:t>
            </a:r>
            <a:r>
              <a:rPr lang="vi-VN" altLang="ja-JP" sz="2000" dirty="0" err="1"/>
              <a:t>Header</a:t>
            </a:r>
            <a:r>
              <a:rPr lang="vi-VN" altLang="ja-JP" sz="2000" dirty="0"/>
              <a:t>, </a:t>
            </a:r>
            <a:r>
              <a:rPr lang="vi-VN" altLang="ja-JP" sz="2000" dirty="0" err="1"/>
              <a:t>Track</a:t>
            </a:r>
            <a:r>
              <a:rPr lang="vi-VN" altLang="ja-JP" sz="2000" dirty="0"/>
              <a:t>, </a:t>
            </a:r>
            <a:r>
              <a:rPr lang="vi-VN" altLang="ja-JP" sz="2000" dirty="0" err="1"/>
              <a:t>Sector</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Ví</a:t>
            </a:r>
            <a:r>
              <a:rPr lang="vi-VN" altLang="ja-JP" sz="2000" dirty="0"/>
              <a:t> </a:t>
            </a:r>
            <a:r>
              <a:rPr lang="vi-VN" altLang="ja-JP" sz="2000" dirty="0" err="1"/>
              <a:t>dụ</a:t>
            </a:r>
            <a:r>
              <a:rPr lang="vi-VN" altLang="ja-JP" sz="2000" dirty="0"/>
              <a:t>: </a:t>
            </a:r>
            <a:r>
              <a:rPr lang="vi-VN" altLang="ja-JP" sz="2000" dirty="0" err="1"/>
              <a:t>Boot</a:t>
            </a:r>
            <a:r>
              <a:rPr lang="vi-VN" altLang="ja-JP" sz="2000" dirty="0"/>
              <a:t> </a:t>
            </a:r>
            <a:r>
              <a:rPr lang="vi-VN" altLang="ja-JP" sz="2000" dirty="0" err="1"/>
              <a:t>Sector</a:t>
            </a:r>
            <a:r>
              <a:rPr lang="vi-VN" altLang="ja-JP" sz="2000" dirty="0"/>
              <a:t> </a:t>
            </a:r>
            <a:r>
              <a:rPr lang="vi-VN" altLang="ja-JP" sz="2000" dirty="0" err="1"/>
              <a:t>của</a:t>
            </a:r>
            <a:r>
              <a:rPr lang="vi-VN" altLang="ja-JP" sz="2000" dirty="0"/>
              <a:t> </a:t>
            </a:r>
            <a:r>
              <a:rPr lang="vi-VN" altLang="ja-JP" sz="2000" dirty="0" err="1"/>
              <a:t>đĩa</a:t>
            </a:r>
            <a:r>
              <a:rPr lang="vi-VN" altLang="ja-JP" sz="2000" dirty="0"/>
              <a:t> </a:t>
            </a:r>
            <a:r>
              <a:rPr lang="vi-VN" altLang="ja-JP" sz="2000" dirty="0" err="1"/>
              <a:t>mềm</a:t>
            </a:r>
            <a:r>
              <a:rPr lang="vi-VN" altLang="ja-JP" sz="2000" dirty="0"/>
              <a:t>: </a:t>
            </a:r>
            <a:r>
              <a:rPr lang="vi-VN" altLang="ja-JP" sz="2000" dirty="0" err="1"/>
              <a:t>Sector</a:t>
            </a:r>
            <a:r>
              <a:rPr lang="vi-VN" altLang="ja-JP" sz="2000" dirty="0"/>
              <a:t> &lt;0, 0, 1&gt;</a:t>
            </a:r>
          </a:p>
          <a:p>
            <a:pPr marL="342900" indent="-342900">
              <a:buFont typeface="Arial" panose="020B0604020202020204" pitchFamily="34" charset="0"/>
              <a:buChar char="•"/>
            </a:pPr>
            <a:r>
              <a:rPr lang="vi-VN" altLang="ja-JP" sz="2000" dirty="0" err="1"/>
              <a:t>Sector</a:t>
            </a:r>
            <a:r>
              <a:rPr lang="vi-VN" altLang="ja-JP" sz="2000" dirty="0"/>
              <a:t> </a:t>
            </a:r>
            <a:r>
              <a:rPr lang="vi-VN" altLang="ja-JP" sz="2000" dirty="0" err="1"/>
              <a:t>được</a:t>
            </a:r>
            <a:r>
              <a:rPr lang="vi-VN" altLang="ja-JP" sz="2000" dirty="0"/>
              <a:t> </a:t>
            </a:r>
            <a:r>
              <a:rPr lang="vi-VN" altLang="ja-JP" sz="2000" dirty="0" err="1"/>
              <a:t>xác</a:t>
            </a:r>
            <a:r>
              <a:rPr lang="vi-VN" altLang="ja-JP" sz="2000" dirty="0"/>
              <a:t> </a:t>
            </a:r>
            <a:r>
              <a:rPr lang="vi-VN" altLang="ja-JP" sz="2000" dirty="0" err="1"/>
              <a:t>định</a:t>
            </a:r>
            <a:r>
              <a:rPr lang="vi-VN" altLang="ja-JP" sz="2000" dirty="0"/>
              <a:t> qua </a:t>
            </a:r>
            <a:r>
              <a:rPr lang="vi-VN" altLang="ja-JP" sz="2000" dirty="0" err="1"/>
              <a:t>số</a:t>
            </a:r>
            <a:r>
              <a:rPr lang="vi-VN" altLang="ja-JP" sz="2000" dirty="0"/>
              <a:t> </a:t>
            </a:r>
            <a:r>
              <a:rPr lang="vi-VN" altLang="ja-JP" sz="2000" dirty="0" err="1"/>
              <a:t>hiệu</a:t>
            </a:r>
            <a:r>
              <a:rPr lang="vi-VN" altLang="ja-JP" sz="2000" dirty="0"/>
              <a:t> </a:t>
            </a:r>
            <a:r>
              <a:rPr lang="vi-VN" altLang="ja-JP" sz="2000" dirty="0" err="1"/>
              <a:t>sector</a:t>
            </a:r>
            <a:r>
              <a:rPr lang="vi-VN" altLang="ja-JP" sz="2000" dirty="0"/>
              <a:t> (</a:t>
            </a:r>
            <a:r>
              <a:rPr lang="vi-VN" altLang="ja-JP" sz="2000" dirty="0" err="1"/>
              <a:t>tọa</a:t>
            </a:r>
            <a:r>
              <a:rPr lang="vi-VN" altLang="ja-JP" sz="2000" dirty="0"/>
              <a:t> </a:t>
            </a:r>
            <a:r>
              <a:rPr lang="vi-VN" altLang="ja-JP" sz="2000" dirty="0" err="1"/>
              <a:t>độ</a:t>
            </a:r>
            <a:r>
              <a:rPr lang="vi-VN" altLang="ja-JP" sz="2000" dirty="0"/>
              <a:t> 1 </a:t>
            </a:r>
            <a:r>
              <a:rPr lang="vi-VN" altLang="ja-JP" sz="2000" dirty="0" err="1"/>
              <a:t>chiều</a:t>
            </a:r>
            <a:r>
              <a:rPr lang="vi-VN" altLang="ja-JP" sz="2000" dirty="0"/>
              <a:t>) </a:t>
            </a:r>
            <a:endParaRPr lang="en-US" altLang="ja-JP" sz="2000" dirty="0"/>
          </a:p>
          <a:p>
            <a:pPr marL="800100" lvl="1" indent="-342900">
              <a:buFont typeface="Arial" panose="020B0604020202020204" pitchFamily="34" charset="0"/>
              <a:buChar char="•"/>
            </a:pPr>
            <a:r>
              <a:rPr lang="vi-VN" altLang="ja-JP" sz="2000" dirty="0" err="1"/>
              <a:t>Vị</a:t>
            </a:r>
            <a:r>
              <a:rPr lang="vi-VN" altLang="ja-JP" sz="2000" dirty="0"/>
              <a:t> </a:t>
            </a:r>
            <a:r>
              <a:rPr lang="vi-VN" altLang="ja-JP" sz="2000" dirty="0" err="1"/>
              <a:t>trí</a:t>
            </a:r>
            <a:r>
              <a:rPr lang="vi-VN" altLang="ja-JP" sz="2000" dirty="0"/>
              <a:t> tương </a:t>
            </a:r>
            <a:r>
              <a:rPr lang="vi-VN" altLang="ja-JP" sz="2000" dirty="0" err="1"/>
              <a:t>đối</a:t>
            </a:r>
            <a:r>
              <a:rPr lang="vi-VN" altLang="ja-JP" sz="2000" dirty="0"/>
              <a:t> so </a:t>
            </a:r>
            <a:r>
              <a:rPr lang="vi-VN" altLang="ja-JP" sz="2000" dirty="0" err="1"/>
              <a:t>với</a:t>
            </a:r>
            <a:r>
              <a:rPr lang="vi-VN" altLang="ja-JP" sz="2000" dirty="0"/>
              <a:t> </a:t>
            </a:r>
            <a:r>
              <a:rPr lang="vi-VN" altLang="ja-JP" sz="2000" dirty="0" err="1"/>
              <a:t>sector</a:t>
            </a:r>
            <a:r>
              <a:rPr lang="vi-VN" altLang="ja-JP" sz="2000" dirty="0"/>
              <a:t> </a:t>
            </a:r>
            <a:r>
              <a:rPr lang="vi-VN" altLang="ja-JP" sz="2000" dirty="0" err="1"/>
              <a:t>đầu</a:t>
            </a:r>
            <a:r>
              <a:rPr lang="vi-VN" altLang="ja-JP" sz="2000" dirty="0"/>
              <a:t> tiên </a:t>
            </a:r>
            <a:r>
              <a:rPr lang="vi-VN" altLang="ja-JP" sz="2000" dirty="0" err="1"/>
              <a:t>của</a:t>
            </a:r>
            <a:r>
              <a:rPr lang="vi-VN" altLang="ja-JP" sz="2000" dirty="0"/>
              <a:t> </a:t>
            </a:r>
            <a:r>
              <a:rPr lang="vi-VN" altLang="ja-JP" sz="2000" dirty="0" err="1"/>
              <a:t>đĩa</a:t>
            </a:r>
            <a:endParaRPr lang="ja-JP" altLang="en-US" sz="2000" dirty="0"/>
          </a:p>
        </p:txBody>
      </p:sp>
      <p:sp>
        <p:nvSpPr>
          <p:cNvPr id="12" name="object 39"/>
          <p:cNvSpPr/>
          <p:nvPr/>
        </p:nvSpPr>
        <p:spPr>
          <a:xfrm>
            <a:off x="714013" y="3807566"/>
            <a:ext cx="6885055" cy="1742250"/>
          </a:xfrm>
          <a:prstGeom prst="rect">
            <a:avLst/>
          </a:prstGeom>
          <a:blipFill>
            <a:blip r:embed="rId5" cstate="print"/>
            <a:stretch>
              <a:fillRect/>
            </a:stretch>
          </a:blipFill>
        </p:spPr>
        <p:txBody>
          <a:bodyPr wrap="square" lIns="0" tIns="0" rIns="0" bIns="0" rtlCol="0"/>
          <a:lstStyle/>
          <a:p>
            <a:endParaRPr/>
          </a:p>
        </p:txBody>
      </p:sp>
      <p:sp>
        <p:nvSpPr>
          <p:cNvPr id="14" name="object 40"/>
          <p:cNvSpPr/>
          <p:nvPr/>
        </p:nvSpPr>
        <p:spPr>
          <a:xfrm>
            <a:off x="943285" y="5748793"/>
            <a:ext cx="3811260" cy="429097"/>
          </a:xfrm>
          <a:custGeom>
            <a:avLst/>
            <a:gdLst/>
            <a:ahLst/>
            <a:cxnLst/>
            <a:rect l="l" t="t" r="r" b="b"/>
            <a:pathLst>
              <a:path w="1921510" h="216535">
                <a:moveTo>
                  <a:pt x="0" y="216001"/>
                </a:moveTo>
                <a:lnTo>
                  <a:pt x="0" y="0"/>
                </a:lnTo>
                <a:lnTo>
                  <a:pt x="1890017" y="0"/>
                </a:lnTo>
                <a:lnTo>
                  <a:pt x="1866689" y="11880"/>
                </a:lnTo>
                <a:lnTo>
                  <a:pt x="1858913" y="30240"/>
                </a:lnTo>
                <a:lnTo>
                  <a:pt x="1862801" y="53460"/>
                </a:lnTo>
                <a:lnTo>
                  <a:pt x="1874465" y="79920"/>
                </a:lnTo>
                <a:lnTo>
                  <a:pt x="1890017" y="108000"/>
                </a:lnTo>
                <a:lnTo>
                  <a:pt x="1905569" y="136081"/>
                </a:lnTo>
                <a:lnTo>
                  <a:pt x="1917233" y="162541"/>
                </a:lnTo>
                <a:lnTo>
                  <a:pt x="1921121" y="185761"/>
                </a:lnTo>
                <a:lnTo>
                  <a:pt x="1913345" y="204121"/>
                </a:lnTo>
                <a:lnTo>
                  <a:pt x="1890017" y="216001"/>
                </a:lnTo>
                <a:lnTo>
                  <a:pt x="0" y="216001"/>
                </a:lnTo>
              </a:path>
            </a:pathLst>
          </a:custGeom>
          <a:ln w="10122">
            <a:solidFill>
              <a:srgbClr val="0000FF"/>
            </a:solidFill>
          </a:ln>
        </p:spPr>
        <p:txBody>
          <a:bodyPr wrap="square" lIns="0" tIns="0" rIns="0" bIns="0" rtlCol="0"/>
          <a:lstStyle/>
          <a:p>
            <a:endParaRPr/>
          </a:p>
        </p:txBody>
      </p:sp>
      <p:sp>
        <p:nvSpPr>
          <p:cNvPr id="15" name="object 41"/>
          <p:cNvSpPr/>
          <p:nvPr/>
        </p:nvSpPr>
        <p:spPr>
          <a:xfrm>
            <a:off x="4737495" y="5748793"/>
            <a:ext cx="3765917" cy="429097"/>
          </a:xfrm>
          <a:custGeom>
            <a:avLst/>
            <a:gdLst/>
            <a:ahLst/>
            <a:cxnLst/>
            <a:rect l="l" t="t" r="r" b="b"/>
            <a:pathLst>
              <a:path w="1898650" h="216535">
                <a:moveTo>
                  <a:pt x="31104" y="216001"/>
                </a:moveTo>
                <a:lnTo>
                  <a:pt x="54432" y="204121"/>
                </a:lnTo>
                <a:lnTo>
                  <a:pt x="62208" y="185761"/>
                </a:lnTo>
                <a:lnTo>
                  <a:pt x="58320" y="162541"/>
                </a:lnTo>
                <a:lnTo>
                  <a:pt x="46656" y="136081"/>
                </a:lnTo>
                <a:lnTo>
                  <a:pt x="31104" y="108000"/>
                </a:lnTo>
                <a:lnTo>
                  <a:pt x="15552" y="79920"/>
                </a:lnTo>
                <a:lnTo>
                  <a:pt x="3888" y="53460"/>
                </a:lnTo>
                <a:lnTo>
                  <a:pt x="0" y="30240"/>
                </a:lnTo>
                <a:lnTo>
                  <a:pt x="7776" y="11880"/>
                </a:lnTo>
                <a:lnTo>
                  <a:pt x="31104" y="0"/>
                </a:lnTo>
                <a:lnTo>
                  <a:pt x="1867121" y="0"/>
                </a:lnTo>
                <a:lnTo>
                  <a:pt x="1843793" y="11880"/>
                </a:lnTo>
                <a:lnTo>
                  <a:pt x="1836017" y="30240"/>
                </a:lnTo>
                <a:lnTo>
                  <a:pt x="1839905" y="53460"/>
                </a:lnTo>
                <a:lnTo>
                  <a:pt x="1851569" y="79920"/>
                </a:lnTo>
                <a:lnTo>
                  <a:pt x="1867121" y="108000"/>
                </a:lnTo>
                <a:lnTo>
                  <a:pt x="1882673" y="136081"/>
                </a:lnTo>
                <a:lnTo>
                  <a:pt x="1894337" y="162541"/>
                </a:lnTo>
                <a:lnTo>
                  <a:pt x="1898225" y="185761"/>
                </a:lnTo>
                <a:lnTo>
                  <a:pt x="1890449" y="204121"/>
                </a:lnTo>
                <a:lnTo>
                  <a:pt x="1867121" y="216001"/>
                </a:lnTo>
                <a:lnTo>
                  <a:pt x="31104" y="216001"/>
                </a:lnTo>
              </a:path>
            </a:pathLst>
          </a:custGeom>
          <a:ln w="10122">
            <a:solidFill>
              <a:srgbClr val="0000FF"/>
            </a:solidFill>
          </a:ln>
        </p:spPr>
        <p:txBody>
          <a:bodyPr wrap="square" lIns="0" tIns="0" rIns="0" bIns="0" rtlCol="0"/>
          <a:lstStyle/>
          <a:p>
            <a:endParaRPr/>
          </a:p>
        </p:txBody>
      </p:sp>
      <p:sp>
        <p:nvSpPr>
          <p:cNvPr id="16" name="object 47"/>
          <p:cNvSpPr/>
          <p:nvPr/>
        </p:nvSpPr>
        <p:spPr>
          <a:xfrm>
            <a:off x="2014370"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17" name="object 48"/>
          <p:cNvSpPr/>
          <p:nvPr/>
        </p:nvSpPr>
        <p:spPr>
          <a:xfrm>
            <a:off x="3085454"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18" name="object 49"/>
          <p:cNvSpPr/>
          <p:nvPr/>
        </p:nvSpPr>
        <p:spPr>
          <a:xfrm>
            <a:off x="4156538"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19" name="object 50"/>
          <p:cNvSpPr txBox="1"/>
          <p:nvPr/>
        </p:nvSpPr>
        <p:spPr>
          <a:xfrm>
            <a:off x="957627" y="5410695"/>
            <a:ext cx="3185286" cy="704675"/>
          </a:xfrm>
          <a:prstGeom prst="rect">
            <a:avLst/>
          </a:prstGeom>
        </p:spPr>
        <p:txBody>
          <a:bodyPr vert="horz" wrap="square" lIns="0" tIns="22661" rIns="0" bIns="0" rtlCol="0">
            <a:spAutoFit/>
          </a:bodyPr>
          <a:lstStyle/>
          <a:p>
            <a:pPr algn="ctr">
              <a:lnSpc>
                <a:spcPts val="2587"/>
              </a:lnSpc>
              <a:spcBef>
                <a:spcPts val="178"/>
              </a:spcBef>
              <a:tabLst>
                <a:tab pos="1070108" algn="l"/>
                <a:tab pos="2140217" algn="l"/>
              </a:tabLst>
            </a:pPr>
            <a:r>
              <a:rPr sz="2100" spc="30" dirty="0">
                <a:solidFill>
                  <a:srgbClr val="0000FF"/>
                </a:solidFill>
                <a:latin typeface="Tahoma"/>
                <a:cs typeface="Tahoma"/>
              </a:rPr>
              <a:t>#</a:t>
            </a:r>
            <a:r>
              <a:rPr sz="2100" spc="30" dirty="0">
                <a:solidFill>
                  <a:srgbClr val="0000FF"/>
                </a:solidFill>
                <a:latin typeface="Arial"/>
                <a:cs typeface="Arial"/>
              </a:rPr>
              <a:t>0	</a:t>
            </a:r>
            <a:r>
              <a:rPr sz="2100" spc="30" dirty="0">
                <a:solidFill>
                  <a:srgbClr val="0000FF"/>
                </a:solidFill>
                <a:latin typeface="Tahoma"/>
                <a:cs typeface="Tahoma"/>
              </a:rPr>
              <a:t>#</a:t>
            </a:r>
            <a:r>
              <a:rPr sz="2100" spc="30" dirty="0">
                <a:solidFill>
                  <a:srgbClr val="0000FF"/>
                </a:solidFill>
                <a:latin typeface="Arial"/>
                <a:cs typeface="Arial"/>
              </a:rPr>
              <a:t>1	</a:t>
            </a:r>
            <a:r>
              <a:rPr sz="2100" spc="30" dirty="0">
                <a:solidFill>
                  <a:srgbClr val="0000FF"/>
                </a:solidFill>
                <a:latin typeface="Tahoma"/>
                <a:cs typeface="Tahoma"/>
              </a:rPr>
              <a:t>#</a:t>
            </a:r>
            <a:r>
              <a:rPr sz="2100" spc="30" dirty="0">
                <a:solidFill>
                  <a:srgbClr val="0000FF"/>
                </a:solidFill>
                <a:latin typeface="Arial"/>
                <a:cs typeface="Arial"/>
              </a:rPr>
              <a:t>2</a:t>
            </a:r>
            <a:endParaRPr sz="2100">
              <a:latin typeface="Arial"/>
              <a:cs typeface="Arial"/>
            </a:endParaRPr>
          </a:p>
          <a:p>
            <a:pPr algn="ctr">
              <a:lnSpc>
                <a:spcPts val="2587"/>
              </a:lnSpc>
            </a:pPr>
            <a:r>
              <a:rPr sz="2100" spc="30" dirty="0">
                <a:solidFill>
                  <a:srgbClr val="0000FF"/>
                </a:solidFill>
                <a:latin typeface="Arial"/>
                <a:cs typeface="Arial"/>
              </a:rPr>
              <a:t>&lt;0,0,1&gt; &lt;0,0,2&gt;</a:t>
            </a:r>
            <a:r>
              <a:rPr sz="2100" dirty="0">
                <a:solidFill>
                  <a:srgbClr val="0000FF"/>
                </a:solidFill>
                <a:latin typeface="Arial"/>
                <a:cs typeface="Arial"/>
              </a:rPr>
              <a:t> </a:t>
            </a:r>
            <a:r>
              <a:rPr sz="2100" spc="30" dirty="0">
                <a:solidFill>
                  <a:srgbClr val="0000FF"/>
                </a:solidFill>
                <a:latin typeface="Arial"/>
                <a:cs typeface="Arial"/>
              </a:rPr>
              <a:t>&lt;0,0,3&gt;</a:t>
            </a:r>
            <a:endParaRPr sz="2100">
              <a:latin typeface="Arial"/>
              <a:cs typeface="Arial"/>
            </a:endParaRPr>
          </a:p>
        </p:txBody>
      </p:sp>
      <p:sp>
        <p:nvSpPr>
          <p:cNvPr id="20" name="object 51"/>
          <p:cNvSpPr/>
          <p:nvPr/>
        </p:nvSpPr>
        <p:spPr>
          <a:xfrm>
            <a:off x="5763166"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21" name="object 52"/>
          <p:cNvSpPr/>
          <p:nvPr/>
        </p:nvSpPr>
        <p:spPr>
          <a:xfrm>
            <a:off x="6834250"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22" name="object 53"/>
          <p:cNvSpPr/>
          <p:nvPr/>
        </p:nvSpPr>
        <p:spPr>
          <a:xfrm>
            <a:off x="7905334" y="5748793"/>
            <a:ext cx="0" cy="429097"/>
          </a:xfrm>
          <a:custGeom>
            <a:avLst/>
            <a:gdLst/>
            <a:ahLst/>
            <a:cxnLst/>
            <a:rect l="l" t="t" r="r" b="b"/>
            <a:pathLst>
              <a:path h="216535">
                <a:moveTo>
                  <a:pt x="0" y="216001"/>
                </a:moveTo>
                <a:lnTo>
                  <a:pt x="0" y="0"/>
                </a:lnTo>
              </a:path>
            </a:pathLst>
          </a:custGeom>
          <a:ln w="10122">
            <a:solidFill>
              <a:srgbClr val="0000FF"/>
            </a:solidFill>
          </a:ln>
        </p:spPr>
        <p:txBody>
          <a:bodyPr wrap="square" lIns="0" tIns="0" rIns="0" bIns="0" rtlCol="0"/>
          <a:lstStyle/>
          <a:p>
            <a:endParaRPr/>
          </a:p>
        </p:txBody>
      </p:sp>
      <p:sp>
        <p:nvSpPr>
          <p:cNvPr id="23" name="object 54"/>
          <p:cNvSpPr txBox="1"/>
          <p:nvPr/>
        </p:nvSpPr>
        <p:spPr>
          <a:xfrm>
            <a:off x="5777445" y="5410695"/>
            <a:ext cx="2113448" cy="704675"/>
          </a:xfrm>
          <a:prstGeom prst="rect">
            <a:avLst/>
          </a:prstGeom>
        </p:spPr>
        <p:txBody>
          <a:bodyPr vert="horz" wrap="square" lIns="0" tIns="22661" rIns="0" bIns="0" rtlCol="0">
            <a:spAutoFit/>
          </a:bodyPr>
          <a:lstStyle/>
          <a:p>
            <a:pPr algn="ctr">
              <a:lnSpc>
                <a:spcPts val="2587"/>
              </a:lnSpc>
              <a:spcBef>
                <a:spcPts val="178"/>
              </a:spcBef>
              <a:tabLst>
                <a:tab pos="1070108" algn="l"/>
              </a:tabLst>
            </a:pPr>
            <a:r>
              <a:rPr sz="2100" spc="30" dirty="0">
                <a:solidFill>
                  <a:srgbClr val="0000FF"/>
                </a:solidFill>
                <a:latin typeface="Tahoma"/>
                <a:cs typeface="Tahoma"/>
              </a:rPr>
              <a:t>#</a:t>
            </a:r>
            <a:r>
              <a:rPr sz="2100" spc="30" dirty="0">
                <a:solidFill>
                  <a:srgbClr val="0000FF"/>
                </a:solidFill>
                <a:latin typeface="Arial"/>
                <a:cs typeface="Arial"/>
              </a:rPr>
              <a:t>8	</a:t>
            </a:r>
            <a:r>
              <a:rPr sz="2100" spc="30" dirty="0">
                <a:solidFill>
                  <a:srgbClr val="0000FF"/>
                </a:solidFill>
                <a:latin typeface="Tahoma"/>
                <a:cs typeface="Tahoma"/>
              </a:rPr>
              <a:t>#</a:t>
            </a:r>
            <a:r>
              <a:rPr sz="2100" spc="30" dirty="0">
                <a:solidFill>
                  <a:srgbClr val="0000FF"/>
                </a:solidFill>
                <a:latin typeface="Arial"/>
                <a:cs typeface="Arial"/>
              </a:rPr>
              <a:t>9</a:t>
            </a:r>
            <a:endParaRPr sz="2100">
              <a:latin typeface="Arial"/>
              <a:cs typeface="Arial"/>
            </a:endParaRPr>
          </a:p>
          <a:p>
            <a:pPr algn="ctr">
              <a:lnSpc>
                <a:spcPts val="2587"/>
              </a:lnSpc>
            </a:pPr>
            <a:r>
              <a:rPr sz="2100" spc="30" dirty="0">
                <a:solidFill>
                  <a:srgbClr val="0000FF"/>
                </a:solidFill>
                <a:latin typeface="Arial"/>
                <a:cs typeface="Arial"/>
              </a:rPr>
              <a:t>&lt;1,0,1&gt;</a:t>
            </a:r>
            <a:r>
              <a:rPr sz="2100" spc="-59" dirty="0">
                <a:solidFill>
                  <a:srgbClr val="0000FF"/>
                </a:solidFill>
                <a:latin typeface="Arial"/>
                <a:cs typeface="Arial"/>
              </a:rPr>
              <a:t> </a:t>
            </a:r>
            <a:r>
              <a:rPr sz="2100" spc="30" dirty="0">
                <a:solidFill>
                  <a:srgbClr val="0000FF"/>
                </a:solidFill>
                <a:latin typeface="Arial"/>
                <a:cs typeface="Arial"/>
              </a:rPr>
              <a:t>&lt;1,0,2&gt;</a:t>
            </a:r>
            <a:endParaRPr sz="2100">
              <a:latin typeface="Arial"/>
              <a:cs typeface="Arial"/>
            </a:endParaRPr>
          </a:p>
        </p:txBody>
      </p:sp>
      <p:sp>
        <p:nvSpPr>
          <p:cNvPr id="3" name="Rectangle 2"/>
          <p:cNvSpPr/>
          <p:nvPr/>
        </p:nvSpPr>
        <p:spPr>
          <a:xfrm>
            <a:off x="2973658" y="6210868"/>
            <a:ext cx="3214341" cy="369332"/>
          </a:xfrm>
          <a:prstGeom prst="rect">
            <a:avLst/>
          </a:prstGeom>
        </p:spPr>
        <p:txBody>
          <a:bodyPr wrap="none">
            <a:spAutoFit/>
          </a:bodyPr>
          <a:lstStyle/>
          <a:p>
            <a:r>
              <a:rPr lang="vi-VN" altLang="ja-JP" dirty="0"/>
              <a:t>Mô hình thiết bị lưu trữ (Disk</a:t>
            </a:r>
            <a:r>
              <a:rPr lang="en-US" altLang="ja-JP" dirty="0"/>
              <a:t>)</a:t>
            </a:r>
            <a:endParaRPr lang="ja-JP" altLang="en-US" dirty="0"/>
          </a:p>
        </p:txBody>
      </p:sp>
      <p:sp>
        <p:nvSpPr>
          <p:cNvPr id="24" name="object 43"/>
          <p:cNvSpPr/>
          <p:nvPr/>
        </p:nvSpPr>
        <p:spPr>
          <a:xfrm>
            <a:off x="954830" y="6390853"/>
            <a:ext cx="1595792" cy="0"/>
          </a:xfrm>
          <a:custGeom>
            <a:avLst/>
            <a:gdLst/>
            <a:ahLst/>
            <a:cxnLst/>
            <a:rect l="l" t="t" r="r" b="b"/>
            <a:pathLst>
              <a:path w="804544">
                <a:moveTo>
                  <a:pt x="0" y="0"/>
                </a:moveTo>
                <a:lnTo>
                  <a:pt x="804187" y="0"/>
                </a:lnTo>
              </a:path>
            </a:pathLst>
          </a:custGeom>
          <a:ln w="5060">
            <a:solidFill>
              <a:srgbClr val="000000"/>
            </a:solidFill>
            <a:headEnd type="arrow"/>
          </a:ln>
        </p:spPr>
        <p:txBody>
          <a:bodyPr wrap="square" lIns="0" tIns="0" rIns="0" bIns="0" rtlCol="0"/>
          <a:lstStyle/>
          <a:p>
            <a:endParaRPr/>
          </a:p>
        </p:txBody>
      </p:sp>
      <p:sp>
        <p:nvSpPr>
          <p:cNvPr id="25" name="object 45"/>
          <p:cNvSpPr/>
          <p:nvPr/>
        </p:nvSpPr>
        <p:spPr>
          <a:xfrm>
            <a:off x="6834251" y="6390853"/>
            <a:ext cx="1595792" cy="0"/>
          </a:xfrm>
          <a:custGeom>
            <a:avLst/>
            <a:gdLst/>
            <a:ahLst/>
            <a:cxnLst/>
            <a:rect l="l" t="t" r="r" b="b"/>
            <a:pathLst>
              <a:path w="804545">
                <a:moveTo>
                  <a:pt x="0" y="0"/>
                </a:moveTo>
                <a:lnTo>
                  <a:pt x="804187" y="0"/>
                </a:lnTo>
              </a:path>
            </a:pathLst>
          </a:custGeom>
          <a:ln w="5060">
            <a:solidFill>
              <a:srgbClr val="000000"/>
            </a:solidFill>
            <a:tailEnd type="arrow"/>
          </a:ln>
        </p:spPr>
        <p:txBody>
          <a:bodyPr wrap="square" lIns="0" tIns="0" rIns="0" bIns="0" rtlCol="0"/>
          <a:lstStyle/>
          <a:p>
            <a:endParaRPr/>
          </a:p>
        </p:txBody>
      </p:sp>
    </p:spTree>
    <p:extLst>
      <p:ext uri="{BB962C8B-B14F-4D97-AF65-F5344CB8AC3E}">
        <p14:creationId xmlns:p14="http://schemas.microsoft.com/office/powerpoint/2010/main" val="1528463354"/>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1828800" y="1676400"/>
            <a:ext cx="5220469" cy="4394603"/>
          </a:xfrm>
          <a:prstGeom prst="rect">
            <a:avLst/>
          </a:prstGeom>
          <a:blipFill>
            <a:blip r:embed="rId2" cstate="print"/>
            <a:stretch>
              <a:fillRect/>
            </a:stretch>
          </a:blipFill>
        </p:spPr>
        <p:txBody>
          <a:bodyPr wrap="square" lIns="0" tIns="0" rIns="0" bIns="0" rtlCol="0"/>
          <a:lstStyle/>
          <a:p>
            <a:endParaRPr/>
          </a:p>
        </p:txBody>
      </p:sp>
      <p:sp>
        <p:nvSpPr>
          <p:cNvPr id="37" name="Rectangle 36"/>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Đĩa cứng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46975604"/>
      </p:ext>
    </p:extLst>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92318" y="6550255"/>
            <a:ext cx="85646"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6613129" y="6529896"/>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4" name="object 4"/>
          <p:cNvSpPr/>
          <p:nvPr/>
        </p:nvSpPr>
        <p:spPr>
          <a:xfrm>
            <a:off x="6633281" y="6509762"/>
            <a:ext cx="85646"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a:p>
        </p:txBody>
      </p:sp>
      <p:sp>
        <p:nvSpPr>
          <p:cNvPr id="5" name="object 5"/>
          <p:cNvSpPr/>
          <p:nvPr/>
        </p:nvSpPr>
        <p:spPr>
          <a:xfrm>
            <a:off x="6467025"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6" name="object 6"/>
          <p:cNvSpPr/>
          <p:nvPr/>
        </p:nvSpPr>
        <p:spPr>
          <a:xfrm>
            <a:off x="718083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7" name="object 7"/>
          <p:cNvSpPr/>
          <p:nvPr/>
        </p:nvSpPr>
        <p:spPr>
          <a:xfrm>
            <a:off x="7004506"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8" name="object 8"/>
          <p:cNvSpPr/>
          <p:nvPr/>
        </p:nvSpPr>
        <p:spPr>
          <a:xfrm>
            <a:off x="7155648" y="650976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9" name="object 9"/>
          <p:cNvSpPr/>
          <p:nvPr/>
        </p:nvSpPr>
        <p:spPr>
          <a:xfrm>
            <a:off x="7180838" y="6560098"/>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0" name="object 10"/>
          <p:cNvSpPr/>
          <p:nvPr/>
        </p:nvSpPr>
        <p:spPr>
          <a:xfrm>
            <a:off x="7155648"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1" name="object 11"/>
          <p:cNvSpPr/>
          <p:nvPr/>
        </p:nvSpPr>
        <p:spPr>
          <a:xfrm>
            <a:off x="7180838"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2" name="object 12"/>
          <p:cNvSpPr/>
          <p:nvPr/>
        </p:nvSpPr>
        <p:spPr>
          <a:xfrm>
            <a:off x="7693103"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3" name="object 13"/>
          <p:cNvSpPr/>
          <p:nvPr/>
        </p:nvSpPr>
        <p:spPr>
          <a:xfrm>
            <a:off x="7718293"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4" name="object 14"/>
          <p:cNvSpPr/>
          <p:nvPr/>
        </p:nvSpPr>
        <p:spPr>
          <a:xfrm>
            <a:off x="7718293"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5" name="object 15"/>
          <p:cNvSpPr/>
          <p:nvPr/>
        </p:nvSpPr>
        <p:spPr>
          <a:xfrm>
            <a:off x="7541961" y="6522346"/>
            <a:ext cx="404301" cy="75501"/>
          </a:xfrm>
          <a:custGeom>
            <a:avLst/>
            <a:gdLst/>
            <a:ahLst/>
            <a:cxnLst/>
            <a:rect l="l" t="t" r="r" b="b"/>
            <a:pathLst>
              <a:path w="203835" h="38100">
                <a:moveTo>
                  <a:pt x="25400" y="0"/>
                </a:moveTo>
                <a:lnTo>
                  <a:pt x="0" y="19050"/>
                </a:lnTo>
                <a:lnTo>
                  <a:pt x="25400" y="38100"/>
                </a:lnTo>
                <a:lnTo>
                  <a:pt x="25400" y="0"/>
                </a:lnTo>
                <a:close/>
              </a:path>
              <a:path w="203835"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6" name="object 16"/>
          <p:cNvSpPr/>
          <p:nvPr/>
        </p:nvSpPr>
        <p:spPr>
          <a:xfrm>
            <a:off x="7693103" y="6585265"/>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7" name="object 17"/>
          <p:cNvSpPr/>
          <p:nvPr/>
        </p:nvSpPr>
        <p:spPr>
          <a:xfrm>
            <a:off x="7718293" y="6610432"/>
            <a:ext cx="7557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a:p>
        </p:txBody>
      </p:sp>
      <p:sp>
        <p:nvSpPr>
          <p:cNvPr id="18" name="object 18"/>
          <p:cNvSpPr/>
          <p:nvPr/>
        </p:nvSpPr>
        <p:spPr>
          <a:xfrm>
            <a:off x="8230558" y="650976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9" name="object 19"/>
          <p:cNvSpPr/>
          <p:nvPr/>
        </p:nvSpPr>
        <p:spPr>
          <a:xfrm>
            <a:off x="8255748" y="6534929"/>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0" name="object 20"/>
          <p:cNvSpPr/>
          <p:nvPr/>
        </p:nvSpPr>
        <p:spPr>
          <a:xfrm>
            <a:off x="8255748" y="6560098"/>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1" name="object 21"/>
          <p:cNvSpPr/>
          <p:nvPr/>
        </p:nvSpPr>
        <p:spPr>
          <a:xfrm>
            <a:off x="8230558" y="6585265"/>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object 22"/>
          <p:cNvSpPr/>
          <p:nvPr/>
        </p:nvSpPr>
        <p:spPr>
          <a:xfrm>
            <a:off x="8255748" y="6610432"/>
            <a:ext cx="7557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3" name="object 23"/>
          <p:cNvSpPr/>
          <p:nvPr/>
        </p:nvSpPr>
        <p:spPr>
          <a:xfrm>
            <a:off x="8828495" y="6570163"/>
            <a:ext cx="40304"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a:p>
        </p:txBody>
      </p:sp>
      <p:sp>
        <p:nvSpPr>
          <p:cNvPr id="24" name="object 24"/>
          <p:cNvSpPr/>
          <p:nvPr/>
        </p:nvSpPr>
        <p:spPr>
          <a:xfrm>
            <a:off x="8774815" y="6517661"/>
            <a:ext cx="60456"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5" name="object 25"/>
          <p:cNvSpPr/>
          <p:nvPr/>
        </p:nvSpPr>
        <p:spPr>
          <a:xfrm>
            <a:off x="8616897" y="6509762"/>
            <a:ext cx="100760"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a:p>
        </p:txBody>
      </p:sp>
      <p:sp>
        <p:nvSpPr>
          <p:cNvPr id="26" name="object 26"/>
          <p:cNvSpPr/>
          <p:nvPr/>
        </p:nvSpPr>
        <p:spPr>
          <a:xfrm>
            <a:off x="8586669"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27" name="object 27"/>
          <p:cNvSpPr/>
          <p:nvPr/>
        </p:nvSpPr>
        <p:spPr>
          <a:xfrm>
            <a:off x="8919182" y="6509762"/>
            <a:ext cx="100760"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a:p>
        </p:txBody>
      </p:sp>
      <p:sp>
        <p:nvSpPr>
          <p:cNvPr id="28" name="object 28"/>
          <p:cNvSpPr/>
          <p:nvPr/>
        </p:nvSpPr>
        <p:spPr>
          <a:xfrm>
            <a:off x="8989716" y="6544996"/>
            <a:ext cx="60456"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a:p>
        </p:txBody>
      </p:sp>
      <p:sp>
        <p:nvSpPr>
          <p:cNvPr id="33" name="object 33"/>
          <p:cNvSpPr/>
          <p:nvPr/>
        </p:nvSpPr>
        <p:spPr>
          <a:xfrm>
            <a:off x="1634119" y="1567837"/>
            <a:ext cx="5929923" cy="4737695"/>
          </a:xfrm>
          <a:prstGeom prst="rect">
            <a:avLst/>
          </a:prstGeom>
          <a:blipFill>
            <a:blip r:embed="rId2" cstate="print"/>
            <a:stretch>
              <a:fillRect/>
            </a:stretch>
          </a:blipFill>
        </p:spPr>
        <p:txBody>
          <a:bodyPr wrap="square" lIns="0" tIns="0" rIns="0" bIns="0" rtlCol="0"/>
          <a:lstStyle/>
          <a:p>
            <a:endParaRPr/>
          </a:p>
        </p:txBody>
      </p:sp>
      <p:sp>
        <p:nvSpPr>
          <p:cNvPr id="34" name="object 34"/>
          <p:cNvSpPr txBox="1">
            <a:spLocks noGrp="1"/>
          </p:cNvSpPr>
          <p:nvPr>
            <p:ph type="sldNum" sz="quarter" idx="12"/>
          </p:nvPr>
        </p:nvSpPr>
        <p:spPr>
          <a:xfrm>
            <a:off x="3991088" y="6349369"/>
            <a:ext cx="1161826" cy="166712"/>
          </a:xfrm>
          <a:prstGeom prst="rect">
            <a:avLst/>
          </a:prstGeom>
        </p:spPr>
        <p:txBody>
          <a:bodyPr vert="horz" wrap="square" lIns="0" tIns="0" rIns="0" bIns="0" rtlCol="0">
            <a:spAutoFit/>
          </a:bodyPr>
          <a:lstStyle/>
          <a:p>
            <a:pPr marL="50358">
              <a:lnSpc>
                <a:spcPts val="1338"/>
              </a:lnSpc>
            </a:pPr>
            <a:r>
              <a:rPr spc="-40" dirty="0"/>
              <a:t>49 </a:t>
            </a:r>
            <a:r>
              <a:rPr spc="297" dirty="0"/>
              <a:t>/</a:t>
            </a:r>
            <a:r>
              <a:rPr spc="446" dirty="0"/>
              <a:t> </a:t>
            </a:r>
            <a:r>
              <a:rPr spc="-40" dirty="0"/>
              <a:t>107</a:t>
            </a:r>
          </a:p>
        </p:txBody>
      </p:sp>
      <p:sp>
        <p:nvSpPr>
          <p:cNvPr id="35" name="Rectangle 3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Đĩa cứng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6854714"/>
      </p:ext>
    </p:extLst>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p:nvPr/>
        </p:nvSpPr>
        <p:spPr>
          <a:xfrm>
            <a:off x="309409" y="1833778"/>
            <a:ext cx="4284282" cy="3644190"/>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824858" y="2603548"/>
            <a:ext cx="133482" cy="13335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824858" y="3360747"/>
            <a:ext cx="133482" cy="13335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824858" y="4117972"/>
            <a:ext cx="133482" cy="133359"/>
          </a:xfrm>
          <a:prstGeom prst="rect">
            <a:avLst/>
          </a:prstGeom>
          <a:blipFill>
            <a:blip r:embed="rId3" cstate="print"/>
            <a:stretch>
              <a:fillRect/>
            </a:stretch>
          </a:blipFill>
        </p:spPr>
        <p:txBody>
          <a:bodyPr wrap="square" lIns="0" tIns="0" rIns="0" bIns="0" rtlCol="0"/>
          <a:lstStyle/>
          <a:p>
            <a:endParaRPr/>
          </a:p>
        </p:txBody>
      </p:sp>
      <p:sp>
        <p:nvSpPr>
          <p:cNvPr id="43" name="Rectangle 42"/>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4" name="Rectangle 43"/>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vật lý đĩa cứng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p:cNvSpPr/>
          <p:nvPr/>
        </p:nvSpPr>
        <p:spPr>
          <a:xfrm>
            <a:off x="4566820" y="1833778"/>
            <a:ext cx="4572000" cy="2246769"/>
          </a:xfrm>
          <a:prstGeom prst="rect">
            <a:avLst/>
          </a:prstGeom>
        </p:spPr>
        <p:txBody>
          <a:bodyPr>
            <a:spAutoFit/>
          </a:bodyPr>
          <a:lstStyle/>
          <a:p>
            <a:pPr marL="342900" indent="-342900">
              <a:buFont typeface="Arial" panose="020B0604020202020204" pitchFamily="34" charset="0"/>
              <a:buChar char="•"/>
            </a:pPr>
            <a:r>
              <a:rPr lang="vi-VN" altLang="ja-JP" sz="2000" dirty="0"/>
              <a:t>Cấu trúc </a:t>
            </a:r>
            <a:endParaRPr lang="en-US" altLang="ja-JP" sz="2000" dirty="0"/>
          </a:p>
          <a:p>
            <a:pPr marL="342900" indent="-342900">
              <a:buFont typeface="Arial" panose="020B0604020202020204" pitchFamily="34" charset="0"/>
              <a:buChar char="•"/>
            </a:pPr>
            <a:r>
              <a:rPr lang="vi-VN" altLang="ja-JP" sz="2000" dirty="0"/>
              <a:t>Gồm nhiều mặt đĩa, được đánh số từ 0,1 </a:t>
            </a:r>
            <a:endParaRPr lang="en-US" altLang="ja-JP" sz="2000" dirty="0"/>
          </a:p>
          <a:p>
            <a:pPr marL="342900" indent="-342900">
              <a:buFont typeface="Arial" panose="020B0604020202020204" pitchFamily="34" charset="0"/>
              <a:buChar char="•"/>
            </a:pPr>
            <a:r>
              <a:rPr lang="vi-VN" altLang="ja-JP" sz="2000" dirty="0"/>
              <a:t>Các rãnh cùng bán kính tạo nên cylinder, được đánh số từ 0, 1,.. </a:t>
            </a:r>
            <a:endParaRPr lang="en-US" altLang="ja-JP" sz="2000" dirty="0"/>
          </a:p>
          <a:p>
            <a:pPr marL="342900" indent="-342900">
              <a:buFont typeface="Arial" panose="020B0604020202020204" pitchFamily="34" charset="0"/>
              <a:buChar char="•"/>
            </a:pPr>
            <a:r>
              <a:rPr lang="vi-VN" altLang="ja-JP" sz="2000" dirty="0"/>
              <a:t>Các sector trên mỗi mặt của mỗi cylinder, được đánh số từ 1,2,...</a:t>
            </a:r>
            <a:endParaRPr lang="ja-JP" altLang="en-US" sz="2000" dirty="0"/>
          </a:p>
        </p:txBody>
      </p:sp>
      <p:sp>
        <p:nvSpPr>
          <p:cNvPr id="46" name="Rectangle 45"/>
          <p:cNvSpPr/>
          <p:nvPr/>
        </p:nvSpPr>
        <p:spPr>
          <a:xfrm>
            <a:off x="4593691" y="4508062"/>
            <a:ext cx="4411647" cy="1631216"/>
          </a:xfrm>
          <a:prstGeom prst="rect">
            <a:avLst/>
          </a:prstGeom>
        </p:spPr>
        <p:txBody>
          <a:bodyPr wrap="square">
            <a:spAutoFit/>
          </a:bodyPr>
          <a:lstStyle/>
          <a:p>
            <a:r>
              <a:rPr lang="vi-VN" altLang="ja-JP" sz="2000" dirty="0"/>
              <a:t>Định vị thông tin </a:t>
            </a:r>
            <a:endParaRPr lang="en-US" altLang="ja-JP" sz="2000" dirty="0"/>
          </a:p>
          <a:p>
            <a:pPr marL="342900" indent="-342900">
              <a:buFont typeface="Arial" panose="020B0604020202020204" pitchFamily="34" charset="0"/>
              <a:buChar char="•"/>
            </a:pPr>
            <a:r>
              <a:rPr lang="vi-VN" altLang="ja-JP" sz="2000" dirty="0"/>
              <a:t>Tọa độ 3 chiều (H, C, S) </a:t>
            </a:r>
            <a:endParaRPr lang="en-US" altLang="ja-JP" sz="2000" dirty="0"/>
          </a:p>
          <a:p>
            <a:pPr marL="342900" indent="-342900">
              <a:buFont typeface="Arial" panose="020B0604020202020204" pitchFamily="34" charset="0"/>
              <a:buChar char="•"/>
            </a:pPr>
            <a:r>
              <a:rPr lang="vi-VN" altLang="ja-JP" sz="2000" dirty="0"/>
              <a:t>Tọa độ 1 chiều: Số hiệu sector </a:t>
            </a:r>
            <a:endParaRPr lang="en-US" altLang="ja-JP" sz="2000" dirty="0"/>
          </a:p>
          <a:p>
            <a:pPr marL="342900" indent="-342900">
              <a:buFont typeface="Arial" panose="020B0604020202020204" pitchFamily="34" charset="0"/>
              <a:buChar char="•"/>
            </a:pPr>
            <a:r>
              <a:rPr lang="vi-VN" altLang="ja-JP" sz="2000" dirty="0"/>
              <a:t>Nguyên tắc như với đĩa </a:t>
            </a:r>
            <a:r>
              <a:rPr lang="vi-VN" altLang="ja-JP" sz="2000" dirty="0" err="1"/>
              <a:t>mềm</a:t>
            </a:r>
            <a:r>
              <a:rPr lang="vi-VN" altLang="ja-JP" sz="2000" dirty="0"/>
              <a:t>:</a:t>
            </a:r>
            <a:endParaRPr lang="en-US" altLang="ja-JP" sz="2000" dirty="0"/>
          </a:p>
          <a:p>
            <a:r>
              <a:rPr lang="en-US" altLang="ja-JP" sz="2000" dirty="0"/>
              <a:t>     </a:t>
            </a:r>
            <a:r>
              <a:rPr lang="vi-VN" altLang="ja-JP" sz="2000" dirty="0"/>
              <a:t> Sector→Header→Cylinder</a:t>
            </a:r>
            <a:endParaRPr lang="ja-JP" altLang="en-US" sz="2000" dirty="0"/>
          </a:p>
        </p:txBody>
      </p:sp>
    </p:spTree>
    <p:extLst>
      <p:ext uri="{BB962C8B-B14F-4D97-AF65-F5344CB8AC3E}">
        <p14:creationId xmlns:p14="http://schemas.microsoft.com/office/powerpoint/2010/main" val="2650676723"/>
      </p:ext>
    </p:extLst>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7589F318-20B1-4DB7-9EFD-5B39B2C9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6340979"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0A5C57-86D6-42A4-9F96-86B4E6DF5022}"/>
              </a:ext>
            </a:extLst>
          </p:cNvPr>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AC5A5B58-29A7-4366-89C1-957EF1FA9887}"/>
              </a:ext>
            </a:extLst>
          </p:cNvPr>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Cấu trúc vật lý đĩa cứng</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49219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6" name="Rectangle 45"/>
          <p:cNvSpPr/>
          <p:nvPr/>
        </p:nvSpPr>
        <p:spPr>
          <a:xfrm>
            <a:off x="223420" y="1026499"/>
            <a:ext cx="8686800" cy="497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Truy nhập sector trên đĩa</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46"/>
          <p:cNvSpPr/>
          <p:nvPr/>
        </p:nvSpPr>
        <p:spPr>
          <a:xfrm>
            <a:off x="228600" y="1828800"/>
            <a:ext cx="8839200" cy="4154984"/>
          </a:xfrm>
          <a:prstGeom prst="rect">
            <a:avLst/>
          </a:prstGeom>
        </p:spPr>
        <p:txBody>
          <a:bodyPr wrap="square">
            <a:spAutoFit/>
          </a:bodyPr>
          <a:lstStyle/>
          <a:p>
            <a:pPr marL="342900" indent="-342900">
              <a:buFont typeface="Arial" panose="020B0604020202020204" pitchFamily="34" charset="0"/>
              <a:buChar char="•"/>
            </a:pPr>
            <a:r>
              <a:rPr lang="vi-VN" altLang="ja-JP" sz="2400" dirty="0"/>
              <a:t>Sector</a:t>
            </a:r>
            <a:r>
              <a:rPr lang="en-US" altLang="ja-JP" sz="2400" dirty="0"/>
              <a:t>: </a:t>
            </a:r>
            <a:r>
              <a:rPr lang="vi-VN" altLang="ja-JP" sz="2400" dirty="0">
                <a:solidFill>
                  <a:srgbClr val="0000FF"/>
                </a:solidFill>
              </a:rPr>
              <a:t>đơn vị thông tin </a:t>
            </a:r>
            <a:r>
              <a:rPr lang="vi-VN" altLang="ja-JP" sz="2400" dirty="0"/>
              <a:t>máy tính dùng để làm việc với đĩa từ </a:t>
            </a:r>
            <a:endParaRPr lang="en-US" altLang="ja-JP" sz="2400" dirty="0"/>
          </a:p>
          <a:p>
            <a:pPr marL="342900" indent="-342900">
              <a:buFont typeface="Arial" panose="020B0604020202020204" pitchFamily="34" charset="0"/>
              <a:buChar char="•"/>
            </a:pPr>
            <a:r>
              <a:rPr lang="vi-VN" altLang="ja-JP" sz="2400" dirty="0"/>
              <a:t>Có thể </a:t>
            </a:r>
            <a:r>
              <a:rPr lang="vi-VN" altLang="ja-JP" sz="2400" dirty="0">
                <a:solidFill>
                  <a:srgbClr val="0000FF"/>
                </a:solidFill>
              </a:rPr>
              <a:t>truy nhập </a:t>
            </a:r>
            <a:r>
              <a:rPr lang="vi-VN" altLang="ja-JP" sz="2400" dirty="0"/>
              <a:t>(đọc/ghi/format/...) tới </a:t>
            </a:r>
            <a:r>
              <a:rPr lang="vi-VN" altLang="ja-JP" sz="2400" dirty="0">
                <a:solidFill>
                  <a:srgbClr val="0000FF"/>
                </a:solidFill>
              </a:rPr>
              <a:t>từng sector </a:t>
            </a:r>
            <a:endParaRPr lang="en-US" altLang="ja-JP" sz="2400" dirty="0">
              <a:solidFill>
                <a:srgbClr val="0000FF"/>
              </a:solidFill>
            </a:endParaRPr>
          </a:p>
          <a:p>
            <a:pPr marL="342900" indent="-342900">
              <a:buFont typeface="Arial" panose="020B0604020202020204" pitchFamily="34" charset="0"/>
              <a:buChar char="•"/>
            </a:pPr>
            <a:r>
              <a:rPr lang="vi-VN" altLang="ja-JP" sz="2400" dirty="0"/>
              <a:t>Truy nhập sử dụng ngắt BIOS 13h (chức năng 2, 3, 5,...) </a:t>
            </a:r>
            <a:endParaRPr lang="en-US" altLang="ja-JP" sz="2400" dirty="0"/>
          </a:p>
          <a:p>
            <a:pPr marL="800100" lvl="1" indent="-342900">
              <a:buFont typeface="Arial" panose="020B0604020202020204" pitchFamily="34" charset="0"/>
              <a:buChar char="•"/>
            </a:pPr>
            <a:r>
              <a:rPr lang="vi-VN" altLang="ja-JP" sz="2400" dirty="0"/>
              <a:t>Không phụ thuộc hệ điều hành </a:t>
            </a:r>
            <a:endParaRPr lang="en-US" altLang="ja-JP" sz="2400" dirty="0"/>
          </a:p>
          <a:p>
            <a:pPr marL="800100" lvl="1" indent="-342900">
              <a:buFont typeface="Arial" panose="020B0604020202020204" pitchFamily="34" charset="0"/>
              <a:buChar char="•"/>
            </a:pPr>
            <a:r>
              <a:rPr lang="vi-VN" altLang="ja-JP" sz="2400" dirty="0"/>
              <a:t>Sector được xác định theo địa chỉ &lt;</a:t>
            </a:r>
            <a:r>
              <a:rPr lang="vi-VN" altLang="ja-JP" sz="2400" dirty="0">
                <a:solidFill>
                  <a:srgbClr val="0000FF"/>
                </a:solidFill>
              </a:rPr>
              <a:t>H,C,S</a:t>
            </a:r>
            <a:r>
              <a:rPr lang="vi-VN" altLang="ja-JP" sz="2400" dirty="0"/>
              <a:t>&gt;</a:t>
            </a:r>
          </a:p>
          <a:p>
            <a:pPr marL="342900" indent="-342900">
              <a:buFont typeface="Arial" panose="020B0604020202020204" pitchFamily="34" charset="0"/>
              <a:buChar char="•"/>
            </a:pPr>
            <a:r>
              <a:rPr lang="vi-VN" altLang="ja-JP" sz="2400" dirty="0"/>
              <a:t>Truy nhập sử dụng lời gọi hệ thống </a:t>
            </a:r>
            <a:endParaRPr lang="en-US" altLang="ja-JP" sz="2400" dirty="0"/>
          </a:p>
          <a:p>
            <a:pPr marL="800100" lvl="1" indent="-342900">
              <a:buFont typeface="Arial" panose="020B0604020202020204" pitchFamily="34" charset="0"/>
              <a:buChar char="•"/>
            </a:pPr>
            <a:r>
              <a:rPr lang="vi-VN" altLang="ja-JP" sz="2400" dirty="0"/>
              <a:t>Ngắt của hệ điều hành</a:t>
            </a:r>
          </a:p>
          <a:p>
            <a:pPr marL="1257300" lvl="2" indent="-342900">
              <a:buFont typeface="Arial" panose="020B0604020202020204" pitchFamily="34" charset="0"/>
              <a:buChar char="•"/>
            </a:pPr>
            <a:r>
              <a:rPr lang="vi-VN" altLang="ja-JP" sz="2400" dirty="0"/>
              <a:t>Ví dụ: MSDOS cung cấp ngắt 25h/26h cho phép đọc/ghi các sector theo địa chỉ tuyến tính</a:t>
            </a:r>
          </a:p>
          <a:p>
            <a:pPr marL="800100" lvl="1" indent="-342900">
              <a:buFont typeface="Arial" panose="020B0604020202020204" pitchFamily="34" charset="0"/>
              <a:buChar char="•"/>
            </a:pPr>
            <a:r>
              <a:rPr lang="vi-VN" altLang="ja-JP" sz="2400" dirty="0"/>
              <a:t>Sử dụng hàm WIN32 API </a:t>
            </a:r>
            <a:endParaRPr lang="en-US" altLang="ja-JP" sz="2400" dirty="0"/>
          </a:p>
          <a:p>
            <a:pPr marL="1257300" lvl="2" indent="-342900">
              <a:buFont typeface="Arial" panose="020B0604020202020204" pitchFamily="34" charset="0"/>
              <a:buChar char="•"/>
            </a:pPr>
            <a:r>
              <a:rPr lang="vi-VN" altLang="ja-JP" sz="2400" dirty="0"/>
              <a:t>CreateFile()/ReadFile()/WriteFile()...</a:t>
            </a:r>
            <a:endParaRPr lang="ja-JP" altLang="en-US" sz="2400" dirty="0"/>
          </a:p>
        </p:txBody>
      </p:sp>
    </p:spTree>
    <p:extLst>
      <p:ext uri="{BB962C8B-B14F-4D97-AF65-F5344CB8AC3E}">
        <p14:creationId xmlns:p14="http://schemas.microsoft.com/office/powerpoint/2010/main" val="1020451664"/>
      </p:ext>
    </p:extLst>
  </p:cSld>
  <p:clrMapOvr>
    <a:masterClrMapping/>
  </p:clrMapOvr>
  <p:transition>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p:nvSpPr>
        <p:spPr>
          <a:xfrm>
            <a:off x="223420" y="1026499"/>
            <a:ext cx="8686800" cy="4213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Sử dụng ngắt 13h</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3070294648"/>
              </p:ext>
            </p:extLst>
          </p:nvPr>
        </p:nvGraphicFramePr>
        <p:xfrm>
          <a:off x="381000" y="1475574"/>
          <a:ext cx="8305800" cy="4683760"/>
        </p:xfrm>
        <a:graphic>
          <a:graphicData uri="http://schemas.openxmlformats.org/drawingml/2006/table">
            <a:tbl>
              <a:tblPr firstRow="1" bandRow="1">
                <a:tableStyleId>{BC89EF96-8CEA-46FF-86C4-4CE0E7609802}</a:tableStyleId>
              </a:tblPr>
              <a:tblGrid>
                <a:gridCol w="16764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370840">
                <a:tc>
                  <a:txBody>
                    <a:bodyPr/>
                    <a:lstStyle/>
                    <a:p>
                      <a:pPr algn="ctr"/>
                      <a:r>
                        <a:rPr kumimoji="1" lang="en-US" altLang="ja-JP" dirty="0"/>
                        <a:t>Thanh ghi</a:t>
                      </a:r>
                      <a:endParaRPr kumimoji="1" lang="ja-JP" altLang="en-US" dirty="0">
                        <a:latin typeface="Tahoma" panose="020B0604030504040204" pitchFamily="34" charset="0"/>
                        <a:cs typeface="Tahoma" panose="020B0604030504040204" pitchFamily="34" charset="0"/>
                      </a:endParaRPr>
                    </a:p>
                  </a:txBody>
                  <a:tcPr/>
                </a:tc>
                <a:tc>
                  <a:txBody>
                    <a:bodyPr/>
                    <a:lstStyle/>
                    <a:p>
                      <a:pPr algn="ctr"/>
                      <a:r>
                        <a:rPr kumimoji="1" lang="en-US" altLang="ja-JP" dirty="0"/>
                        <a:t>Ý</a:t>
                      </a:r>
                      <a:r>
                        <a:rPr kumimoji="1" lang="en-US" altLang="ja-JP" baseline="0" dirty="0"/>
                        <a:t> nghĩa</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0"/>
                  </a:ext>
                </a:extLst>
              </a:tr>
              <a:tr h="370840">
                <a:tc>
                  <a:txBody>
                    <a:bodyPr/>
                    <a:lstStyle/>
                    <a:p>
                      <a:r>
                        <a:rPr kumimoji="1" lang="en-US" altLang="ja-JP" dirty="0"/>
                        <a:t>AH</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2h:Đọc sec</a:t>
                      </a:r>
                      <a:r>
                        <a:rPr kumimoji="1" lang="en-US" altLang="ja-JP" dirty="0">
                          <a:latin typeface="Tahoma" panose="020B0604030504040204" pitchFamily="34" charset="0"/>
                          <a:ea typeface="Tahoma" panose="020B0604030504040204" pitchFamily="34" charset="0"/>
                          <a:cs typeface="Tahoma" panose="020B0604030504040204" pitchFamily="34" charset="0"/>
                        </a:rPr>
                        <a:t>t</a:t>
                      </a:r>
                      <a:r>
                        <a:rPr kumimoji="1" lang="vi-VN" altLang="ja-JP" dirty="0"/>
                        <a:t>or; 3h: Ghi Sector</a:t>
                      </a:r>
                      <a:endParaRPr kumimoji="1" lang="vi-VN" altLang="ja-JP"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1"/>
                  </a:ext>
                </a:extLst>
              </a:tr>
              <a:tr h="370840">
                <a:tc>
                  <a:txBody>
                    <a:bodyPr/>
                    <a:lstStyle/>
                    <a:p>
                      <a:r>
                        <a:rPr kumimoji="1" lang="en-US" altLang="ja-JP" dirty="0"/>
                        <a:t>AL</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sector cần đọc </a:t>
                      </a:r>
                      <a:endParaRPr kumimoji="1" lang="en-US" altLang="ja-JP" dirty="0"/>
                    </a:p>
                    <a:p>
                      <a:r>
                        <a:rPr kumimoji="1" lang="vi-VN" altLang="ja-JP" dirty="0"/>
                        <a:t>Các sector phải trên cùng một mặt, một rãnh</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2"/>
                  </a:ext>
                </a:extLst>
              </a:tr>
              <a:tr h="370840">
                <a:tc>
                  <a:txBody>
                    <a:bodyPr/>
                    <a:lstStyle/>
                    <a:p>
                      <a:r>
                        <a:rPr kumimoji="1" lang="en-US" altLang="ja-JP" dirty="0"/>
                        <a:t>DH</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hiệu mặt đĩa</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3"/>
                  </a:ext>
                </a:extLst>
              </a:tr>
              <a:tr h="370840">
                <a:tc>
                  <a:txBody>
                    <a:bodyPr/>
                    <a:lstStyle/>
                    <a:p>
                      <a:r>
                        <a:rPr kumimoji="1" lang="en-US" altLang="ja-JP" dirty="0"/>
                        <a:t>DL</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hiệu ổ đĩa. </a:t>
                      </a:r>
                      <a:endParaRPr kumimoji="1" lang="en-US" altLang="ja-JP" dirty="0"/>
                    </a:p>
                    <a:p>
                      <a:r>
                        <a:rPr kumimoji="1" lang="vi-VN" altLang="ja-JP" dirty="0"/>
                        <a:t>0h:A; 80h: Đĩa cứng thứ nhất; 81h Đĩa cứng thứ 2</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4"/>
                  </a:ext>
                </a:extLst>
              </a:tr>
              <a:tr h="370840">
                <a:tc>
                  <a:txBody>
                    <a:bodyPr/>
                    <a:lstStyle/>
                    <a:p>
                      <a:r>
                        <a:rPr kumimoji="1" lang="en-US" altLang="ja-JP" dirty="0"/>
                        <a:t>CH</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Số hiệu Track/Cylinder (Sử dụng 10 bit, trong đó lấy 2 bit cao của CL)</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5"/>
                  </a:ext>
                </a:extLst>
              </a:tr>
              <a:tr h="370840">
                <a:tc>
                  <a:txBody>
                    <a:bodyPr/>
                    <a:lstStyle/>
                    <a:p>
                      <a:r>
                        <a:rPr kumimoji="1" lang="en-US" altLang="ja-JP" dirty="0"/>
                        <a:t>CL</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Số hiệu sector (chỉ sử dụng 6 bit thấp)</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6"/>
                  </a:ext>
                </a:extLst>
              </a:tr>
              <a:tr h="370840">
                <a:tc>
                  <a:txBody>
                    <a:bodyPr/>
                    <a:lstStyle/>
                    <a:p>
                      <a:r>
                        <a:rPr kumimoji="1" lang="en-US" altLang="ja-JP" dirty="0"/>
                        <a:t>ES:BX</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Trỏ tới vùng đệm, nơi sẽ chứa dữ liệu đọc đươc (khi AH=2h) hoặc dữ liệu ghi ra đĩa (Khi AH=3h)</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7"/>
                  </a:ext>
                </a:extLst>
              </a:tr>
              <a:tr h="370840">
                <a:tc>
                  <a:txBody>
                    <a:bodyPr/>
                    <a:lstStyle/>
                    <a:p>
                      <a:r>
                        <a:rPr kumimoji="1" lang="en-US" altLang="ja-JP" dirty="0"/>
                        <a:t>CarryFlag</a:t>
                      </a:r>
                      <a:endParaRPr kumimoji="1" lang="ja-JP" altLang="en-US" dirty="0">
                        <a:latin typeface="Tahoma" panose="020B0604030504040204" pitchFamily="34" charset="0"/>
                        <a:cs typeface="Tahoma" panose="020B0604030504040204" pitchFamily="34" charset="0"/>
                      </a:endParaRPr>
                    </a:p>
                  </a:txBody>
                  <a:tcPr/>
                </a:tc>
                <a:tc>
                  <a:txBody>
                    <a:bodyPr/>
                    <a:lstStyle/>
                    <a:p>
                      <a:r>
                        <a:rPr kumimoji="1" lang="vi-VN" altLang="ja-JP" dirty="0"/>
                        <a:t>CF=0 không có lỗi; CL chứa số sector đọc được </a:t>
                      </a:r>
                      <a:endParaRPr kumimoji="1" lang="en-US" altLang="ja-JP" dirty="0"/>
                    </a:p>
                    <a:p>
                      <a:r>
                        <a:rPr kumimoji="1" lang="vi-VN" altLang="ja-JP" dirty="0"/>
                        <a:t>CF=1 Có lỗi, AH chứa mã lỗi</a:t>
                      </a:r>
                      <a:endParaRPr kumimoji="1" lang="ja-JP" altLang="en-US"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8"/>
                  </a:ext>
                </a:extLst>
              </a:tr>
            </a:tbl>
          </a:graphicData>
        </a:graphic>
      </p:graphicFrame>
      <p:sp>
        <p:nvSpPr>
          <p:cNvPr id="37" name="Rectangle 36"/>
          <p:cNvSpPr/>
          <p:nvPr/>
        </p:nvSpPr>
        <p:spPr>
          <a:xfrm>
            <a:off x="381000" y="6214518"/>
            <a:ext cx="8305800" cy="400110"/>
          </a:xfrm>
          <a:prstGeom prst="rect">
            <a:avLst/>
          </a:prstGeom>
        </p:spPr>
        <p:txBody>
          <a:bodyPr wrap="square">
            <a:spAutoFit/>
          </a:bodyPr>
          <a:lstStyle/>
          <a:p>
            <a:r>
              <a:rPr lang="vi-VN" altLang="ja-JP" sz="2000" dirty="0">
                <a:solidFill>
                  <a:srgbClr val="00B0F0"/>
                </a:solidFill>
              </a:rPr>
              <a:t>WinXP hạn chế sử dụng ngắt 13h để truy nhập trực tiếp</a:t>
            </a:r>
            <a:endParaRPr lang="ja-JP" altLang="en-US" sz="2000" dirty="0">
              <a:solidFill>
                <a:srgbClr val="00B0F0"/>
              </a:solidFill>
            </a:endParaRPr>
          </a:p>
        </p:txBody>
      </p:sp>
    </p:spTree>
    <p:extLst>
      <p:ext uri="{BB962C8B-B14F-4D97-AF65-F5344CB8AC3E}">
        <p14:creationId xmlns:p14="http://schemas.microsoft.com/office/powerpoint/2010/main" val="284925692"/>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37"/>
          <p:cNvSpPr/>
          <p:nvPr/>
        </p:nvSpPr>
        <p:spPr>
          <a:xfrm>
            <a:off x="714039" y="1233408"/>
            <a:ext cx="8209446" cy="0"/>
          </a:xfrm>
          <a:custGeom>
            <a:avLst/>
            <a:gdLst/>
            <a:ahLst/>
            <a:cxnLst/>
            <a:rect l="l" t="t" r="r" b="b"/>
            <a:pathLst>
              <a:path w="4138929">
                <a:moveTo>
                  <a:pt x="0" y="0"/>
                </a:moveTo>
                <a:lnTo>
                  <a:pt x="4138383" y="0"/>
                </a:lnTo>
              </a:path>
            </a:pathLst>
          </a:custGeom>
          <a:ln w="5054">
            <a:solidFill>
              <a:srgbClr val="000000"/>
            </a:solidFill>
          </a:ln>
        </p:spPr>
        <p:txBody>
          <a:bodyPr wrap="square" lIns="0" tIns="0" rIns="0" bIns="0" rtlCol="0"/>
          <a:lstStyle/>
          <a:p>
            <a:endParaRPr/>
          </a:p>
        </p:txBody>
      </p:sp>
      <p:sp>
        <p:nvSpPr>
          <p:cNvPr id="44" name="Rectangle 43"/>
          <p:cNvSpPr/>
          <p:nvPr/>
        </p:nvSpPr>
        <p:spPr>
          <a:xfrm>
            <a:off x="228600" y="168514"/>
            <a:ext cx="8740962" cy="923330"/>
          </a:xfrm>
          <a:prstGeom prst="rect">
            <a:avLst/>
          </a:prstGeom>
        </p:spPr>
        <p:txBody>
          <a:bodyPr wrap="square">
            <a:spAutoFit/>
          </a:bodyPr>
          <a:lstStyle/>
          <a:p>
            <a:r>
              <a:rPr lang="vi-VN" altLang="ja-JP" dirty="0">
                <a:solidFill>
                  <a:prstClr val="black"/>
                </a:solidFill>
              </a:rPr>
              <a:t>Chương 4: Quản lý hệ thống file </a:t>
            </a:r>
            <a:endParaRPr lang="en-US" altLang="ja-JP" dirty="0">
              <a:solidFill>
                <a:prstClr val="black"/>
              </a:solidFill>
            </a:endParaRPr>
          </a:p>
          <a:p>
            <a:r>
              <a:rPr lang="vi-VN" altLang="ja-JP" dirty="0">
                <a:solidFill>
                  <a:prstClr val="black"/>
                </a:solidFill>
              </a:rPr>
              <a:t>3. Tổ chức thông tin trên đĩa từ </a:t>
            </a:r>
            <a:endParaRPr lang="en-US" altLang="ja-JP" dirty="0">
              <a:solidFill>
                <a:prstClr val="black"/>
              </a:solidFill>
            </a:endParaRPr>
          </a:p>
          <a:p>
            <a:r>
              <a:rPr lang="vi-VN" altLang="ja-JP" dirty="0">
                <a:solidFill>
                  <a:prstClr val="black"/>
                </a:solidFill>
              </a:rPr>
              <a:t>3.1 Cấu trúc vật lý của đĩa</a:t>
            </a:r>
            <a:endParaRPr lang="vi-VN" altLang="ja-JP"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45" name="Rectangle 44"/>
          <p:cNvSpPr/>
          <p:nvPr/>
        </p:nvSpPr>
        <p:spPr>
          <a:xfrm>
            <a:off x="223420" y="1026500"/>
            <a:ext cx="8686800" cy="4633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ja-JP" sz="2300" dirty="0">
                <a:solidFill>
                  <a:prstClr val="white"/>
                </a:solidFill>
                <a:latin typeface="Tahoma" panose="020B0604030504040204" pitchFamily="34" charset="0"/>
                <a:ea typeface="Tahoma" panose="020B0604030504040204" pitchFamily="34" charset="0"/>
                <a:cs typeface="Tahoma" panose="020B0604030504040204" pitchFamily="34" charset="0"/>
              </a:rPr>
              <a:t>Sử dụng ngắt 13h (Ví dụ)</a:t>
            </a:r>
            <a:endParaRPr lang="en-US" altLang="ja-JP" sz="23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46" name="Rectangle 45"/>
          <p:cNvSpPr/>
          <p:nvPr/>
        </p:nvSpPr>
        <p:spPr>
          <a:xfrm>
            <a:off x="228600" y="1439096"/>
            <a:ext cx="8681620" cy="518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solidFill>
              <a:latin typeface="Tahoma" panose="020B0604030504040204" pitchFamily="34" charset="0"/>
              <a:cs typeface="Tahoma" panose="020B0604030504040204" pitchFamily="34" charset="0"/>
            </a:endParaRPr>
          </a:p>
        </p:txBody>
      </p:sp>
      <p:sp>
        <p:nvSpPr>
          <p:cNvPr id="47" name="Rectangle 46"/>
          <p:cNvSpPr/>
          <p:nvPr/>
        </p:nvSpPr>
        <p:spPr>
          <a:xfrm>
            <a:off x="577553" y="1489817"/>
            <a:ext cx="6934200" cy="4770537"/>
          </a:xfrm>
          <a:prstGeom prst="rect">
            <a:avLst/>
          </a:prstGeom>
        </p:spPr>
        <p:txBody>
          <a:bodyPr wrap="square">
            <a:spAutoFit/>
          </a:bodyPr>
          <a:lstStyle/>
          <a:p>
            <a:r>
              <a:rPr lang="en-US" altLang="ja-JP" sz="1600" dirty="0">
                <a:latin typeface="Arial" panose="020B0604020202020204" pitchFamily="34" charset="0"/>
                <a:ea typeface="Tahoma" panose="020B0604030504040204" pitchFamily="34" charset="0"/>
                <a:cs typeface="Arial" panose="020B0604020202020204" pitchFamily="34" charset="0"/>
              </a:rPr>
              <a:t>#include &lt;stdio.h&gt; </a:t>
            </a:r>
          </a:p>
          <a:p>
            <a:r>
              <a:rPr lang="en-US" altLang="ja-JP" sz="1600" dirty="0">
                <a:latin typeface="Arial" panose="020B0604020202020204" pitchFamily="34" charset="0"/>
                <a:ea typeface="Tahoma" panose="020B0604030504040204" pitchFamily="34" charset="0"/>
                <a:cs typeface="Arial" panose="020B0604020202020204" pitchFamily="34" charset="0"/>
              </a:rPr>
              <a:t>#include &lt;dos.h&gt; </a:t>
            </a:r>
          </a:p>
          <a:p>
            <a:r>
              <a:rPr lang="en-US" altLang="ja-JP" sz="1600" dirty="0">
                <a:latin typeface="Arial" panose="020B0604020202020204" pitchFamily="34" charset="0"/>
                <a:ea typeface="Tahoma" panose="020B0604030504040204" pitchFamily="34" charset="0"/>
                <a:cs typeface="Arial" panose="020B0604020202020204" pitchFamily="34" charset="0"/>
              </a:rPr>
              <a:t>int main(int argc, char *argv[]){ </a:t>
            </a:r>
          </a:p>
          <a:p>
            <a:r>
              <a:rPr lang="en-US" altLang="ja-JP" sz="1600" dirty="0">
                <a:latin typeface="Arial" panose="020B0604020202020204" pitchFamily="34" charset="0"/>
                <a:ea typeface="Tahoma" panose="020B0604030504040204" pitchFamily="34" charset="0"/>
                <a:cs typeface="Arial" panose="020B0604020202020204" pitchFamily="34" charset="0"/>
              </a:rPr>
              <a:t>      union REGS regs; </a:t>
            </a:r>
          </a:p>
          <a:p>
            <a:r>
              <a:rPr lang="en-US" altLang="ja-JP" sz="1600" dirty="0">
                <a:latin typeface="Arial" panose="020B0604020202020204" pitchFamily="34" charset="0"/>
                <a:ea typeface="Tahoma" panose="020B0604030504040204" pitchFamily="34" charset="0"/>
                <a:cs typeface="Arial" panose="020B0604020202020204" pitchFamily="34" charset="0"/>
              </a:rPr>
              <a:t>      struct SREGS sregs; </a:t>
            </a:r>
          </a:p>
          <a:p>
            <a:r>
              <a:rPr lang="en-US" altLang="ja-JP" sz="1600" dirty="0">
                <a:latin typeface="Arial" panose="020B0604020202020204" pitchFamily="34" charset="0"/>
                <a:ea typeface="Tahoma" panose="020B0604030504040204" pitchFamily="34" charset="0"/>
                <a:cs typeface="Arial" panose="020B0604020202020204" pitchFamily="34" charset="0"/>
              </a:rPr>
              <a:t>      int Buf[512]; </a:t>
            </a:r>
          </a:p>
          <a:p>
            <a:r>
              <a:rPr lang="en-US" altLang="ja-JP" sz="1600" dirty="0">
                <a:latin typeface="Arial" panose="020B0604020202020204" pitchFamily="34" charset="0"/>
                <a:ea typeface="Tahoma" panose="020B0604030504040204" pitchFamily="34" charset="0"/>
                <a:cs typeface="Arial" panose="020B0604020202020204" pitchFamily="34" charset="0"/>
              </a:rPr>
              <a:t>      int i;</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regs.h.ah = 0x02;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regs.h.al = 0x01;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regs.h.dh = 0x00;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regs.h.dl = 0x80;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regs.h.ch = 0x00;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regs.h.cl = 0x01;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regs.x.bx = FP_OFF(Buf);</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sregs.es = FP_SEG(Buf);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int86x(0x13,&amp;regs,&amp;regs,&amp;sregs);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for(i=0;i&lt;512;i++) printf("%4X",Buf[i]); </a:t>
            </a:r>
          </a:p>
          <a:p>
            <a:pPr lvl="1"/>
            <a:r>
              <a:rPr lang="en-US" altLang="ja-JP" sz="1600" dirty="0">
                <a:latin typeface="Arial" panose="020B0604020202020204" pitchFamily="34" charset="0"/>
                <a:ea typeface="Tahoma" panose="020B0604030504040204" pitchFamily="34" charset="0"/>
                <a:cs typeface="Arial" panose="020B0604020202020204" pitchFamily="34" charset="0"/>
              </a:rPr>
              <a:t>return 0;</a:t>
            </a:r>
          </a:p>
          <a:p>
            <a:r>
              <a:rPr lang="en-US" altLang="ja-JP" sz="1600" dirty="0">
                <a:latin typeface="Arial" panose="020B0604020202020204" pitchFamily="34" charset="0"/>
                <a:ea typeface="Tahoma" panose="020B0604030504040204" pitchFamily="34" charset="0"/>
                <a:cs typeface="Arial" panose="020B0604020202020204" pitchFamily="34" charset="0"/>
              </a:rPr>
              <a:t>}</a:t>
            </a:r>
            <a:endParaRPr lang="ja-JP"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0580669"/>
      </p:ext>
    </p:extLst>
  </p:cSld>
  <p:clrMapOvr>
    <a:masterClrMapping/>
  </p:clrMapOvr>
  <p:transition>
    <p:cut/>
  </p:transition>
</p:sld>
</file>

<file path=ppt/theme/theme1.xml><?xml version="1.0" encoding="utf-8"?>
<a:theme xmlns:a="http://schemas.openxmlformats.org/drawingml/2006/main" name="SoICT-PPT-template-hoi-thao-online">
  <a:themeElements>
    <a:clrScheme name="Chủ đề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hủ đề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ủ đề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2283F28EC1DB449696E2F29AE54265" ma:contentTypeVersion="10" ma:contentTypeDescription="Create a new document." ma:contentTypeScope="" ma:versionID="47864ffbcb0e162ec0e24379c533fd48">
  <xsd:schema xmlns:xsd="http://www.w3.org/2001/XMLSchema" xmlns:xs="http://www.w3.org/2001/XMLSchema" xmlns:p="http://schemas.microsoft.com/office/2006/metadata/properties" xmlns:ns2="049b0f24-08d8-4edb-bd43-4c9b8d234f39" xmlns:ns3="e88a3939-53e8-4fe4-a153-578d3936af64" targetNamespace="http://schemas.microsoft.com/office/2006/metadata/properties" ma:root="true" ma:fieldsID="9b63d593db19dab1eeb770ce2df1a62d" ns2:_="" ns3:_="">
    <xsd:import namespace="049b0f24-08d8-4edb-bd43-4c9b8d234f39"/>
    <xsd:import namespace="e88a3939-53e8-4fe4-a153-578d3936af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b0f24-08d8-4edb-bd43-4c9b8d234f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8a3939-53e8-4fe4-a153-578d3936af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8411BA-B726-41D1-ABAA-13DEFE58CB68}"/>
</file>

<file path=customXml/itemProps2.xml><?xml version="1.0" encoding="utf-8"?>
<ds:datastoreItem xmlns:ds="http://schemas.openxmlformats.org/officeDocument/2006/customXml" ds:itemID="{2A521C91-7DC4-4953-A051-C30DEE25C752}"/>
</file>

<file path=customXml/itemProps3.xml><?xml version="1.0" encoding="utf-8"?>
<ds:datastoreItem xmlns:ds="http://schemas.openxmlformats.org/officeDocument/2006/customXml" ds:itemID="{4F2FFFE7-EA05-4323-9011-1DADF05D4DC3}"/>
</file>

<file path=docProps/app.xml><?xml version="1.0" encoding="utf-8"?>
<Properties xmlns="http://schemas.openxmlformats.org/officeDocument/2006/extended-properties" xmlns:vt="http://schemas.openxmlformats.org/officeDocument/2006/docPropsVTypes">
  <TotalTime>3649</TotalTime>
  <Words>16449</Words>
  <Application>Microsoft Office PowerPoint</Application>
  <PresentationFormat>On-screen Show (4:3)</PresentationFormat>
  <Paragraphs>2643</Paragraphs>
  <Slides>210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210</vt:i4>
      </vt:variant>
    </vt:vector>
  </HeadingPairs>
  <TitlesOfParts>
    <vt:vector size="221" baseType="lpstr">
      <vt:lpstr>Arial</vt:lpstr>
      <vt:lpstr>Calibri</vt:lpstr>
      <vt:lpstr>Calibri Light</vt:lpstr>
      <vt:lpstr>Cambria Math</vt:lpstr>
      <vt:lpstr>DejaVu Sans</vt:lpstr>
      <vt:lpstr>Tahoma</vt:lpstr>
      <vt:lpstr>Times New Roman</vt:lpstr>
      <vt:lpstr>Trebuchet MS</vt:lpstr>
      <vt:lpstr>Verdana</vt:lpstr>
      <vt:lpstr>Wingdings</vt:lpstr>
      <vt:lpstr>SoICT-PPT-template-hoi-thao-online</vt:lpstr>
      <vt:lpstr>Hệ Điều Hành (Nguyên lý các hệ điều hành)</vt:lpstr>
      <vt:lpstr>Chương 4 Quản lý hệ thống file</vt:lpstr>
      <vt:lpstr>Chương 4 Quản lý hệ thống file</vt:lpstr>
      <vt:lpstr>Chương 4 Quản lý hệ thống file</vt:lpstr>
      <vt:lpstr>Chương 4: Quản lý hệ thống file  1. Hệ thống file  1.1 Khái niệm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Quản lý hệ thống file  1. Hệ thống file  1.2 Cấu trúc thư mục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Quản lý hệ thống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Quản lý hệ thống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Quản lý hệ thống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(Nguyên lý các hệ điều hành)</dc:title>
  <dc:creator>Quoc Huy</dc:creator>
  <cp:lastModifiedBy>Do Quoc Huy</cp:lastModifiedBy>
  <cp:revision>124</cp:revision>
  <dcterms:created xsi:type="dcterms:W3CDTF">2017-07-25T14:21:45Z</dcterms:created>
  <dcterms:modified xsi:type="dcterms:W3CDTF">2021-05-18T14:04:48Z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0x010100F72283F28EC1DB449696E2F29AE54265</vt:lpwstr>
  </property>
</Properties>
</file>